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72" r:id="rId14"/>
    <p:sldId id="274" r:id="rId15"/>
    <p:sldId id="267" r:id="rId16"/>
    <p:sldId id="268" r:id="rId17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8" autoAdjust="0"/>
    <p:restoredTop sz="94634" autoAdjust="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7D1C9-A73E-4B6B-8B35-846BD10EA470}" type="datetimeFigureOut">
              <a:rPr lang="zh-TW" altLang="en-US" smtClean="0"/>
              <a:pPr/>
              <a:t>2018/11/20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DC5FE-ABA6-496D-BCBD-70F0331901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942430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C560E-DB17-4F13-AF89-14CC88D4CC5C}" type="datetimeFigureOut">
              <a:rPr lang="zh-TW" altLang="en-US" smtClean="0"/>
              <a:pPr/>
              <a:t>2018/11/20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AF3E4-496D-4C97-9C8B-697574FFAF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072488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AF3E4-496D-4C97-9C8B-697574FFAFAD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AF3E4-496D-4C97-9C8B-697574FFAFAD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A9D8-E908-4190-850A-94A86F0D6682}" type="datetimeFigureOut">
              <a:rPr lang="zh-TW" altLang="en-US" smtClean="0"/>
              <a:pPr/>
              <a:t>2018/11/20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A22-569E-4175-AA01-4842CC04F7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A9D8-E908-4190-850A-94A86F0D6682}" type="datetimeFigureOut">
              <a:rPr lang="zh-TW" altLang="en-US" smtClean="0"/>
              <a:pPr/>
              <a:t>2018/11/20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A22-569E-4175-AA01-4842CC04F7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A9D8-E908-4190-850A-94A86F0D6682}" type="datetimeFigureOut">
              <a:rPr lang="zh-TW" altLang="en-US" smtClean="0"/>
              <a:pPr/>
              <a:t>2018/11/20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A22-569E-4175-AA01-4842CC04F7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A9D8-E908-4190-850A-94A86F0D6682}" type="datetimeFigureOut">
              <a:rPr lang="zh-TW" altLang="en-US" smtClean="0"/>
              <a:pPr/>
              <a:t>2018/11/20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A22-569E-4175-AA01-4842CC04F7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A9D8-E908-4190-850A-94A86F0D6682}" type="datetimeFigureOut">
              <a:rPr lang="zh-TW" altLang="en-US" smtClean="0"/>
              <a:pPr/>
              <a:t>2018/11/20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A22-569E-4175-AA01-4842CC04F7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A9D8-E908-4190-850A-94A86F0D6682}" type="datetimeFigureOut">
              <a:rPr lang="zh-TW" altLang="en-US" smtClean="0"/>
              <a:pPr/>
              <a:t>2018/11/20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A22-569E-4175-AA01-4842CC04F7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A9D8-E908-4190-850A-94A86F0D6682}" type="datetimeFigureOut">
              <a:rPr lang="zh-TW" altLang="en-US" smtClean="0"/>
              <a:pPr/>
              <a:t>2018/11/20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A22-569E-4175-AA01-4842CC04F7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A9D8-E908-4190-850A-94A86F0D6682}" type="datetimeFigureOut">
              <a:rPr lang="zh-TW" altLang="en-US" smtClean="0"/>
              <a:pPr/>
              <a:t>2018/11/20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A22-569E-4175-AA01-4842CC04F7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A9D8-E908-4190-850A-94A86F0D6682}" type="datetimeFigureOut">
              <a:rPr lang="zh-TW" altLang="en-US" smtClean="0"/>
              <a:pPr/>
              <a:t>2018/11/20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A22-569E-4175-AA01-4842CC04F7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A9D8-E908-4190-850A-94A86F0D6682}" type="datetimeFigureOut">
              <a:rPr lang="zh-TW" altLang="en-US" smtClean="0"/>
              <a:pPr/>
              <a:t>2018/11/20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A22-569E-4175-AA01-4842CC04F7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A9D8-E908-4190-850A-94A86F0D6682}" type="datetimeFigureOut">
              <a:rPr lang="zh-TW" altLang="en-US" smtClean="0"/>
              <a:pPr/>
              <a:t>2018/11/20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B2BA22-569E-4175-AA01-4842CC04F7B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D7A9D8-E908-4190-850A-94A86F0D6682}" type="datetimeFigureOut">
              <a:rPr lang="zh-TW" altLang="en-US" smtClean="0"/>
              <a:pPr/>
              <a:t>2018/11/20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B2BA22-569E-4175-AA01-4842CC04F7B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106&#35222;&#21147;&#20445;&#20581;/&#20581;&#20419;&#35222;&#21147;/106&#23416;&#24180;&#31532;1&#23416;&#26399;_&#35064;&#35222;&#35222;&#21147;&#19981;&#33391;&#23601;&#37291;&#29575;&#32113;&#35336;&#34920;(&#21547;&#25140;&#37857;&#27491;&#24120;).xls" TargetMode="External"/><Relationship Id="rId2" Type="http://schemas.openxmlformats.org/officeDocument/2006/relationships/hyperlink" Target="106&#35222;&#21147;&#20445;&#20581;/&#20581;&#20419;&#35222;&#21147;/106&#23416;&#24180;&#31532;1&#23416;&#26399;_&#35064;&#30524;&#35222;&#21147;&#19981;&#33391;&#20154;&#25976;&#32113;&#35336;&#22294;.xl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106&#20581;&#24247;&#20419;&#36914;&#35336;&#30059;/&#26126;&#24265;&#22283;&#23567;&#32113;&#35336;&#22294;&#34920;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129590" cy="2143140"/>
          </a:xfrm>
        </p:spPr>
        <p:txBody>
          <a:bodyPr/>
          <a:lstStyle/>
          <a:p>
            <a:pPr eaLnBrk="0"/>
            <a:r>
              <a:rPr lang="zh-TW" altLang="en-US" dirty="0" smtClean="0"/>
              <a:t>花蓮縣花蓮市明廉國小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42910" y="2428868"/>
            <a:ext cx="7858180" cy="392909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/>
              <a:t>健康促進學校健康體位議題計畫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視力保健</a:t>
            </a:r>
            <a:endParaRPr lang="en-US" altLang="zh-TW" sz="4000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106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11</a:t>
            </a:r>
            <a:r>
              <a:rPr lang="zh-TW" altLang="en-US" dirty="0" smtClean="0"/>
              <a:t>月至</a:t>
            </a:r>
            <a:r>
              <a:rPr lang="en-US" altLang="zh-TW" smtClean="0"/>
              <a:t>107</a:t>
            </a:r>
            <a:r>
              <a:rPr lang="zh-TW" altLang="en-US" smtClean="0"/>
              <a:t>年</a:t>
            </a:r>
            <a:r>
              <a:rPr lang="en-US" altLang="zh-TW" dirty="0" smtClean="0"/>
              <a:t>5</a:t>
            </a:r>
            <a:r>
              <a:rPr lang="zh-TW" altLang="en-US" dirty="0" smtClean="0"/>
              <a:t>月</a:t>
            </a:r>
            <a:endParaRPr lang="en-US" altLang="zh-TW" dirty="0" smtClean="0"/>
          </a:p>
          <a:p>
            <a:r>
              <a:rPr lang="zh-TW" altLang="en-US" dirty="0" smtClean="0"/>
              <a:t>體衛組：劉德旺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幾米4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143379"/>
            <a:ext cx="3317869" cy="271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334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/>
              <a:t>改善計畫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服務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967170"/>
          </a:xfrm>
        </p:spPr>
        <p:txBody>
          <a:bodyPr>
            <a:normAutofit fontScale="62500" lnSpcReduction="20000"/>
          </a:bodyPr>
          <a:lstStyle/>
          <a:p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推動健康體位校內服務組織：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 lvl="1"/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相關單位的服務處組：體育衛生組、健康中心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 lvl="1"/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非相關單位服務處組：總務處、訓輔組、教學組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服務對象：全校教職員工生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 lvl="1"/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主要改善對象的服務：視力不良學童</a:t>
            </a: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(</a:t>
            </a: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檢查、矯正、追蹤</a:t>
            </a: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)</a:t>
            </a:r>
          </a:p>
          <a:p>
            <a:pPr lvl="1"/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非主要改善對象的服務：全校學童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服務項目：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 lvl="1"/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視力定期檢查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 lvl="1"/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視力矯正、追蹤、協助治療、免費配鏡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 lvl="1"/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身高體重測量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 lvl="1"/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體適能檢測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 lvl="1"/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營養教育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 lvl="1"/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體重控制</a:t>
            </a: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(</a:t>
            </a: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體位改善</a:t>
            </a: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)</a:t>
            </a:r>
          </a:p>
          <a:p>
            <a:pPr lvl="1"/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建促宣導及活動辦理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	</a:t>
            </a:r>
          </a:p>
          <a:p>
            <a:pPr lvl="1"/>
            <a:endParaRPr lang="en-US" altLang="zh-TW" dirty="0" smtClean="0"/>
          </a:p>
          <a:p>
            <a:pPr lvl="1">
              <a:buNone/>
            </a:pPr>
            <a:endParaRPr lang="en-US" altLang="zh-TW" dirty="0" smtClean="0"/>
          </a:p>
          <a:p>
            <a:pPr lvl="1"/>
            <a:endParaRPr lang="en-US" altLang="zh-TW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/>
              <a:t>改善計畫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zh-TW" altLang="en-US" sz="4400" dirty="0" smtClean="0"/>
              <a:t>夥伴與社區合作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3286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dirty="0" smtClean="0"/>
              <a:t>1</a:t>
            </a:r>
            <a:r>
              <a:rPr lang="zh-TW" altLang="en-US" dirty="0" smtClean="0"/>
              <a:t>、</a:t>
            </a: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慈濟大學相關社團及科系到校宣導或辦活動。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2</a:t>
            </a: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、結合衛生局</a:t>
            </a: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(</a:t>
            </a: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市衛生所</a:t>
            </a: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)</a:t>
            </a: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推動視力保健、口腔衛生及性教育、菸害防制宣教課程。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3</a:t>
            </a: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、社區牙醫、眼科醫師定期到校做檢查及追蹤診療。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4</a:t>
            </a: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、辦理健康小天使</a:t>
            </a: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(</a:t>
            </a: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亮眼、美齒</a:t>
            </a: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)</a:t>
            </a: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選拔活動。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5</a:t>
            </a: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、親師懇談活動及運動會等，家長會協助辦理宣導及運用家長會幫助需要的弱勢家庭。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zh-TW" altLang="en-US" dirty="0">
              <a:latin typeface="Adobe 楷体 Std R" pitchFamily="18" charset="-128"/>
              <a:ea typeface="Adobe 楷体 Std R" pitchFamily="18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400" dirty="0" smtClean="0"/>
              <a:t>計畫成果展現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zh-TW" altLang="en-US" sz="4800" dirty="0" smtClean="0"/>
              <a:t>客</a:t>
            </a:r>
            <a:r>
              <a:rPr lang="zh-TW" altLang="en-US" sz="4400" dirty="0" smtClean="0"/>
              <a:t>觀資料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28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>
                <a:latin typeface="新細明體"/>
                <a:ea typeface="新細明體"/>
              </a:rPr>
              <a:t>＊</a:t>
            </a:r>
            <a:r>
              <a:rPr lang="zh-TW" altLang="en-US" dirty="0" smtClean="0"/>
              <a:t>縣視力保健降低國中小裸視視力不良率達</a:t>
            </a:r>
            <a:r>
              <a:rPr lang="en-US" altLang="zh-TW" dirty="0" smtClean="0"/>
              <a:t>45%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本校學生裸視視力不良率</a:t>
            </a:r>
            <a:r>
              <a:rPr lang="en-US" altLang="zh-TW" dirty="0" smtClean="0"/>
              <a:t>39%</a:t>
            </a:r>
            <a:r>
              <a:rPr lang="zh-TW" altLang="en-US" dirty="0" smtClean="0"/>
              <a:t>，低於縣標。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>
                <a:hlinkClick r:id="rId2" action="ppaction://hlinkfile"/>
              </a:rPr>
              <a:t>106</a:t>
            </a:r>
            <a:r>
              <a:rPr lang="zh-TW" altLang="en-US" dirty="0" smtClean="0">
                <a:hlinkClick r:id="rId2" action="ppaction://hlinkfile"/>
              </a:rPr>
              <a:t>學年第</a:t>
            </a:r>
            <a:r>
              <a:rPr lang="en-US" altLang="zh-TW" dirty="0" smtClean="0">
                <a:hlinkClick r:id="rId2" action="ppaction://hlinkfile"/>
              </a:rPr>
              <a:t>1</a:t>
            </a:r>
            <a:r>
              <a:rPr lang="zh-TW" altLang="en-US" dirty="0" smtClean="0">
                <a:hlinkClick r:id="rId2" action="ppaction://hlinkfile"/>
              </a:rPr>
              <a:t>學期</a:t>
            </a:r>
            <a:r>
              <a:rPr lang="en-US" altLang="zh-TW" dirty="0" smtClean="0">
                <a:hlinkClick r:id="rId2" action="ppaction://hlinkfile"/>
              </a:rPr>
              <a:t>_</a:t>
            </a:r>
            <a:r>
              <a:rPr lang="zh-TW" altLang="en-US" dirty="0" smtClean="0">
                <a:hlinkClick r:id="rId2" action="ppaction://hlinkfile"/>
              </a:rPr>
              <a:t>裸眼視力不良人數統計圖</a:t>
            </a:r>
            <a:r>
              <a:rPr lang="en-US" altLang="zh-TW" dirty="0" smtClean="0">
                <a:hlinkClick r:id="rId2" action="ppaction://hlinkfile"/>
              </a:rPr>
              <a:t>.</a:t>
            </a:r>
            <a:r>
              <a:rPr lang="en-US" altLang="zh-TW" dirty="0" err="1" smtClean="0">
                <a:hlinkClick r:id="rId2" action="ppaction://hlinkfile"/>
              </a:rPr>
              <a:t>xls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但站在學生視力健康維護仍須繼續努力！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zh-TW" altLang="en-US" dirty="0" smtClean="0"/>
              <a:t>＊提高國中小學生視力不良就醫率達</a:t>
            </a:r>
            <a:r>
              <a:rPr lang="en-US" dirty="0" smtClean="0"/>
              <a:t>75%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本校學生視力不良就醫率達</a:t>
            </a:r>
            <a:r>
              <a:rPr lang="en-US" altLang="zh-TW" dirty="0" smtClean="0"/>
              <a:t>100</a:t>
            </a:r>
            <a:r>
              <a:rPr lang="en-US" dirty="0" smtClean="0"/>
              <a:t>% 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>
                <a:hlinkClick r:id="rId3" action="ppaction://hlinkfile"/>
              </a:rPr>
              <a:t>106</a:t>
            </a:r>
            <a:r>
              <a:rPr lang="zh-TW" altLang="en-US" dirty="0" smtClean="0">
                <a:hlinkClick r:id="rId3" action="ppaction://hlinkfile"/>
              </a:rPr>
              <a:t>學年第</a:t>
            </a:r>
            <a:r>
              <a:rPr lang="en-US" altLang="zh-TW" dirty="0" smtClean="0">
                <a:hlinkClick r:id="rId3" action="ppaction://hlinkfile"/>
              </a:rPr>
              <a:t>1</a:t>
            </a:r>
            <a:r>
              <a:rPr lang="zh-TW" altLang="en-US" dirty="0" smtClean="0">
                <a:hlinkClick r:id="rId3" action="ppaction://hlinkfile"/>
              </a:rPr>
              <a:t>學期</a:t>
            </a:r>
            <a:r>
              <a:rPr lang="en-US" altLang="zh-TW" dirty="0" smtClean="0">
                <a:hlinkClick r:id="rId3" action="ppaction://hlinkfile"/>
              </a:rPr>
              <a:t>_</a:t>
            </a:r>
            <a:r>
              <a:rPr lang="zh-TW" altLang="en-US" dirty="0" smtClean="0">
                <a:hlinkClick r:id="rId3" action="ppaction://hlinkfile"/>
              </a:rPr>
              <a:t>裸視視力不良就醫率統計表</a:t>
            </a:r>
            <a:r>
              <a:rPr lang="en-US" altLang="zh-TW" dirty="0" smtClean="0">
                <a:hlinkClick r:id="rId3" action="ppaction://hlinkfile"/>
              </a:rPr>
              <a:t>(</a:t>
            </a:r>
            <a:r>
              <a:rPr lang="zh-TW" altLang="en-US" dirty="0" smtClean="0">
                <a:hlinkClick r:id="rId3" action="ppaction://hlinkfile"/>
              </a:rPr>
              <a:t>含戴鏡正常</a:t>
            </a:r>
            <a:r>
              <a:rPr lang="en-US" altLang="zh-TW" dirty="0" smtClean="0">
                <a:hlinkClick r:id="rId3" action="ppaction://hlinkfile"/>
              </a:rPr>
              <a:t>).</a:t>
            </a:r>
            <a:r>
              <a:rPr lang="en-US" altLang="zh-TW" dirty="0" err="1" smtClean="0">
                <a:hlinkClick r:id="rId3" action="ppaction://hlinkfile"/>
              </a:rPr>
              <a:t>xls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視力保健宣導活動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辦理全校性視力保健預防近視課程及宣導等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endParaRPr lang="zh-TW" altLang="en-US" dirty="0"/>
          </a:p>
        </p:txBody>
      </p:sp>
      <p:pic>
        <p:nvPicPr>
          <p:cNvPr id="4" name="圖片 3" descr="IMG_21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214686"/>
            <a:ext cx="2643206" cy="3214686"/>
          </a:xfrm>
          <a:prstGeom prst="rect">
            <a:avLst/>
          </a:prstGeom>
        </p:spPr>
      </p:pic>
      <p:pic>
        <p:nvPicPr>
          <p:cNvPr id="5" name="圖片 4" descr="IMG_4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3357562"/>
            <a:ext cx="2928958" cy="2464587"/>
          </a:xfrm>
          <a:prstGeom prst="rect">
            <a:avLst/>
          </a:prstGeom>
        </p:spPr>
      </p:pic>
      <p:pic>
        <p:nvPicPr>
          <p:cNvPr id="6" name="圖片 5" descr="IMG_47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2857496"/>
            <a:ext cx="3214678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視力不良學童協助治療與配鏡</a:t>
            </a:r>
            <a:endParaRPr lang="zh-TW" altLang="en-US" dirty="0"/>
          </a:p>
        </p:txBody>
      </p:sp>
      <p:pic>
        <p:nvPicPr>
          <p:cNvPr id="4" name="內容版面配置區 3" descr="IMG_56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85926"/>
            <a:ext cx="4857784" cy="5072074"/>
          </a:xfrm>
        </p:spPr>
      </p:pic>
      <p:pic>
        <p:nvPicPr>
          <p:cNvPr id="5" name="圖片 4" descr="IMG_56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785926"/>
            <a:ext cx="4071966" cy="2143140"/>
          </a:xfrm>
          <a:prstGeom prst="rect">
            <a:avLst/>
          </a:prstGeom>
        </p:spPr>
      </p:pic>
      <p:pic>
        <p:nvPicPr>
          <p:cNvPr id="6" name="圖片 5" descr="IMG_524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4071942"/>
            <a:ext cx="4000528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幾米4-1"/>
          <p:cNvPicPr>
            <a:picLocks noChangeAspect="1" noChangeArrowheads="1"/>
          </p:cNvPicPr>
          <p:nvPr/>
        </p:nvPicPr>
        <p:blipFill>
          <a:blip r:embed="rId2">
            <a:lum bright="44000"/>
          </a:blip>
          <a:srcRect/>
          <a:stretch>
            <a:fillRect/>
          </a:stretch>
        </p:blipFill>
        <p:spPr bwMode="auto">
          <a:xfrm>
            <a:off x="4857752" y="1785926"/>
            <a:ext cx="4103687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檢討與結論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472518" cy="470823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計畫執行困難之處：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 lvl="1"/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人之方面：學生認同度不夠</a:t>
            </a: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(</a:t>
            </a: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手機玩好玩滿、班級導師配合度不足。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 lvl="1"/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物之方面：經費稍嫌不足，僅依賴教育部補助。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計畫執行順利之處：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 lvl="1"/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行政縱橫支援配合度高、社區資源豐富。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計畫執行失敗可能原因：</a:t>
            </a: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3C</a:t>
            </a: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商品的誘惑太強，學生自制能力不足，不良的寫字姿勢短期難改善，須老師及家長不斷要求。</a:t>
            </a: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 </a:t>
            </a: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。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未來繼續執行改善方向：組織成員多溝通協商、宣教資料充分利用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計畫全面執行結論：透過課程、活動、講座來推動，師生、家長、社區共同執行。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Penguins.jpg"/>
          <p:cNvPicPr>
            <a:picLocks noChangeAspect="1"/>
          </p:cNvPicPr>
          <p:nvPr/>
        </p:nvPicPr>
        <p:blipFill>
          <a:blip r:embed="rId2">
            <a:lum bright="34000" contrast="12000"/>
          </a:blip>
          <a:stretch>
            <a:fillRect/>
          </a:stretch>
        </p:blipFill>
        <p:spPr>
          <a:xfrm>
            <a:off x="1857356" y="2214554"/>
            <a:ext cx="5238753" cy="392906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228601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900" dirty="0" smtClean="0">
                <a:latin typeface="Adobe 繁黑體 Std B" pitchFamily="34" charset="-120"/>
                <a:ea typeface="Adobe 繁黑體 Std B" pitchFamily="34" charset="-120"/>
              </a:rPr>
              <a:t>大手拉小手  健康齊步走</a:t>
            </a:r>
            <a:r>
              <a:rPr lang="en-US" altLang="zh-TW" sz="4900" dirty="0" smtClean="0"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en-US" altLang="zh-TW" sz="4900" dirty="0" smtClean="0">
                <a:latin typeface="Adobe 繁黑體 Std B" pitchFamily="34" charset="-120"/>
                <a:ea typeface="Adobe 繁黑體 Std B" pitchFamily="34" charset="-120"/>
              </a:rPr>
            </a:br>
            <a:r>
              <a:rPr lang="zh-TW" altLang="en-US" sz="4900" dirty="0" smtClean="0">
                <a:latin typeface="Adobe 繁黑體 Std B" pitchFamily="34" charset="-120"/>
                <a:ea typeface="Adobe 繁黑體 Std B" pitchFamily="34" charset="-120"/>
              </a:rPr>
              <a:t>健康促進學校  三合一齊努力</a:t>
            </a:r>
            <a:r>
              <a:rPr lang="en-US" altLang="zh-TW" sz="4900" dirty="0" smtClean="0"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en-US" altLang="zh-TW" sz="4900" dirty="0" smtClean="0">
                <a:latin typeface="Adobe 繁黑體 Std B" pitchFamily="34" charset="-120"/>
                <a:ea typeface="Adobe 繁黑體 Std B" pitchFamily="34" charset="-120"/>
              </a:rPr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6143644"/>
            <a:ext cx="8229600" cy="7143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40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感謝您的聆聽</a:t>
            </a:r>
            <a:endParaRPr lang="zh-TW" altLang="en-US" sz="4000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健康促進學校健康體位議題計畫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</a:b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視力保健推動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4348" y="2571744"/>
            <a:ext cx="7786742" cy="3752856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※106</a:t>
            </a: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學年度推動議題計有：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zh-TW" altLang="en-US" dirty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視力</a:t>
            </a:r>
            <a:r>
              <a:rPr lang="zh-TW" altLang="en-US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保健</a:t>
            </a:r>
            <a:r>
              <a:rPr lang="zh-TW" altLang="en-US" dirty="0" smtClean="0">
                <a:solidFill>
                  <a:srgbClr val="FF0000"/>
                </a:solidFill>
                <a:latin typeface="新細明體"/>
                <a:ea typeface="新細明體"/>
              </a:rPr>
              <a:t>、</a:t>
            </a: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健康體位、口腔衛生、菸檳防制、性教育</a:t>
            </a: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(</a:t>
            </a: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含愛滋病防治</a:t>
            </a:r>
            <a:r>
              <a:rPr lang="en-US" dirty="0" smtClean="0">
                <a:latin typeface="Adobe 楷体 Std R" pitchFamily="18" charset="-128"/>
                <a:ea typeface="Adobe 楷体 Std R" pitchFamily="18" charset="-128"/>
              </a:rPr>
              <a:t>)</a:t>
            </a:r>
            <a:r>
              <a:rPr lang="en-US" dirty="0" smtClean="0">
                <a:latin typeface="新細明體"/>
                <a:ea typeface="新細明體"/>
              </a:rPr>
              <a:t>、</a:t>
            </a: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全民健保</a:t>
            </a:r>
            <a:r>
              <a:rPr lang="en-US" dirty="0" smtClean="0">
                <a:latin typeface="Adobe 楷体 Std R" pitchFamily="18" charset="-128"/>
                <a:ea typeface="Adobe 楷体 Std R" pitchFamily="18" charset="-128"/>
              </a:rPr>
              <a:t>(</a:t>
            </a: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含正確用藥</a:t>
            </a:r>
            <a:r>
              <a:rPr lang="en-US" dirty="0" smtClean="0">
                <a:latin typeface="Adobe 楷体 Std R" pitchFamily="18" charset="-128"/>
                <a:ea typeface="Adobe 楷体 Std R" pitchFamily="18" charset="-128"/>
              </a:rPr>
              <a:t>)</a:t>
            </a:r>
          </a:p>
          <a:p>
            <a:pPr>
              <a:buNone/>
            </a:pP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※</a:t>
            </a: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依教育處制定改善議題</a:t>
            </a: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:</a:t>
            </a: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視力保健，因本校學童視力不良率仍高</a:t>
            </a: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,</a:t>
            </a: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除推動視力保護避免近視外</a:t>
            </a: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,</a:t>
            </a: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視力不良同學就醫及追蹤仍為重要工作。</a:t>
            </a:r>
            <a:endParaRPr lang="en-US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zh-TW" altLang="en-US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Adobe 繁黑體 Std B" pitchFamily="34" charset="-120"/>
                <a:ea typeface="Adobe 繁黑體 Std B" pitchFamily="34" charset="-120"/>
              </a:rPr>
              <a:t>全校視力狀況分析</a:t>
            </a:r>
            <a:endParaRPr lang="zh-TW" altLang="en-US" sz="4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14554"/>
            <a:ext cx="7972452" cy="4110046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106</a:t>
            </a: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學年度學生數有</a:t>
            </a: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483</a:t>
            </a: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位，開學期初進行視力檢查。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視力不良學生數有</a:t>
            </a: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179</a:t>
            </a: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位佔</a:t>
            </a: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39.8%</a:t>
            </a: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。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目前全校視力不良率偏高，隨著年級而增加。造成的原因很多，針對視力不良學童訪談發現進視主因：常看電視</a:t>
            </a:r>
            <a:r>
              <a:rPr lang="en-US" altLang="zh-TW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(3C</a:t>
            </a:r>
            <a:r>
              <a:rPr lang="zh-TW" altLang="en-US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產品</a:t>
            </a:r>
            <a:r>
              <a:rPr lang="en-US" altLang="zh-TW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) </a:t>
            </a:r>
            <a:r>
              <a:rPr lang="zh-TW" altLang="en-US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、用眼時間過長</a:t>
            </a:r>
            <a:r>
              <a:rPr lang="en-US" altLang="zh-TW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上課、寫作業、補習等</a:t>
            </a:r>
            <a:r>
              <a:rPr lang="en-US" altLang="zh-TW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) </a:t>
            </a:r>
            <a:r>
              <a:rPr lang="zh-TW" altLang="en-US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、不愛運動等。</a:t>
            </a:r>
            <a:endParaRPr lang="en-US" altLang="zh-TW" dirty="0" smtClean="0">
              <a:solidFill>
                <a:srgbClr val="FF000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Adobe 繁黑體 Std B" pitchFamily="34" charset="-120"/>
                <a:ea typeface="Adobe 繁黑體 Std B" pitchFamily="34" charset="-120"/>
              </a:rPr>
              <a:t>視力不良造成因素主觀資料</a:t>
            </a:r>
            <a:endParaRPr lang="zh-TW" altLang="en-US" sz="4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72" y="1556792"/>
            <a:ext cx="8286808" cy="5086918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Adobe 楷体 Std R" pitchFamily="18" charset="-128"/>
                <a:ea typeface="Adobe 楷体 Std R" pitchFamily="18" charset="-128"/>
              </a:rPr>
              <a:t>教職員：開學初針對校園視力不良造成原因</a:t>
            </a:r>
            <a:r>
              <a:rPr lang="en-US" altLang="zh-TW" sz="2400" dirty="0" smtClean="0">
                <a:latin typeface="Adobe 楷体 Std R" pitchFamily="18" charset="-128"/>
                <a:ea typeface="Adobe 楷体 Std R" pitchFamily="18" charset="-128"/>
              </a:rPr>
              <a:t>,</a:t>
            </a:r>
            <a:r>
              <a:rPr lang="zh-TW" altLang="en-US" sz="2400" dirty="0" smtClean="0">
                <a:latin typeface="Adobe 楷体 Std R" pitchFamily="18" charset="-128"/>
                <a:ea typeface="Adobe 楷体 Std R" pitchFamily="18" charset="-128"/>
              </a:rPr>
              <a:t>依全校教職員問卷填答因素 </a:t>
            </a:r>
            <a:r>
              <a:rPr lang="en-US" altLang="zh-TW" sz="2400" dirty="0" smtClean="0">
                <a:latin typeface="Adobe 楷体 Std R" pitchFamily="18" charset="-128"/>
                <a:ea typeface="Adobe 楷体 Std R" pitchFamily="18" charset="-128"/>
              </a:rPr>
              <a:t>:</a:t>
            </a:r>
          </a:p>
          <a:p>
            <a:pPr>
              <a:buNone/>
            </a:pPr>
            <a:r>
              <a:rPr lang="zh-TW" altLang="en-US" sz="2400" dirty="0" smtClean="0">
                <a:latin typeface="Adobe 楷体 Std R" pitchFamily="18" charset="-128"/>
                <a:ea typeface="Adobe 楷体 Std R" pitchFamily="18" charset="-128"/>
              </a:rPr>
              <a:t>第一位</a:t>
            </a:r>
            <a:r>
              <a:rPr lang="en-US" altLang="zh-TW" sz="2400" dirty="0" smtClean="0"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TW" altLang="en-US" sz="2400" dirty="0" smtClean="0">
                <a:latin typeface="Adobe 楷体 Std R" pitchFamily="18" charset="-128"/>
                <a:ea typeface="Adobe 楷体 Std R" pitchFamily="18" charset="-128"/>
              </a:rPr>
              <a:t>過度使用</a:t>
            </a:r>
            <a:r>
              <a:rPr lang="en-US" altLang="zh-TW" sz="2400" dirty="0" smtClean="0">
                <a:latin typeface="Adobe 楷体 Std R" pitchFamily="18" charset="-128"/>
                <a:ea typeface="Adobe 楷体 Std R" pitchFamily="18" charset="-128"/>
              </a:rPr>
              <a:t>3C</a:t>
            </a:r>
            <a:r>
              <a:rPr lang="zh-TW" altLang="en-US" sz="2400" dirty="0" smtClean="0">
                <a:latin typeface="Adobe 楷体 Std R" pitchFamily="18" charset="-128"/>
                <a:ea typeface="Adobe 楷体 Std R" pitchFamily="18" charset="-128"/>
              </a:rPr>
              <a:t>商品</a:t>
            </a:r>
            <a:r>
              <a:rPr lang="en-US" altLang="zh-TW" sz="2400" dirty="0" smtClean="0">
                <a:latin typeface="Adobe 楷体 Std R" pitchFamily="18" charset="-128"/>
                <a:ea typeface="Adobe 楷体 Std R" pitchFamily="18" charset="-128"/>
              </a:rPr>
              <a:t>(</a:t>
            </a:r>
            <a:r>
              <a:rPr lang="zh-TW" altLang="en-US" sz="2400" dirty="0" smtClean="0">
                <a:latin typeface="Adobe 楷体 Std R" pitchFamily="18" charset="-128"/>
                <a:ea typeface="Adobe 楷体 Std R" pitchFamily="18" charset="-128"/>
              </a:rPr>
              <a:t>電視、電腦、手機</a:t>
            </a:r>
            <a:r>
              <a:rPr lang="en-US" altLang="zh-TW" sz="2400" dirty="0" smtClean="0">
                <a:latin typeface="Adobe 楷体 Std R" pitchFamily="18" charset="-128"/>
                <a:ea typeface="Adobe 楷体 Std R" pitchFamily="18" charset="-128"/>
              </a:rPr>
              <a:t>)</a:t>
            </a:r>
          </a:p>
          <a:p>
            <a:pPr>
              <a:buNone/>
            </a:pPr>
            <a:r>
              <a:rPr lang="zh-TW" altLang="en-US" sz="2400" dirty="0" smtClean="0">
                <a:latin typeface="Adobe 楷体 Std R" pitchFamily="18" charset="-128"/>
                <a:ea typeface="Adobe 楷体 Std R" pitchFamily="18" charset="-128"/>
              </a:rPr>
              <a:t>第二位</a:t>
            </a:r>
            <a:r>
              <a:rPr lang="en-US" altLang="zh-TW" sz="2400" dirty="0" smtClean="0"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TW" altLang="en-US" sz="2400" dirty="0" smtClean="0">
                <a:latin typeface="Adobe 楷体 Std R" pitchFamily="18" charset="-128"/>
                <a:ea typeface="Adobe 楷体 Std R" pitchFamily="18" charset="-128"/>
              </a:rPr>
              <a:t>用眼時坐姿不良</a:t>
            </a:r>
            <a:endParaRPr lang="en-US" altLang="zh-TW" sz="24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zh-TW" altLang="en-US" sz="2400" dirty="0" smtClean="0">
                <a:latin typeface="Adobe 楷体 Std R" pitchFamily="18" charset="-128"/>
                <a:ea typeface="Adobe 楷体 Std R" pitchFamily="18" charset="-128"/>
              </a:rPr>
              <a:t>第三位</a:t>
            </a:r>
            <a:r>
              <a:rPr lang="en-US" altLang="zh-TW" sz="2400" dirty="0" smtClean="0"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TW" altLang="en-US" sz="2400" dirty="0" smtClean="0">
                <a:latin typeface="Adobe 楷体 Std R" pitchFamily="18" charset="-128"/>
                <a:ea typeface="Adobe 楷体 Std R" pitchFamily="18" charset="-128"/>
              </a:rPr>
              <a:t>用眼時間過久</a:t>
            </a:r>
            <a:endParaRPr lang="en-US" altLang="zh-TW" sz="24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zh-TW" altLang="en-US" sz="2400" dirty="0" smtClean="0">
                <a:latin typeface="Adobe 楷体 Std R" pitchFamily="18" charset="-128"/>
                <a:ea typeface="Adobe 楷体 Std R" pitchFamily="18" charset="-128"/>
              </a:rPr>
              <a:t>第四位</a:t>
            </a:r>
            <a:r>
              <a:rPr lang="en-US" altLang="zh-TW" sz="2400" dirty="0" smtClean="0"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TW" altLang="en-US" sz="2400" dirty="0" smtClean="0">
                <a:latin typeface="Adobe 楷体 Std R" pitchFamily="18" charset="-128"/>
                <a:ea typeface="Adobe 楷体 Std R" pitchFamily="18" charset="-128"/>
              </a:rPr>
              <a:t>寫字看書距離不當</a:t>
            </a:r>
            <a:endParaRPr lang="en-US" altLang="zh-TW" sz="24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zh-TW" altLang="en-US" sz="2400" dirty="0" smtClean="0">
                <a:latin typeface="Adobe 楷体 Std R" pitchFamily="18" charset="-128"/>
                <a:ea typeface="Adobe 楷体 Std R" pitchFamily="18" charset="-128"/>
              </a:rPr>
              <a:t>第五位</a:t>
            </a:r>
            <a:r>
              <a:rPr lang="en-US" altLang="zh-TW" sz="2400" dirty="0" smtClean="0">
                <a:latin typeface="Adobe 楷体 Std R" pitchFamily="18" charset="-128"/>
                <a:ea typeface="Adobe 楷体 Std R" pitchFamily="18" charset="-128"/>
              </a:rPr>
              <a:t>-</a:t>
            </a:r>
            <a:r>
              <a:rPr lang="zh-TW" altLang="en-US" sz="2400" dirty="0" smtClean="0">
                <a:latin typeface="Adobe 楷体 Std R" pitchFamily="18" charset="-128"/>
                <a:ea typeface="Adobe 楷体 Std R" pitchFamily="18" charset="-128"/>
              </a:rPr>
              <a:t>光源不足</a:t>
            </a:r>
            <a:endParaRPr lang="en-US" altLang="zh-TW" sz="24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24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2400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sz="2400" dirty="0" smtClean="0"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4" name="圖片 3" descr="IMG_70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500570"/>
            <a:ext cx="2933700" cy="2200275"/>
          </a:xfrm>
          <a:prstGeom prst="rect">
            <a:avLst/>
          </a:prstGeom>
        </p:spPr>
      </p:pic>
      <p:pic>
        <p:nvPicPr>
          <p:cNvPr id="5" name="圖片 4" descr="IMG_57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929066"/>
            <a:ext cx="2643206" cy="29289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視力不良造成因素客觀資料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106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12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12</a:t>
            </a:r>
            <a:r>
              <a:rPr lang="zh-TW" altLang="en-US" dirty="0" smtClean="0"/>
              <a:t>日慈濟大學護理系</a:t>
            </a:r>
            <a:r>
              <a:rPr lang="en-US" altLang="zh-TW" dirty="0" smtClean="0"/>
              <a:t>6</a:t>
            </a:r>
            <a:r>
              <a:rPr lang="zh-TW" altLang="en-US" dirty="0" smtClean="0"/>
              <a:t>位同學到校針對</a:t>
            </a:r>
            <a:r>
              <a:rPr lang="en-US" altLang="zh-TW" dirty="0" smtClean="0"/>
              <a:t>6</a:t>
            </a:r>
            <a:r>
              <a:rPr lang="zh-TW" altLang="en-US" dirty="0" smtClean="0"/>
              <a:t>年級實施</a:t>
            </a:r>
            <a:r>
              <a:rPr lang="en-US" altLang="zh-TW" dirty="0" smtClean="0"/>
              <a:t>3C</a:t>
            </a:r>
            <a:r>
              <a:rPr lang="zh-TW" altLang="en-US" dirty="0" smtClean="0"/>
              <a:t>產品對近視的影響實施問卷，得到以下結果：</a:t>
            </a:r>
            <a:endParaRPr lang="en-US" altLang="zh-TW" dirty="0" smtClean="0"/>
          </a:p>
          <a:p>
            <a:r>
              <a:rPr lang="en-US" altLang="zh-TW" dirty="0" smtClean="0">
                <a:hlinkClick r:id="rId2" action="ppaction://hlinkpres?slideindex=1&amp;slidetitle="/>
              </a:rPr>
              <a:t>106</a:t>
            </a:r>
            <a:r>
              <a:rPr lang="zh-TW" altLang="en-US" dirty="0" smtClean="0">
                <a:hlinkClick r:id="rId2" action="ppaction://hlinkpres?slideindex=1&amp;slidetitle="/>
              </a:rPr>
              <a:t>健康促進計畫</a:t>
            </a:r>
            <a:r>
              <a:rPr lang="en-US" altLang="zh-TW" dirty="0" smtClean="0">
                <a:hlinkClick r:id="rId2" action="ppaction://hlinkpres?slideindex=1&amp;slidetitle="/>
              </a:rPr>
              <a:t>\</a:t>
            </a:r>
            <a:r>
              <a:rPr lang="zh-TW" altLang="en-US" dirty="0" smtClean="0">
                <a:hlinkClick r:id="rId2" action="ppaction://hlinkpres?slideindex=1&amp;slidetitle="/>
              </a:rPr>
              <a:t>明廉國小統計圖表</a:t>
            </a:r>
            <a:r>
              <a:rPr lang="en-US" altLang="zh-TW" dirty="0" smtClean="0">
                <a:hlinkClick r:id="rId2" action="ppaction://hlinkpres?slideindex=1&amp;slidetitle="/>
              </a:rPr>
              <a:t>.</a:t>
            </a:r>
            <a:r>
              <a:rPr lang="en-US" altLang="zh-TW" dirty="0" err="1" smtClean="0">
                <a:hlinkClick r:id="rId2" action="ppaction://hlinkpres?slideindex=1&amp;slidetitle="/>
              </a:rPr>
              <a:t>pptx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 descr="497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571876"/>
            <a:ext cx="3999592" cy="3000371"/>
          </a:xfrm>
          <a:prstGeom prst="rect">
            <a:avLst/>
          </a:prstGeom>
        </p:spPr>
      </p:pic>
      <p:pic>
        <p:nvPicPr>
          <p:cNvPr id="5" name="圖片 4" descr="497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500438"/>
            <a:ext cx="4285216" cy="3214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Adobe 繁黑體 Std B" pitchFamily="34" charset="-120"/>
                <a:ea typeface="Adobe 繁黑體 Std B" pitchFamily="34" charset="-120"/>
              </a:rPr>
              <a:t>視力不良改善策略</a:t>
            </a:r>
            <a:endParaRPr lang="zh-TW" altLang="en-US" sz="4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58" y="2143116"/>
            <a:ext cx="8286808" cy="33575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一、學生到校手機須關機。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二、要求學生返家要減少</a:t>
            </a: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3C</a:t>
            </a: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產品的使用次數及減短時間。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二、老師任課隨時學生讀書寫字坐姿腰桿正直、眼睛與桌面保持適當距離。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三、貫徹用眼</a:t>
            </a: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3010</a:t>
            </a: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，準時下課並讓學生至戶外活動</a:t>
            </a: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(</a:t>
            </a: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播放視力保健歌曲、實施課間操</a:t>
            </a: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) </a:t>
            </a: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。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四、定期教室採光檢查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>
              <a:buNone/>
            </a:pP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endParaRPr lang="zh-TW" altLang="en-US" dirty="0"/>
          </a:p>
        </p:txBody>
      </p:sp>
      <p:pic>
        <p:nvPicPr>
          <p:cNvPr id="4" name="Picture 2" descr="D:\健康促進\20180605_0942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572008"/>
            <a:ext cx="3071834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96152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改善計畫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政策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3429024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積極推動全校學生在校運動每週</a:t>
            </a: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150</a:t>
            </a: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分鐘並記錄。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與臨近譚眼科合作定期到校實施視力檢查。</a:t>
            </a:r>
            <a:endParaRPr lang="en-US" altLang="zh-TW" dirty="0" smtClean="0">
              <a:solidFill>
                <a:srgbClr val="FF000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視力不良學生發通知單請家長自行就醫矯正。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視力不良學童造冊，護理師負責追蹤及督促。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實施晨光</a:t>
            </a:r>
            <a:r>
              <a:rPr lang="en-US" altLang="zh-TW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慢跑</a:t>
            </a:r>
            <a:r>
              <a:rPr lang="en-US" altLang="zh-TW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)</a:t>
            </a:r>
            <a:r>
              <a:rPr lang="zh-TW" altLang="en-US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課間活動</a:t>
            </a:r>
            <a:r>
              <a:rPr lang="en-US" altLang="zh-TW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健康操、視力保健、跳繩等</a:t>
            </a:r>
            <a:r>
              <a:rPr lang="en-US" altLang="zh-TW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) </a:t>
            </a:r>
            <a:r>
              <a:rPr lang="zh-TW" altLang="en-US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。</a:t>
            </a:r>
            <a:endParaRPr lang="en-US" altLang="zh-TW" dirty="0" smtClean="0">
              <a:solidFill>
                <a:srgbClr val="FF000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改善計畫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環境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2286016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張貼各式視力保健維持相關海報。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運用跑馬燈書寫健促標語。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綠化美化校園，期使學生護眼休息。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定期檢修現有運動場地及器材，讓學生喜歡運動。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規劃安排各項活動競賽，增加學童戶外活動機會。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endParaRPr lang="zh-TW" altLang="en-US" dirty="0"/>
          </a:p>
        </p:txBody>
      </p:sp>
      <p:pic>
        <p:nvPicPr>
          <p:cNvPr id="1027" name="Picture 3" descr="D:\體衛相片\DSC_0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643446"/>
            <a:ext cx="2786082" cy="2000264"/>
          </a:xfrm>
          <a:prstGeom prst="rect">
            <a:avLst/>
          </a:prstGeom>
          <a:noFill/>
        </p:spPr>
      </p:pic>
      <p:pic>
        <p:nvPicPr>
          <p:cNvPr id="1026" name="Picture 2" descr="C:\Users\Administrator\OneDrive\20170505_0936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480089"/>
            <a:ext cx="3071834" cy="2141367"/>
          </a:xfrm>
          <a:prstGeom prst="rect">
            <a:avLst/>
          </a:prstGeom>
          <a:noFill/>
        </p:spPr>
      </p:pic>
      <p:pic>
        <p:nvPicPr>
          <p:cNvPr id="4" name="Picture 3" descr="C:\Users\Administrator\OneDrive\20170509_1628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500570"/>
            <a:ext cx="2714644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8229600" cy="1285884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/>
              <a:t>改善計畫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zh-TW" altLang="en-US" sz="4400" dirty="0" smtClean="0"/>
              <a:t>課程與活動</a:t>
            </a:r>
            <a:endParaRPr lang="zh-TW" altLang="en-US" sz="4400" dirty="0"/>
          </a:p>
        </p:txBody>
      </p:sp>
      <p:pic>
        <p:nvPicPr>
          <p:cNvPr id="4" name="內容版面配置區 3" descr="133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5000636"/>
            <a:ext cx="2643206" cy="1723224"/>
          </a:xfrm>
        </p:spPr>
      </p:pic>
      <p:pic>
        <p:nvPicPr>
          <p:cNvPr id="6" name="圖片 5" descr="133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5000636"/>
            <a:ext cx="2928958" cy="1743073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642910" y="1785926"/>
            <a:ext cx="72152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Adobe 楷体 Std R" pitchFamily="18" charset="-128"/>
                <a:ea typeface="Adobe 楷体 Std R" pitchFamily="18" charset="-128"/>
              </a:rPr>
              <a:t>◎體育教學正常化，視力保健融入健康教育課程。</a:t>
            </a:r>
            <a:endParaRPr lang="en-US" altLang="zh-TW" sz="2400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TW" altLang="en-US" sz="2400" dirty="0" smtClean="0">
                <a:latin typeface="Adobe 楷体 Std R" pitchFamily="18" charset="-128"/>
                <a:ea typeface="Adobe 楷体 Std R" pitchFamily="18" charset="-128"/>
              </a:rPr>
              <a:t>◎晨光時間推行慢跑、球類及社團活動</a:t>
            </a:r>
            <a:endParaRPr lang="en-US" altLang="zh-TW" sz="2400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TW" altLang="en-US" sz="2400" dirty="0" smtClean="0">
                <a:latin typeface="Adobe 楷体 Std R" pitchFamily="18" charset="-128"/>
                <a:ea typeface="Adobe 楷体 Std R" pitchFamily="18" charset="-128"/>
              </a:rPr>
              <a:t>◎課間活動時間實施健康操、跳繩運。</a:t>
            </a:r>
            <a:endParaRPr lang="en-US" altLang="zh-TW" sz="2400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TW" altLang="en-US" sz="2400" dirty="0" smtClean="0">
                <a:latin typeface="Adobe 楷体 Std R" pitchFamily="18" charset="-128"/>
                <a:ea typeface="Adobe 楷体 Std R" pitchFamily="18" charset="-128"/>
              </a:rPr>
              <a:t>◎成立多項體育類社團：現有籃球、射箭、田徑、</a:t>
            </a:r>
            <a:endParaRPr lang="en-US" altLang="zh-TW" sz="2400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TW" altLang="en-US" sz="2400" dirty="0" smtClean="0">
                <a:latin typeface="Adobe 楷体 Std R" pitchFamily="18" charset="-128"/>
                <a:ea typeface="Adobe 楷体 Std R" pitchFamily="18" charset="-128"/>
              </a:rPr>
              <a:t>高爾夫、跆拳道、桌球、直排輪、扯鈴，全面讓每位學生可依個人喜好參與。</a:t>
            </a:r>
            <a:endParaRPr lang="en-US" altLang="zh-TW" sz="2400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TW" altLang="en-US" sz="2400" dirty="0" smtClean="0">
                <a:latin typeface="Adobe 楷体 Std R" pitchFamily="18" charset="-128"/>
                <a:ea typeface="Adobe 楷体 Std R" pitchFamily="18" charset="-128"/>
              </a:rPr>
              <a:t>◎辦理每學年運動會、每學期體育競賽。</a:t>
            </a:r>
            <a:endParaRPr lang="en-US" altLang="zh-TW" sz="2400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TW" altLang="en-US" sz="2400" dirty="0" smtClean="0">
                <a:latin typeface="Adobe 楷体 Std R" pitchFamily="18" charset="-128"/>
                <a:ea typeface="Adobe 楷体 Std R" pitchFamily="18" charset="-128"/>
              </a:rPr>
              <a:t>◎積極參與各類校外競賽活動</a:t>
            </a:r>
            <a:r>
              <a:rPr lang="en-US" altLang="zh-TW" sz="2400" dirty="0" smtClean="0">
                <a:latin typeface="Adobe 楷体 Std R" pitchFamily="18" charset="-128"/>
                <a:ea typeface="Adobe 楷体 Std R" pitchFamily="18" charset="-128"/>
              </a:rPr>
              <a:t>(</a:t>
            </a:r>
            <a:r>
              <a:rPr lang="zh-TW" altLang="en-US" sz="2400" dirty="0" smtClean="0">
                <a:latin typeface="Adobe 楷体 Std R" pitchFamily="18" charset="-128"/>
                <a:ea typeface="Adobe 楷体 Std R" pitchFamily="18" charset="-128"/>
              </a:rPr>
              <a:t>全國、全縣、校際</a:t>
            </a:r>
            <a:r>
              <a:rPr lang="en-US" altLang="zh-TW" sz="2400" dirty="0" smtClean="0">
                <a:latin typeface="Adobe 楷体 Std R" pitchFamily="18" charset="-128"/>
                <a:ea typeface="Adobe 楷体 Std R" pitchFamily="18" charset="-128"/>
              </a:rPr>
              <a:t>) </a:t>
            </a:r>
            <a:r>
              <a:rPr lang="zh-TW" altLang="en-US" sz="2400" dirty="0" smtClean="0">
                <a:latin typeface="Adobe 楷体 Std R" pitchFamily="18" charset="-128"/>
                <a:ea typeface="Adobe 楷体 Std R" pitchFamily="18" charset="-128"/>
              </a:rPr>
              <a:t>。</a:t>
            </a:r>
            <a:endParaRPr lang="zh-TW" altLang="en-US" sz="2400" dirty="0"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2050" name="Picture 2" descr="C:\Users\Administrator\OneDrive\20170407_1021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5000636"/>
            <a:ext cx="3000396" cy="1738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3117</TotalTime>
  <Words>1078</Words>
  <Application>Microsoft Office PowerPoint</Application>
  <PresentationFormat>如螢幕大小 (4:3)</PresentationFormat>
  <Paragraphs>102</Paragraphs>
  <Slides>16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流線</vt:lpstr>
      <vt:lpstr>花蓮縣花蓮市明廉國小</vt:lpstr>
      <vt:lpstr>              健康促進學校健康體位議題計畫 視力保健推動 </vt:lpstr>
      <vt:lpstr>全校視力狀況分析</vt:lpstr>
      <vt:lpstr>視力不良造成因素主觀資料</vt:lpstr>
      <vt:lpstr>視力不良造成因素客觀資料</vt:lpstr>
      <vt:lpstr>視力不良改善策略</vt:lpstr>
      <vt:lpstr>改善計畫 政策</vt:lpstr>
      <vt:lpstr>改善計畫 環境</vt:lpstr>
      <vt:lpstr>改善計畫 課程與活動</vt:lpstr>
      <vt:lpstr>改善計畫 服務</vt:lpstr>
      <vt:lpstr>改善計畫 夥伴與社區合作</vt:lpstr>
      <vt:lpstr>計畫成果展現 客觀資料</vt:lpstr>
      <vt:lpstr>視力保健宣導活動</vt:lpstr>
      <vt:lpstr>視力不良學童協助治療與配鏡</vt:lpstr>
      <vt:lpstr>檢討與結論</vt:lpstr>
      <vt:lpstr>大手拉小手  健康齊步走 健康促進學校  三合一齊努力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花蓮縣花蓮市明廉國小</dc:title>
  <dc:creator>USER</dc:creator>
  <cp:lastModifiedBy>USER</cp:lastModifiedBy>
  <cp:revision>240</cp:revision>
  <dcterms:created xsi:type="dcterms:W3CDTF">2016-04-01T06:01:54Z</dcterms:created>
  <dcterms:modified xsi:type="dcterms:W3CDTF">2018-11-20T02:56:06Z</dcterms:modified>
</cp:coreProperties>
</file>