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26"/>
  </p:notesMasterIdLst>
  <p:handoutMasterIdLst>
    <p:handoutMasterId r:id="rId27"/>
  </p:handoutMasterIdLst>
  <p:sldIdLst>
    <p:sldId id="297" r:id="rId3"/>
    <p:sldId id="299" r:id="rId4"/>
    <p:sldId id="269" r:id="rId5"/>
    <p:sldId id="268" r:id="rId6"/>
    <p:sldId id="280" r:id="rId7"/>
    <p:sldId id="281" r:id="rId8"/>
    <p:sldId id="283" r:id="rId9"/>
    <p:sldId id="284" r:id="rId10"/>
    <p:sldId id="282" r:id="rId11"/>
    <p:sldId id="285" r:id="rId12"/>
    <p:sldId id="300" r:id="rId13"/>
    <p:sldId id="267" r:id="rId14"/>
    <p:sldId id="290" r:id="rId15"/>
    <p:sldId id="270" r:id="rId16"/>
    <p:sldId id="288" r:id="rId17"/>
    <p:sldId id="287" r:id="rId18"/>
    <p:sldId id="298" r:id="rId19"/>
    <p:sldId id="301" r:id="rId20"/>
    <p:sldId id="289" r:id="rId21"/>
    <p:sldId id="302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367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611" userDrawn="1">
          <p15:clr>
            <a:srgbClr val="A4A3A4"/>
          </p15:clr>
        </p15:guide>
        <p15:guide id="6" pos="51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>
        <p:scale>
          <a:sx n="86" d="100"/>
          <a:sy n="86" d="100"/>
        </p:scale>
        <p:origin x="-77" y="-58"/>
      </p:cViewPr>
      <p:guideLst>
        <p:guide orient="horz" pos="2160"/>
        <p:guide orient="horz" pos="367"/>
        <p:guide orient="horz" pos="3888"/>
        <p:guide pos="2880"/>
        <p:guide pos="611"/>
        <p:guide pos="514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27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DCA0844-C266-46EC-A036-E1634F64C44A}" type="datetimeFigureOut">
              <a:rPr lang="en-US" altLang="zh-TW"/>
              <a:t>10/18/2021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BCB088AA-226D-4237-A99F-5C4B97F43BA8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8C08BCD-7B2F-4BCE-87AF-5D67EFFE4D17}" type="datetimeFigureOut">
              <a:t>2020/11/11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1B6A1353-EEA5-436B-AB14-1D84B195E66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1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25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US" altLang="zh-CN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4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" y="0"/>
            <a:ext cx="9143998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8" name="圓角化單一角落矩形 7"/>
          <p:cNvSpPr/>
          <p:nvPr/>
        </p:nvSpPr>
        <p:spPr bwMode="ltGray">
          <a:xfrm rot="10800000" flipH="1" flipV="1">
            <a:off x="5196423" y="228598"/>
            <a:ext cx="377727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0" y="4"/>
            <a:ext cx="5196420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矩形 9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6129" y="1703718"/>
            <a:ext cx="4344531" cy="37338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zh-TW" sz="4501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15145" y="3429000"/>
            <a:ext cx="3429893" cy="1905000"/>
          </a:xfrm>
        </p:spPr>
        <p:txBody>
          <a:bodyPr anchor="b"/>
          <a:lstStyle>
            <a:lvl1pPr marL="0" indent="0" algn="l" latinLnBrk="0">
              <a:spcBef>
                <a:spcPts val="0"/>
              </a:spcBef>
              <a:buNone/>
              <a:defRPr lang="zh-TW">
                <a:solidFill>
                  <a:schemeClr val="tx1"/>
                </a:solidFill>
              </a:defRPr>
            </a:lvl1pPr>
            <a:lvl2pPr marL="342991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5600968" y="4"/>
            <a:ext cx="354303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13903" y="234351"/>
            <a:ext cx="2831135" cy="4642450"/>
          </a:xfrm>
        </p:spPr>
        <p:txBody>
          <a:bodyPr vert="horz" lIns="91440" tIns="45720" rIns="91440" bIns="45720" rtlCol="0" anchor="b">
            <a:normAutofit/>
          </a:bodyPr>
          <a:lstStyle>
            <a:lvl1pPr latinLnBrk="0">
              <a:defRPr lang="zh-TW" sz="3301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906240" y="5029200"/>
            <a:ext cx="2837678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5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91" indent="0" latinLnBrk="0">
              <a:buNone/>
              <a:defRPr lang="zh-TW" sz="900"/>
            </a:lvl2pPr>
            <a:lvl3pPr marL="685983" indent="0" latinLnBrk="0">
              <a:buNone/>
              <a:defRPr lang="zh-TW" sz="750"/>
            </a:lvl3pPr>
            <a:lvl4pPr marL="1028974" indent="0" latinLnBrk="0">
              <a:buNone/>
              <a:defRPr lang="zh-TW" sz="675"/>
            </a:lvl4pPr>
            <a:lvl5pPr marL="1371966" indent="0" latinLnBrk="0">
              <a:buNone/>
              <a:defRPr lang="zh-TW" sz="675"/>
            </a:lvl5pPr>
            <a:lvl6pPr marL="1714957" indent="0" latinLnBrk="0">
              <a:buNone/>
              <a:defRPr lang="zh-TW" sz="675"/>
            </a:lvl6pPr>
            <a:lvl7pPr marL="2057949" indent="0" latinLnBrk="0">
              <a:buNone/>
              <a:defRPr lang="zh-TW" sz="675"/>
            </a:lvl7pPr>
            <a:lvl8pPr marL="2400940" indent="0" latinLnBrk="0">
              <a:buNone/>
              <a:defRPr lang="zh-TW" sz="675"/>
            </a:lvl8pPr>
            <a:lvl9pPr marL="2743932" indent="0" latinLnBrk="0">
              <a:buNone/>
              <a:defRPr lang="zh-TW"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pPr/>
              <a:t>2020/11/11</a:t>
            </a:fld>
            <a:endParaRPr lang="zh-TW"/>
          </a:p>
        </p:txBody>
      </p:sp>
      <p:sp>
        <p:nvSpPr>
          <p:cNvPr id="6" name="頁尾版面配置區 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pPr/>
              <a:t>‹#›</a:t>
            </a:fld>
            <a:endParaRPr lang="zh-TW"/>
          </a:p>
        </p:txBody>
      </p:sp>
      <p:sp>
        <p:nvSpPr>
          <p:cNvPr id="21" name="圓角化單一角落矩形 20"/>
          <p:cNvSpPr/>
          <p:nvPr/>
        </p:nvSpPr>
        <p:spPr bwMode="ltGray">
          <a:xfrm rot="10800000" flipV="1">
            <a:off x="170305" y="234352"/>
            <a:ext cx="5430663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flipH="1">
            <a:off x="342988" y="465284"/>
            <a:ext cx="5086486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zh-TW" sz="1800"/>
            </a:lvl1pPr>
            <a:lvl2pPr marL="342991" indent="0" latinLnBrk="0">
              <a:buNone/>
              <a:defRPr lang="zh-TW" sz="2101"/>
            </a:lvl2pPr>
            <a:lvl3pPr marL="685983" indent="0" latinLnBrk="0">
              <a:buNone/>
              <a:defRPr lang="zh-TW" sz="1800"/>
            </a:lvl3pPr>
            <a:lvl4pPr marL="1028974" indent="0" latinLnBrk="0">
              <a:buNone/>
              <a:defRPr lang="zh-TW" sz="1500"/>
            </a:lvl4pPr>
            <a:lvl5pPr marL="1371966" indent="0" latinLnBrk="0">
              <a:buNone/>
              <a:defRPr lang="zh-TW" sz="1500"/>
            </a:lvl5pPr>
            <a:lvl6pPr marL="1714957" indent="0" latinLnBrk="0">
              <a:buNone/>
              <a:defRPr lang="zh-TW" sz="1500"/>
            </a:lvl6pPr>
            <a:lvl7pPr marL="2057949" indent="0" latinLnBrk="0">
              <a:buNone/>
              <a:defRPr lang="zh-TW" sz="1500"/>
            </a:lvl7pPr>
            <a:lvl8pPr marL="2400940" indent="0" latinLnBrk="0">
              <a:buNone/>
              <a:defRPr lang="zh-TW" sz="1500"/>
            </a:lvl8pPr>
            <a:lvl9pPr marL="2743932" indent="0" latinLnBrk="0">
              <a:buNone/>
              <a:defRPr lang="zh-TW" sz="15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TW"/>
            </a:lvl5pPr>
            <a:lvl6pPr marL="1028974" latinLnBrk="0">
              <a:defRPr lang="zh-TW"/>
            </a:lvl6pPr>
            <a:lvl7pPr marL="1200470" latinLnBrk="0">
              <a:defRPr lang="zh-TW"/>
            </a:lvl7pPr>
            <a:lvl8pPr marL="1371966" latinLnBrk="0">
              <a:defRPr lang="zh-TW" baseline="0"/>
            </a:lvl8pPr>
            <a:lvl9pPr marL="1543461" latinLnBrk="0">
              <a:defRPr lang="zh-TW" baseline="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70613" y="582614"/>
            <a:ext cx="6139270" cy="558958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1377" y="582614"/>
            <a:ext cx="1463659" cy="55895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 baseline="0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相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0" y="4"/>
            <a:ext cx="3886021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6129" y="914400"/>
            <a:ext cx="3144068" cy="38862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zh-TW" sz="4501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8466" y="4953001"/>
            <a:ext cx="3151731" cy="990599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15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91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  <p:sp>
        <p:nvSpPr>
          <p:cNvPr id="14" name="圖片版面配置區 4"/>
          <p:cNvSpPr>
            <a:spLocks noGrp="1"/>
          </p:cNvSpPr>
          <p:nvPr>
            <p:ph type="pic" sz="quarter" idx="13"/>
          </p:nvPr>
        </p:nvSpPr>
        <p:spPr>
          <a:xfrm>
            <a:off x="3886022" y="228600"/>
            <a:ext cx="5087675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876"/>
            <a:ext cx="914409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5589814" y="0"/>
            <a:ext cx="3554186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圓角化單一角落矩形 9"/>
          <p:cNvSpPr/>
          <p:nvPr/>
        </p:nvSpPr>
        <p:spPr bwMode="ltGray">
          <a:xfrm rot="10800000" flipV="1">
            <a:off x="165023" y="234352"/>
            <a:ext cx="5429471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0" y="6477000"/>
            <a:ext cx="9144095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3" y="685800"/>
            <a:ext cx="4230202" cy="4191000"/>
          </a:xfrm>
        </p:spPr>
        <p:txBody>
          <a:bodyPr anchor="b">
            <a:noAutofit/>
          </a:bodyPr>
          <a:lstStyle>
            <a:lvl1pPr algn="l" latinLnBrk="0">
              <a:defRPr lang="zh-TW" sz="4051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0612" y="5029200"/>
            <a:ext cx="4230202" cy="9144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500">
                <a:solidFill>
                  <a:schemeClr val="accent1"/>
                </a:solidFill>
              </a:defRPr>
            </a:lvl1pPr>
            <a:lvl2pPr marL="342991" indent="0" latinLnBrk="0">
              <a:buNone/>
              <a:defRPr lang="zh-TW"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latinLnBrk="0">
              <a:buNone/>
              <a:defRPr lang="zh-TW"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latinLnBrk="0">
              <a:buNone/>
              <a:defRPr lang="zh-TW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70613" y="1981200"/>
            <a:ext cx="3487059" cy="4191000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500"/>
            </a:lvl2pPr>
            <a:lvl3pPr latinLnBrk="0">
              <a:defRPr lang="zh-TW" sz="1350"/>
            </a:lvl3pPr>
            <a:lvl4pPr latinLnBrk="0">
              <a:defRPr lang="zh-TW" sz="1200"/>
            </a:lvl4pPr>
            <a:lvl5pPr latinLnBrk="0">
              <a:defRPr lang="zh-TW" sz="1200"/>
            </a:lvl5pPr>
            <a:lvl6pPr marL="1028974" latinLnBrk="0">
              <a:defRPr lang="zh-TW" sz="1200"/>
            </a:lvl6pPr>
            <a:lvl7pPr marL="1200470" latinLnBrk="0">
              <a:defRPr lang="zh-TW" sz="1200"/>
            </a:lvl7pPr>
            <a:lvl8pPr marL="1371966" latinLnBrk="0">
              <a:defRPr lang="zh-TW" sz="1200"/>
            </a:lvl8pPr>
            <a:lvl9pPr marL="1543461" latinLnBrk="0">
              <a:defRPr lang="zh-TW"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29" y="1981200"/>
            <a:ext cx="3487060" cy="4191000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500"/>
            </a:lvl2pPr>
            <a:lvl3pPr latinLnBrk="0">
              <a:defRPr lang="zh-TW" sz="1350"/>
            </a:lvl3pPr>
            <a:lvl4pPr latinLnBrk="0">
              <a:defRPr lang="zh-TW" sz="1200"/>
            </a:lvl4pPr>
            <a:lvl5pPr marL="857479" latinLnBrk="0">
              <a:defRPr lang="zh-TW" sz="1200"/>
            </a:lvl5pPr>
            <a:lvl6pPr marL="1028974" latinLnBrk="0">
              <a:defRPr lang="zh-TW" sz="1200"/>
            </a:lvl6pPr>
            <a:lvl7pPr marL="1200470" latinLnBrk="0">
              <a:defRPr lang="zh-TW" sz="1200"/>
            </a:lvl7pPr>
            <a:lvl8pPr marL="1371966" latinLnBrk="0">
              <a:defRPr lang="zh-TW" sz="1200"/>
            </a:lvl8pPr>
            <a:lvl9pPr marL="1543461" latinLnBrk="0">
              <a:defRPr lang="zh-TW"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0613" y="1981200"/>
            <a:ext cx="3484771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800" b="0"/>
            </a:lvl1pPr>
            <a:lvl2pPr marL="342991" indent="0" latinLnBrk="0">
              <a:buNone/>
              <a:defRPr lang="zh-TW" sz="1500" b="1"/>
            </a:lvl2pPr>
            <a:lvl3pPr marL="685983" indent="0" latinLnBrk="0">
              <a:buNone/>
              <a:defRPr lang="zh-TW" sz="1350" b="1"/>
            </a:lvl3pPr>
            <a:lvl4pPr marL="1028974" indent="0" latinLnBrk="0">
              <a:buNone/>
              <a:defRPr lang="zh-TW" sz="1200" b="1"/>
            </a:lvl4pPr>
            <a:lvl5pPr marL="1371966" indent="0" latinLnBrk="0">
              <a:buNone/>
              <a:defRPr lang="zh-TW" sz="1200" b="1"/>
            </a:lvl5pPr>
            <a:lvl6pPr marL="1714957" indent="0" latinLnBrk="0">
              <a:buNone/>
              <a:defRPr lang="zh-TW" sz="1200" b="1"/>
            </a:lvl6pPr>
            <a:lvl7pPr marL="2057949" indent="0" latinLnBrk="0">
              <a:buNone/>
              <a:defRPr lang="zh-TW" sz="1200" b="1"/>
            </a:lvl7pPr>
            <a:lvl8pPr marL="2400940" indent="0" latinLnBrk="0">
              <a:buNone/>
              <a:defRPr lang="zh-TW" sz="1200" b="1"/>
            </a:lvl8pPr>
            <a:lvl9pPr marL="2743932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70613" y="2819400"/>
            <a:ext cx="3484771" cy="3352800"/>
          </a:xfrm>
        </p:spPr>
        <p:txBody>
          <a:bodyPr/>
          <a:lstStyle>
            <a:lvl1pPr latinLnBrk="0">
              <a:defRPr lang="zh-TW" sz="1800"/>
            </a:lvl1pPr>
            <a:lvl2pPr latinLnBrk="0">
              <a:defRPr lang="zh-TW" sz="1500"/>
            </a:lvl2pPr>
            <a:lvl3pPr latinLnBrk="0">
              <a:defRPr lang="zh-TW" sz="1350"/>
            </a:lvl3pPr>
            <a:lvl4pPr latinLnBrk="0">
              <a:defRPr lang="zh-TW" sz="1200"/>
            </a:lvl4pPr>
            <a:lvl5pPr latinLnBrk="0">
              <a:defRPr lang="zh-TW" sz="1200"/>
            </a:lvl5pPr>
            <a:lvl6pPr marL="1028974" latinLnBrk="0">
              <a:defRPr lang="zh-TW" sz="1200"/>
            </a:lvl6pPr>
            <a:lvl7pPr marL="1200470" latinLnBrk="0">
              <a:defRPr lang="zh-TW" sz="1200"/>
            </a:lvl7pPr>
            <a:lvl8pPr marL="1371966" latinLnBrk="0">
              <a:defRPr lang="zh-TW" sz="1200" baseline="0"/>
            </a:lvl8pPr>
            <a:lvl9pPr marL="1543461" latinLnBrk="0">
              <a:defRPr lang="zh-TW" sz="1200" baseline="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88618" y="1981200"/>
            <a:ext cx="3484771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800" b="0"/>
            </a:lvl1pPr>
            <a:lvl2pPr marL="342991" indent="0" latinLnBrk="0">
              <a:buNone/>
              <a:defRPr lang="zh-TW" sz="1500" b="1"/>
            </a:lvl2pPr>
            <a:lvl3pPr marL="685983" indent="0" latinLnBrk="0">
              <a:buNone/>
              <a:defRPr lang="zh-TW" sz="1350" b="1"/>
            </a:lvl3pPr>
            <a:lvl4pPr marL="1028974" indent="0" latinLnBrk="0">
              <a:buNone/>
              <a:defRPr lang="zh-TW" sz="1200" b="1"/>
            </a:lvl4pPr>
            <a:lvl5pPr marL="1371966" indent="0" latinLnBrk="0">
              <a:buNone/>
              <a:defRPr lang="zh-TW" sz="1200" b="1"/>
            </a:lvl5pPr>
            <a:lvl6pPr marL="1714957" indent="0" latinLnBrk="0">
              <a:buNone/>
              <a:defRPr lang="zh-TW" sz="1200" b="1"/>
            </a:lvl6pPr>
            <a:lvl7pPr marL="2057949" indent="0" latinLnBrk="0">
              <a:buNone/>
              <a:defRPr lang="zh-TW" sz="1200" b="1"/>
            </a:lvl7pPr>
            <a:lvl8pPr marL="2400940" indent="0" latinLnBrk="0">
              <a:buNone/>
              <a:defRPr lang="zh-TW" sz="1200" b="1"/>
            </a:lvl8pPr>
            <a:lvl9pPr marL="2743932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88618" y="2819400"/>
            <a:ext cx="3484771" cy="3352800"/>
          </a:xfrm>
        </p:spPr>
        <p:txBody>
          <a:bodyPr/>
          <a:lstStyle>
            <a:lvl1pPr latinLnBrk="0">
              <a:defRPr lang="zh-TW" sz="1800"/>
            </a:lvl1pPr>
            <a:lvl2pPr latinLnBrk="0">
              <a:defRPr lang="zh-TW" sz="1500"/>
            </a:lvl2pPr>
            <a:lvl3pPr latinLnBrk="0">
              <a:defRPr lang="zh-TW" sz="1350"/>
            </a:lvl3pPr>
            <a:lvl4pPr latinLnBrk="0">
              <a:defRPr lang="zh-TW" sz="1200"/>
            </a:lvl4pPr>
            <a:lvl5pPr marL="857479" latinLnBrk="0">
              <a:defRPr lang="zh-TW" sz="1200"/>
            </a:lvl5pPr>
            <a:lvl6pPr marL="1028974" latinLnBrk="0">
              <a:defRPr lang="zh-TW" sz="1200"/>
            </a:lvl6pPr>
            <a:lvl7pPr marL="1200470" latinLnBrk="0">
              <a:defRPr lang="zh-TW" sz="1200"/>
            </a:lvl7pPr>
            <a:lvl8pPr marL="1371966" latinLnBrk="0">
              <a:defRPr lang="zh-TW" sz="1200"/>
            </a:lvl8pPr>
            <a:lvl9pPr marL="1543461" latinLnBrk="0">
              <a:defRPr lang="zh-TW"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2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10" name="圓角化單一角落矩形 9"/>
          <p:cNvSpPr/>
          <p:nvPr/>
        </p:nvSpPr>
        <p:spPr bwMode="ltGray">
          <a:xfrm rot="10800000" flipH="1" flipV="1">
            <a:off x="3543033" y="234352"/>
            <a:ext cx="5429567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0" y="1"/>
            <a:ext cx="354303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4264" y="234351"/>
            <a:ext cx="2831135" cy="4642450"/>
          </a:xfrm>
        </p:spPr>
        <p:txBody>
          <a:bodyPr anchor="b">
            <a:normAutofit/>
          </a:bodyPr>
          <a:lstStyle>
            <a:lvl1pPr algn="l" latinLnBrk="0">
              <a:defRPr lang="zh-TW" sz="3301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36601" y="5029200"/>
            <a:ext cx="2837678" cy="914401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5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91" indent="0" latinLnBrk="0">
              <a:buNone/>
              <a:defRPr lang="zh-TW" sz="900"/>
            </a:lvl2pPr>
            <a:lvl3pPr marL="685983" indent="0" latinLnBrk="0">
              <a:buNone/>
              <a:defRPr lang="zh-TW" sz="750"/>
            </a:lvl3pPr>
            <a:lvl4pPr marL="1028974" indent="0" latinLnBrk="0">
              <a:buNone/>
              <a:defRPr lang="zh-TW" sz="675"/>
            </a:lvl4pPr>
            <a:lvl5pPr marL="1371966" indent="0" latinLnBrk="0">
              <a:buNone/>
              <a:defRPr lang="zh-TW" sz="675"/>
            </a:lvl5pPr>
            <a:lvl6pPr marL="1714957" indent="0" latinLnBrk="0">
              <a:buNone/>
              <a:defRPr lang="zh-TW" sz="675"/>
            </a:lvl6pPr>
            <a:lvl7pPr marL="2057949" indent="0" latinLnBrk="0">
              <a:buNone/>
              <a:defRPr lang="zh-TW" sz="675"/>
            </a:lvl7pPr>
            <a:lvl8pPr marL="2400940" indent="0" latinLnBrk="0">
              <a:buNone/>
              <a:defRPr lang="zh-TW" sz="675"/>
            </a:lvl8pPr>
            <a:lvl9pPr marL="2743932" indent="0" latinLnBrk="0">
              <a:buNone/>
              <a:defRPr lang="zh-TW"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09821" y="465285"/>
            <a:ext cx="5091286" cy="5249716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500"/>
            </a:lvl2pPr>
            <a:lvl3pPr latinLnBrk="0">
              <a:defRPr lang="zh-TW" sz="135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477000"/>
            <a:ext cx="8972601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8972601" y="6477000"/>
            <a:ext cx="171399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矩形 6"/>
          <p:cNvSpPr/>
          <p:nvPr/>
        </p:nvSpPr>
        <p:spPr>
          <a:xfrm>
            <a:off x="1" y="0"/>
            <a:ext cx="9144000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zh-TW" altLang="en-US" sz="1350"/>
          </a:p>
        </p:txBody>
      </p:sp>
      <p:sp>
        <p:nvSpPr>
          <p:cNvPr id="10" name="圓角化單一角落矩形 9"/>
          <p:cNvSpPr/>
          <p:nvPr/>
        </p:nvSpPr>
        <p:spPr>
          <a:xfrm>
            <a:off x="0" y="228600"/>
            <a:ext cx="8973745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70612" y="563562"/>
            <a:ext cx="7202776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0613" y="1981200"/>
            <a:ext cx="7202777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687100" y="6248400"/>
            <a:ext cx="818807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675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pPr/>
              <a:t>2020/11/11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970613" y="6248400"/>
            <a:ext cx="5602157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675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01738" y="6248400"/>
            <a:ext cx="571651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675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zh-TW" sz="3001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lang="zh-TW">
          <a:solidFill>
            <a:schemeClr val="tx2"/>
          </a:solidFill>
        </a:defRPr>
      </a:lvl2pPr>
      <a:lvl3pPr eaLnBrk="1" latinLnBrk="0" hangingPunct="1">
        <a:defRPr lang="zh-TW">
          <a:solidFill>
            <a:schemeClr val="tx2"/>
          </a:solidFill>
        </a:defRPr>
      </a:lvl3pPr>
      <a:lvl4pPr eaLnBrk="1" latinLnBrk="0" hangingPunct="1">
        <a:defRPr lang="zh-TW">
          <a:solidFill>
            <a:schemeClr val="tx2"/>
          </a:solidFill>
        </a:defRPr>
      </a:lvl4pPr>
      <a:lvl5pPr eaLnBrk="1" latinLnBrk="0" hangingPunct="1">
        <a:defRPr lang="zh-TW">
          <a:solidFill>
            <a:schemeClr val="tx2"/>
          </a:solidFill>
        </a:defRPr>
      </a:lvl5pPr>
      <a:lvl6pPr eaLnBrk="1" latinLnBrk="0" hangingPunct="1">
        <a:defRPr lang="zh-TW">
          <a:solidFill>
            <a:schemeClr val="tx2"/>
          </a:solidFill>
        </a:defRPr>
      </a:lvl6pPr>
      <a:lvl7pPr eaLnBrk="1" latinLnBrk="0" hangingPunct="1">
        <a:defRPr lang="zh-TW">
          <a:solidFill>
            <a:schemeClr val="tx2"/>
          </a:solidFill>
        </a:defRPr>
      </a:lvl7pPr>
      <a:lvl8pPr eaLnBrk="1" latinLnBrk="0" hangingPunct="1">
        <a:defRPr lang="zh-TW">
          <a:solidFill>
            <a:schemeClr val="tx2"/>
          </a:solidFill>
        </a:defRPr>
      </a:lvl8pPr>
      <a:lvl9pPr eaLnBrk="1" latinLnBrk="0" hangingPunct="1">
        <a:defRPr lang="zh-TW">
          <a:solidFill>
            <a:schemeClr val="tx2"/>
          </a:solidFill>
        </a:defRPr>
      </a:lvl9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1350"/>
        </a:spcBef>
        <a:buSzPct val="90000"/>
        <a:buFont typeface="Arial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85983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974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966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•"/>
        <a:defRPr lang="zh-TW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drug.moj.gov.tw/np-71-2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drug.moj.gov.tw/np-71-2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033146"/>
            <a:ext cx="9361040" cy="2307704"/>
          </a:xfrm>
        </p:spPr>
        <p:txBody>
          <a:bodyPr>
            <a:noAutofit/>
          </a:bodyPr>
          <a:lstStyle/>
          <a:p>
            <a:r>
              <a:rPr lang="zh-TW" altLang="en-US" sz="115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新「吸」遊記</a:t>
            </a:r>
            <a:endParaRPr lang="zh-TW" sz="115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3463335" y="6054071"/>
            <a:ext cx="3242440" cy="792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zh-TW" sz="4501" b="0" kern="12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lang="zh-TW">
                <a:solidFill>
                  <a:schemeClr val="tx2"/>
                </a:solidFill>
              </a:defRPr>
            </a:lvl2pPr>
            <a:lvl3pPr eaLnBrk="1" latinLnBrk="0" hangingPunct="1">
              <a:defRPr lang="zh-TW">
                <a:solidFill>
                  <a:schemeClr val="tx2"/>
                </a:solidFill>
              </a:defRPr>
            </a:lvl3pPr>
            <a:lvl4pPr eaLnBrk="1" latinLnBrk="0" hangingPunct="1">
              <a:defRPr lang="zh-TW">
                <a:solidFill>
                  <a:schemeClr val="tx2"/>
                </a:solidFill>
              </a:defRPr>
            </a:lvl4pPr>
            <a:lvl5pPr eaLnBrk="1" latinLnBrk="0" hangingPunct="1">
              <a:defRPr lang="zh-TW">
                <a:solidFill>
                  <a:schemeClr val="tx2"/>
                </a:solidFill>
              </a:defRPr>
            </a:lvl5pPr>
            <a:lvl6pPr eaLnBrk="1" latinLnBrk="0" hangingPunct="1">
              <a:defRPr lang="zh-TW">
                <a:solidFill>
                  <a:schemeClr val="tx2"/>
                </a:solidFill>
              </a:defRPr>
            </a:lvl6pPr>
            <a:lvl7pPr eaLnBrk="1" latinLnBrk="0" hangingPunct="1">
              <a:defRPr lang="zh-TW">
                <a:solidFill>
                  <a:schemeClr val="tx2"/>
                </a:solidFill>
              </a:defRPr>
            </a:lvl7pPr>
            <a:lvl8pPr eaLnBrk="1" latinLnBrk="0" hangingPunct="1">
              <a:defRPr lang="zh-TW">
                <a:solidFill>
                  <a:schemeClr val="tx2"/>
                </a:solidFill>
              </a:defRPr>
            </a:lvl8pPr>
            <a:lvl9pPr eaLnBrk="1" latinLnBrk="0" hangingPunct="1">
              <a:defRPr lang="zh-TW"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4000" b="1" u="sng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前情提要</a:t>
            </a:r>
            <a:endParaRPr lang="zh-TW" altLang="en-US" sz="4000" b="1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332656"/>
            <a:ext cx="2160240" cy="7926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zh-TW" sz="4501" b="0" kern="12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lang="zh-TW">
                <a:solidFill>
                  <a:schemeClr val="tx2"/>
                </a:solidFill>
              </a:defRPr>
            </a:lvl2pPr>
            <a:lvl3pPr eaLnBrk="1" latinLnBrk="0" hangingPunct="1">
              <a:defRPr lang="zh-TW">
                <a:solidFill>
                  <a:schemeClr val="tx2"/>
                </a:solidFill>
              </a:defRPr>
            </a:lvl3pPr>
            <a:lvl4pPr eaLnBrk="1" latinLnBrk="0" hangingPunct="1">
              <a:defRPr lang="zh-TW">
                <a:solidFill>
                  <a:schemeClr val="tx2"/>
                </a:solidFill>
              </a:defRPr>
            </a:lvl4pPr>
            <a:lvl5pPr eaLnBrk="1" latinLnBrk="0" hangingPunct="1">
              <a:defRPr lang="zh-TW">
                <a:solidFill>
                  <a:schemeClr val="tx2"/>
                </a:solidFill>
              </a:defRPr>
            </a:lvl5pPr>
            <a:lvl6pPr eaLnBrk="1" latinLnBrk="0" hangingPunct="1">
              <a:defRPr lang="zh-TW">
                <a:solidFill>
                  <a:schemeClr val="tx2"/>
                </a:solidFill>
              </a:defRPr>
            </a:lvl6pPr>
            <a:lvl7pPr eaLnBrk="1" latinLnBrk="0" hangingPunct="1">
              <a:defRPr lang="zh-TW">
                <a:solidFill>
                  <a:schemeClr val="tx2"/>
                </a:solidFill>
              </a:defRPr>
            </a:lvl7pPr>
            <a:lvl8pPr eaLnBrk="1" latinLnBrk="0" hangingPunct="1">
              <a:defRPr lang="zh-TW">
                <a:solidFill>
                  <a:schemeClr val="tx2"/>
                </a:solidFill>
              </a:defRPr>
            </a:lvl8pPr>
            <a:lvl9pPr eaLnBrk="1" latinLnBrk="0" hangingPunct="1">
              <a:defRPr lang="zh-TW"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32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防毒守門員</a:t>
            </a:r>
            <a:r>
              <a:rPr lang="en-US" altLang="zh-TW" sz="3200" b="1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3200" b="1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22829"/>
            <a:ext cx="5292080" cy="37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9693" y="1340768"/>
            <a:ext cx="8876062" cy="2307704"/>
          </a:xfrm>
        </p:spPr>
        <p:txBody>
          <a:bodyPr>
            <a:noAutofit/>
          </a:bodyPr>
          <a:lstStyle/>
          <a:p>
            <a:r>
              <a:rPr lang="zh-TW" altLang="en-US" sz="1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勇敢 二選一</a:t>
            </a:r>
            <a:endParaRPr lang="zh-TW" sz="1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943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0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活動準備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3285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請各組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派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好勇敢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的人出列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自願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各組勇士們請依組別序排成一直行。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協助將童軍繩拉成一直線，並蹲下。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6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0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活動說明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5892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日常生活裡我們常常被要求要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的嘗試各種事件，以拓展生活經驗。可是有些勇敢卻會造成傷害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我們要來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辨識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會幫助自己或別人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的好勇敢，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和會傷害自己或別人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的壞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勇敢。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活動進行中，繩子的左邊代表好勇敢，右邊代表壞勇敢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聽到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要跳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到你選擇的那一邊，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選擇錯誤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淘汰，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速度太慢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淘汰，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兩次沒有跳起來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淘汰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被淘汰學生的組別有一次補選手的機會。</a:t>
            </a:r>
            <a:endParaRPr 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71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1844824"/>
            <a:ext cx="8876062" cy="2307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001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lang="zh-TW">
                <a:solidFill>
                  <a:schemeClr val="tx2"/>
                </a:solidFill>
              </a:defRPr>
            </a:lvl2pPr>
            <a:lvl3pPr eaLnBrk="1" latinLnBrk="0" hangingPunct="1">
              <a:defRPr lang="zh-TW">
                <a:solidFill>
                  <a:schemeClr val="tx2"/>
                </a:solidFill>
              </a:defRPr>
            </a:lvl3pPr>
            <a:lvl4pPr eaLnBrk="1" latinLnBrk="0" hangingPunct="1">
              <a:defRPr lang="zh-TW">
                <a:solidFill>
                  <a:schemeClr val="tx2"/>
                </a:solidFill>
              </a:defRPr>
            </a:lvl4pPr>
            <a:lvl5pPr eaLnBrk="1" latinLnBrk="0" hangingPunct="1">
              <a:defRPr lang="zh-TW">
                <a:solidFill>
                  <a:schemeClr val="tx2"/>
                </a:solidFill>
              </a:defRPr>
            </a:lvl5pPr>
            <a:lvl6pPr eaLnBrk="1" latinLnBrk="0" hangingPunct="1">
              <a:defRPr lang="zh-TW">
                <a:solidFill>
                  <a:schemeClr val="tx2"/>
                </a:solidFill>
              </a:defRPr>
            </a:lvl6pPr>
            <a:lvl7pPr eaLnBrk="1" latinLnBrk="0" hangingPunct="1">
              <a:defRPr lang="zh-TW">
                <a:solidFill>
                  <a:schemeClr val="tx2"/>
                </a:solidFill>
              </a:defRPr>
            </a:lvl7pPr>
            <a:lvl8pPr eaLnBrk="1" latinLnBrk="0" hangingPunct="1">
              <a:defRPr lang="zh-TW">
                <a:solidFill>
                  <a:schemeClr val="tx2"/>
                </a:solidFill>
              </a:defRPr>
            </a:lvl8pPr>
            <a:lvl9pPr eaLnBrk="1" latinLnBrk="0" hangingPunct="1">
              <a:defRPr lang="zh-TW">
                <a:solidFill>
                  <a:schemeClr val="tx2"/>
                </a:solidFill>
              </a:defRPr>
            </a:lvl9pPr>
          </a:lstStyle>
          <a:p>
            <a:r>
              <a:rPr lang="zh-TW" altLang="en-US" sz="1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準備</a:t>
            </a:r>
            <a:r>
              <a:rPr lang="en-US" altLang="zh-TW" sz="1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1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開始囉</a:t>
            </a:r>
            <a:r>
              <a:rPr lang="en-US" altLang="zh-TW" sz="1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1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836643" y="891989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活動想一想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280714" y="4869160"/>
            <a:ext cx="6758705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剛剛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哪一個事件讓你遲疑了一下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0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4230202" cy="2959968"/>
          </a:xfrm>
        </p:spPr>
        <p:txBody>
          <a:bodyPr/>
          <a:lstStyle/>
          <a:p>
            <a:pPr algn="ctr"/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好勇敢生活</a:t>
            </a:r>
            <a:endParaRPr 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4"/>
          <p:cNvSpPr txBox="1">
            <a:spLocks/>
          </p:cNvSpPr>
          <p:nvPr/>
        </p:nvSpPr>
        <p:spPr>
          <a:xfrm>
            <a:off x="323528" y="4509120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lang="zh-TW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SzPct val="90000"/>
              <a:buFont typeface="Arial" pitchFamily="34" charset="0"/>
              <a:buNone/>
              <a:defRPr lang="zh-TW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我們再複習一次，請一起唸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好勇敢是能幫助自己或別人。</a:t>
            </a: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壞勇敢是會傷害自己或別人。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774C6E3-2278-4A63-9EF7-0BF230BDAED5}"/>
              </a:ext>
            </a:extLst>
          </p:cNvPr>
          <p:cNvSpPr/>
          <p:nvPr/>
        </p:nvSpPr>
        <p:spPr>
          <a:xfrm>
            <a:off x="899592" y="5945654"/>
            <a:ext cx="7416824" cy="504056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說明：壞勇敢，誤把勇敢用在不好的地方</a:t>
            </a:r>
          </a:p>
        </p:txBody>
      </p:sp>
    </p:spTree>
    <p:extLst>
      <p:ext uri="{BB962C8B-B14F-4D97-AF65-F5344CB8AC3E}">
        <p14:creationId xmlns:p14="http://schemas.microsoft.com/office/powerpoint/2010/main" val="7463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3140968"/>
            <a:ext cx="7416824" cy="3168352"/>
          </a:xfrm>
          <a:prstGeom prst="rect">
            <a:avLst/>
          </a:prstGeom>
          <a:solidFill>
            <a:srgbClr val="FFCCFF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0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活動說明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18722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抽出一張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情境卡片，分析情境卡片是好勇敢還是壞勇敢。</a:t>
            </a:r>
          </a:p>
          <a:p>
            <a:pPr lvl="1">
              <a:lnSpc>
                <a:spcPct val="100000"/>
              </a:lnSpc>
            </a:pP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好勇敢，為什麼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356992"/>
            <a:ext cx="2211713" cy="26642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小智最近都很安靜，我發現是因為有人在欺負他，所以決定去報告老師，讓老師來幫忙</a:t>
            </a:r>
            <a:endParaRPr kumimoji="0" lang="zh-TW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27328" y="3489456"/>
            <a:ext cx="49170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我們的</a:t>
            </a:r>
            <a:r>
              <a:rPr lang="zh-TW" altLang="zh-TW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選擇</a:t>
            </a:r>
            <a:r>
              <a:rPr lang="zh-TW" altLang="en-US" sz="2800" kern="100" dirty="0" smtClean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en-US" altLang="zh-TW" sz="2800" kern="1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好</a:t>
            </a:r>
            <a:r>
              <a:rPr lang="zh-TW" altLang="zh-TW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勇敢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zh-TW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因為</a:t>
            </a: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見義勇為，可能</a:t>
            </a:r>
            <a:endParaRPr lang="en-US" altLang="zh-TW" sz="28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可以幫助小智不害怕，還可能</a:t>
            </a:r>
            <a:endParaRPr lang="en-US" altLang="zh-TW" sz="28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因為老師的介入，讓欺負小智</a:t>
            </a:r>
            <a:endParaRPr lang="en-US" altLang="zh-TW" sz="28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的人變成比較好的人。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641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3140968"/>
            <a:ext cx="7416824" cy="3168352"/>
          </a:xfrm>
          <a:prstGeom prst="rect">
            <a:avLst/>
          </a:prstGeom>
          <a:solidFill>
            <a:srgbClr val="FFCCFF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0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活動說明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18722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組抽出二張情境卡片，分析情境卡片是好勇敢還是壞勇敢。</a:t>
            </a:r>
          </a:p>
          <a:p>
            <a:pPr lvl="1">
              <a:lnSpc>
                <a:spcPct val="100000"/>
              </a:lnSpc>
            </a:pP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好勇敢，為什麼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1">
              <a:lnSpc>
                <a:spcPct val="100000"/>
              </a:lnSpc>
            </a:pP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壞勇敢，為什麼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應該改成什麼做法就是好勇敢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3356992"/>
            <a:ext cx="2211713" cy="26642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這個藥吃了可以減肥，考慮什麼，我請你啦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B: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太棒了，有人請客減肥，勇敢的吃下。</a:t>
            </a:r>
            <a:endParaRPr kumimoji="0" lang="zh-TW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33146" y="3311840"/>
            <a:ext cx="45720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我們的</a:t>
            </a:r>
            <a:r>
              <a:rPr lang="zh-TW" altLang="zh-TW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選擇</a:t>
            </a:r>
            <a:r>
              <a:rPr lang="zh-TW" altLang="en-US" sz="2800" kern="100" dirty="0" smtClean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en-US" altLang="zh-TW" sz="2800" kern="1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zh-TW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壞</a:t>
            </a:r>
            <a:r>
              <a:rPr lang="zh-TW" altLang="zh-TW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勇敢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，因為</a:t>
            </a:r>
            <a:r>
              <a:rPr lang="zh-TW" altLang="zh-TW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可能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吃到</a:t>
            </a:r>
            <a:r>
              <a:rPr lang="zh-TW" altLang="zh-TW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會傷</a:t>
            </a:r>
            <a:endParaRPr lang="en-US" altLang="zh-TW" sz="28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43000" indent="-1143000">
              <a:spcBef>
                <a:spcPts val="250"/>
              </a:spcBef>
              <a:spcAft>
                <a:spcPts val="0"/>
              </a:spcAft>
            </a:pPr>
            <a:r>
              <a:rPr lang="zh-TW" altLang="zh-TW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害</a:t>
            </a:r>
            <a:r>
              <a:rPr lang="zh-TW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身體的毒品。</a:t>
            </a:r>
            <a:endParaRPr lang="zh-TW" altLang="zh-TW" sz="28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zh-TW" altLang="zh-TW" sz="2800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好</a:t>
            </a:r>
            <a:r>
              <a:rPr lang="zh-TW" altLang="zh-TW" sz="2800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勇敢</a:t>
            </a:r>
            <a:r>
              <a:rPr lang="zh-TW" altLang="en-US" sz="2800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做</a:t>
            </a:r>
            <a:r>
              <a:rPr lang="zh-TW" altLang="zh-TW" sz="2800" kern="1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法：</a:t>
            </a:r>
            <a:endParaRPr lang="en-US" altLang="zh-TW" sz="2800" kern="100" dirty="0" smtClean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zh-TW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最近在吃長高的中藥，我媽說不能減肥</a:t>
            </a:r>
            <a:r>
              <a:rPr lang="en-US" altLang="zh-TW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找藉口拒絕</a:t>
            </a:r>
            <a:r>
              <a:rPr lang="en-US" altLang="zh-TW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97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6350" y="4797152"/>
            <a:ext cx="1107465" cy="118903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分享小組好勇敢生活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403648" y="332656"/>
            <a:ext cx="7416824" cy="6324128"/>
            <a:chOff x="1403648" y="477168"/>
            <a:chExt cx="7416824" cy="6324128"/>
          </a:xfrm>
        </p:grpSpPr>
        <p:grpSp>
          <p:nvGrpSpPr>
            <p:cNvPr id="12" name="群組 11"/>
            <p:cNvGrpSpPr/>
            <p:nvPr/>
          </p:nvGrpSpPr>
          <p:grpSpPr>
            <a:xfrm>
              <a:off x="1403648" y="3632944"/>
              <a:ext cx="7416824" cy="3168352"/>
              <a:chOff x="827584" y="3689648"/>
              <a:chExt cx="7416824" cy="316835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27584" y="3689648"/>
                <a:ext cx="7416824" cy="3168352"/>
              </a:xfrm>
              <a:prstGeom prst="rect">
                <a:avLst/>
              </a:prstGeom>
              <a:solidFill>
                <a:srgbClr val="FFCCFF"/>
              </a:solidFill>
              <a:ln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971600" y="3905672"/>
                <a:ext cx="2211713" cy="26642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5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A</a:t>
                </a:r>
                <a:r>
                  <a:rPr kumimoji="0" lang="zh-TW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這個藥吃了可以減肥，考慮什麼，我請你啦</a:t>
                </a:r>
                <a:r>
                  <a:rPr kumimoji="0" lang="en-US" altLang="zh-TW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!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B:</a:t>
                </a:r>
                <a:r>
                  <a:rPr kumimoji="0" lang="zh-TW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太棒了，有人請客減肥，勇敢的吃下。</a:t>
                </a:r>
                <a:endParaRPr kumimoji="0" lang="zh-TW" altLang="zh-TW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333146" y="3860520"/>
                <a:ext cx="4572000" cy="27546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zh-TW" sz="28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我們的</a:t>
                </a:r>
                <a:r>
                  <a:rPr lang="zh-TW" altLang="zh-TW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選擇</a:t>
                </a:r>
                <a:r>
                  <a:rPr lang="zh-TW" altLang="en-US" sz="2800" kern="100" dirty="0" smtClean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：</a:t>
                </a:r>
                <a:endParaRPr lang="en-US" altLang="zh-TW" sz="2800" kern="1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zh-TW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壞</a:t>
                </a:r>
                <a:r>
                  <a:rPr lang="zh-TW" altLang="zh-TW" sz="28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勇敢</a:t>
                </a:r>
                <a:r>
                  <a:rPr lang="zh-TW" altLang="zh-TW" sz="2800" kern="1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，因為</a:t>
                </a:r>
                <a:r>
                  <a:rPr lang="zh-TW" altLang="zh-TW" sz="2800" kern="1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可能</a:t>
                </a:r>
                <a:r>
                  <a:rPr lang="zh-TW" altLang="zh-TW" sz="2800" kern="1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吃到</a:t>
                </a:r>
                <a:r>
                  <a:rPr lang="zh-TW" altLang="zh-TW" sz="2800" kern="1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會傷</a:t>
                </a:r>
                <a:endParaRPr lang="en-US" altLang="zh-TW" sz="2800" kern="100" dirty="0" smtClean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zh-TW" sz="2800" kern="1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害</a:t>
                </a:r>
                <a:r>
                  <a:rPr lang="zh-TW" altLang="zh-TW" sz="2800" kern="1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身體的毒品。</a:t>
                </a:r>
                <a:endParaRPr lang="zh-TW" altLang="zh-TW" sz="2800" kern="100" dirty="0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r>
                  <a:rPr lang="zh-TW" altLang="zh-TW" sz="2800" kern="100" dirty="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好</a:t>
                </a:r>
                <a:r>
                  <a:rPr lang="zh-TW" altLang="zh-TW" sz="2800" kern="100" dirty="0" smtClean="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勇敢</a:t>
                </a:r>
                <a:r>
                  <a:rPr lang="zh-TW" altLang="en-US" sz="2800" kern="100" dirty="0" smtClean="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做</a:t>
                </a:r>
                <a:r>
                  <a:rPr lang="zh-TW" altLang="zh-TW" sz="2800" kern="100" dirty="0" smtClean="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法：</a:t>
                </a:r>
                <a:endParaRPr lang="en-US" altLang="zh-TW" sz="2800" kern="100" dirty="0" smtClean="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r>
                  <a:rPr lang="zh-TW" altLang="zh-TW" sz="2800" kern="100" dirty="0" smtClean="0">
                    <a:ea typeface="標楷體" panose="03000509000000000000" pitchFamily="65" charset="-120"/>
                    <a:cs typeface="Times New Roman" panose="02020603050405020304" pitchFamily="18" charset="0"/>
                  </a:rPr>
                  <a:t>我</a:t>
                </a:r>
                <a:r>
                  <a:rPr lang="zh-TW" altLang="zh-TW" sz="2800" kern="100" dirty="0">
                    <a:ea typeface="標楷體" panose="03000509000000000000" pitchFamily="65" charset="-120"/>
                    <a:cs typeface="Times New Roman" panose="02020603050405020304" pitchFamily="18" charset="0"/>
                  </a:rPr>
                  <a:t>最近在吃長高的中藥，我媽說不能減肥</a:t>
                </a:r>
                <a:r>
                  <a:rPr lang="en-US" altLang="zh-TW" sz="2800" kern="100" dirty="0"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zh-TW" sz="2800" kern="100" dirty="0">
                    <a:ea typeface="標楷體" panose="03000509000000000000" pitchFamily="65" charset="-120"/>
                    <a:cs typeface="Times New Roman" panose="02020603050405020304" pitchFamily="18" charset="0"/>
                  </a:rPr>
                  <a:t>找藉口拒絕</a:t>
                </a:r>
                <a:r>
                  <a:rPr lang="en-US" altLang="zh-TW" sz="2800" kern="100" dirty="0"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zh-TW" sz="2800" kern="100" dirty="0"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endParaRPr lang="zh-TW" altLang="en-US" sz="2800" dirty="0"/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1403648" y="477168"/>
              <a:ext cx="7416824" cy="3168352"/>
              <a:chOff x="842764" y="1359910"/>
              <a:chExt cx="7416824" cy="316835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42764" y="1359910"/>
                <a:ext cx="7416824" cy="3168352"/>
              </a:xfrm>
              <a:prstGeom prst="rect">
                <a:avLst/>
              </a:prstGeom>
              <a:solidFill>
                <a:srgbClr val="FFCCFF"/>
              </a:solidFill>
              <a:ln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9" name="Rectangle 2"/>
              <p:cNvSpPr>
                <a:spLocks noChangeArrowheads="1"/>
              </p:cNvSpPr>
              <p:nvPr/>
            </p:nvSpPr>
            <p:spPr bwMode="auto">
              <a:xfrm>
                <a:off x="986780" y="1575934"/>
                <a:ext cx="2211713" cy="26642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5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小智最近都很安靜，我發現是因為有人在欺負他，所以決定去報告老師，讓老師來幫忙</a:t>
                </a:r>
                <a:endParaRPr kumimoji="0" lang="zh-TW" altLang="zh-TW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342508" y="1708398"/>
                <a:ext cx="4917079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zh-TW" sz="28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我們的</a:t>
                </a:r>
                <a:r>
                  <a:rPr lang="zh-TW" altLang="zh-TW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選擇</a:t>
                </a:r>
                <a:r>
                  <a:rPr lang="zh-TW" altLang="en-US" sz="2800" kern="100" dirty="0" smtClean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：</a:t>
                </a:r>
                <a:endParaRPr lang="en-US" altLang="zh-TW" sz="2800" kern="1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en-US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好</a:t>
                </a:r>
                <a:r>
                  <a:rPr lang="zh-TW" altLang="zh-TW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勇敢</a:t>
                </a:r>
                <a:r>
                  <a:rPr lang="zh-TW" altLang="zh-TW" sz="2800" kern="100" dirty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，</a:t>
                </a:r>
                <a:r>
                  <a:rPr lang="zh-TW" altLang="zh-TW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因為</a:t>
                </a:r>
                <a:r>
                  <a:rPr lang="zh-TW" altLang="en-US" sz="2800" kern="1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見義勇為，可能</a:t>
                </a:r>
                <a:endParaRPr lang="en-US" altLang="zh-TW" sz="2800" kern="100" dirty="0" smtClean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en-US" sz="2800" kern="1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可以幫助小智不害怕，還可能</a:t>
                </a:r>
                <a:endParaRPr lang="en-US" altLang="zh-TW" sz="2800" kern="100" dirty="0" smtClean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en-US" sz="2800" kern="1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因為老師的介入，讓欺負小智</a:t>
                </a:r>
                <a:endParaRPr lang="en-US" altLang="zh-TW" sz="2800" kern="100" dirty="0" smtClean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 marL="1143000" indent="-1143000">
                  <a:spcBef>
                    <a:spcPts val="250"/>
                  </a:spcBef>
                  <a:spcAft>
                    <a:spcPts val="0"/>
                  </a:spcAft>
                </a:pPr>
                <a:r>
                  <a:rPr lang="zh-TW" altLang="en-US" sz="2800" kern="1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的人變成比較好的人。</a:t>
                </a:r>
                <a:endParaRPr lang="zh-TW" alt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7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4230202" cy="2959968"/>
          </a:xfrm>
        </p:spPr>
        <p:txBody>
          <a:bodyPr/>
          <a:lstStyle/>
          <a:p>
            <a:pPr algn="ctr"/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買到</a:t>
            </a:r>
            <a:r>
              <a:rPr lang="en-US" altLang="zh-TW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好勇敢</a:t>
            </a:r>
            <a:endParaRPr 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04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0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購買規則說明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9685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薪酬：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，代表今天擁有的籌碼，每個人有</a:t>
            </a:r>
            <a:r>
              <a:rPr lang="en-US" altLang="zh-TW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點免費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的酬勞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，還有其他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認真上課所得到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的都算，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在籌碼上寫上自己的座號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</a:t>
            </a:r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：購買你認為</a:t>
            </a:r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分析正確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，而且有</a:t>
            </a:r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的想法或作法的海報。</a:t>
            </a: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：購買你認為分析得不錯，值得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的海報；或著購買你的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好朋友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的海報。</a:t>
            </a: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提醒：如果你的好朋友的海報分析是錯誤的，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8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好勇敢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的拒絕購買。</a:t>
            </a:r>
          </a:p>
        </p:txBody>
      </p:sp>
    </p:spTree>
    <p:extLst>
      <p:ext uri="{BB962C8B-B14F-4D97-AF65-F5344CB8AC3E}">
        <p14:creationId xmlns:p14="http://schemas.microsoft.com/office/powerpoint/2010/main" val="24812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0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前情提要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5892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當年的西遊記，描述唐三藏、孫悟空、豬八戒和沙悟淨遠赴西域取經，途中所發生一連串驚險刺激的冒險故事。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時序遷移，在人們逐漸遺忘西遊記故事的同時，帶著機智、勇氣與絕佳默契的四人，在白骨精的洞穴中誤闖時光隧道，穿越時空到了科技進步的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世紀，他們發現有更可怕的任務在等著他們，讓我們一同來成為四人的最佳盟友，一同來接受挑戰並克服險阻吧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35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0"/>
            <a:ext cx="7202776" cy="11890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評量原則說明</a:t>
            </a:r>
            <a:endParaRPr 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9685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買到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一張好海報，獲得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分；買到一張壞海報，扣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張海報最多可以使用一個紅點和一個藍點購買。</a:t>
            </a: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剩餘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點數請貼在自己的海報上。</a:t>
            </a: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個人所得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點，每多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點藍點，加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分；每多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點紅點，加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0.5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分。</a:t>
            </a:r>
          </a:p>
        </p:txBody>
      </p:sp>
    </p:spTree>
    <p:extLst>
      <p:ext uri="{BB962C8B-B14F-4D97-AF65-F5344CB8AC3E}">
        <p14:creationId xmlns:p14="http://schemas.microsoft.com/office/powerpoint/2010/main" val="365243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反毒</a:t>
            </a:r>
            <a:r>
              <a:rPr lang="en-US" altLang="zh-TW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大本營</a:t>
            </a:r>
            <a:endParaRPr 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25" y="188640"/>
            <a:ext cx="4139952" cy="58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4360" y="1340768"/>
            <a:ext cx="851528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3600" dirty="0">
                <a:hlinkClick r:id="rId3"/>
              </a:rPr>
              <a:t>https://antidrug.moj.gov.tw/np-71-2.html</a:t>
            </a:r>
            <a:endParaRPr lang="zh-TW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2123728" y="5301208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0800-770-885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（請請你、幫幫我）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3707904" y="3461370"/>
            <a:ext cx="4104456" cy="1656184"/>
            <a:chOff x="3707904" y="3461370"/>
            <a:chExt cx="4104456" cy="1656184"/>
          </a:xfrm>
        </p:grpSpPr>
        <p:sp>
          <p:nvSpPr>
            <p:cNvPr id="10" name="圓角矩形圖說文字 9"/>
            <p:cNvSpPr/>
            <p:nvPr/>
          </p:nvSpPr>
          <p:spPr>
            <a:xfrm>
              <a:off x="3707904" y="3461370"/>
              <a:ext cx="4104456" cy="1656184"/>
            </a:xfrm>
            <a:prstGeom prst="wedgeRoundRectCallout">
              <a:avLst/>
            </a:prstGeom>
            <a:solidFill>
              <a:srgbClr val="3333CC"/>
            </a:solidFill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8" name="矩形 7"/>
            <p:cNvSpPr/>
            <p:nvPr/>
          </p:nvSpPr>
          <p:spPr>
            <a:xfrm>
              <a:off x="3995936" y="3506803"/>
              <a:ext cx="381642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免付費，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24HR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，由各</a:t>
              </a:r>
              <a:r>
                <a:rPr lang="zh-TW" altLang="en-US" sz="32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地方</a:t>
              </a:r>
              <a:r>
                <a:rPr lang="zh-TW" altLang="en-US" sz="3200" u="sng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毒防</a:t>
              </a:r>
              <a:r>
                <a:rPr lang="zh-TW" altLang="en-US" sz="3200" u="sng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中心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提供諮詢服務</a:t>
              </a:r>
              <a:r>
                <a:rPr lang="zh-TW" altLang="en-US" sz="32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683568" y="5885983"/>
            <a:ext cx="1008112" cy="42333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2" name="圓角矩形圖說文字 11"/>
          <p:cNvSpPr/>
          <p:nvPr/>
        </p:nvSpPr>
        <p:spPr>
          <a:xfrm>
            <a:off x="2771800" y="6069637"/>
            <a:ext cx="3240360" cy="671224"/>
          </a:xfrm>
          <a:prstGeom prst="wedgeRoundRectCallout">
            <a:avLst>
              <a:gd name="adj1" fmla="val -78243"/>
              <a:gd name="adj2" fmla="val -35058"/>
              <a:gd name="adj3" fmla="val 16667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網路留言諮詢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4360" y="1340768"/>
            <a:ext cx="851528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3600" dirty="0">
                <a:hlinkClick r:id="rId3"/>
              </a:rPr>
              <a:t>https://antidrug.moj.gov.tw/np-71-2.html</a:t>
            </a:r>
            <a:endParaRPr lang="zh-TW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2123728" y="5301208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0800-770-885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（請請你、幫幫我）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3707904" y="3461370"/>
            <a:ext cx="4104456" cy="1656184"/>
          </a:xfrm>
          <a:prstGeom prst="wedgeRoundRectCallout">
            <a:avLst/>
          </a:prstGeom>
          <a:solidFill>
            <a:srgbClr val="3333CC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8" name="矩形 7"/>
          <p:cNvSpPr/>
          <p:nvPr/>
        </p:nvSpPr>
        <p:spPr>
          <a:xfrm>
            <a:off x="3995936" y="3506803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免付費，</a:t>
            </a:r>
            <a:r>
              <a: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24HR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，由各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地方</a:t>
            </a:r>
            <a:r>
              <a:rPr lang="zh-TW" altLang="en-US" sz="3200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毒防</a:t>
            </a:r>
            <a:r>
              <a:rPr lang="zh-TW" altLang="en-US" sz="32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提供諮詢服務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83568" y="5885983"/>
            <a:ext cx="1008112" cy="42333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2" name="圓角矩形圖說文字 11"/>
          <p:cNvSpPr/>
          <p:nvPr/>
        </p:nvSpPr>
        <p:spPr>
          <a:xfrm>
            <a:off x="2771800" y="6069637"/>
            <a:ext cx="3240360" cy="671224"/>
          </a:xfrm>
          <a:prstGeom prst="wedgeRoundRectCallout">
            <a:avLst>
              <a:gd name="adj1" fmla="val -78243"/>
              <a:gd name="adj2" fmla="val -35058"/>
              <a:gd name="adj3" fmla="val 16667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網路留言諮詢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5940" y="4913966"/>
            <a:ext cx="1407787" cy="42333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2" name="橢圓形圖說文字 1"/>
          <p:cNvSpPr/>
          <p:nvPr/>
        </p:nvSpPr>
        <p:spPr>
          <a:xfrm>
            <a:off x="159654" y="2316573"/>
            <a:ext cx="3408880" cy="2210705"/>
          </a:xfrm>
          <a:prstGeom prst="wedgeEllipseCallout">
            <a:avLst/>
          </a:prstGeom>
          <a:solidFill>
            <a:srgbClr val="FF0000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政、教育、醫療、勞政、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警政、司法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488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悟淨</a:t>
            </a: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好勇敢</a:t>
            </a:r>
            <a:endParaRPr 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b="10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1448" y="692696"/>
            <a:ext cx="4501598" cy="46090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2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沙悟淨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一直是師徒中最</a:t>
            </a:r>
            <a:r>
              <a:rPr lang="zh-TW" altLang="en-US" sz="40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不起眼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的人物，他經常幫助老人過馬路，陪伴小孩玩遊戲，中規中矩的，卻好像得不到師父</a:t>
            </a:r>
            <a:r>
              <a:rPr lang="zh-TW" altLang="en-US" sz="32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唐三藏的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厚愛與倚重，大師兄</a:t>
            </a:r>
            <a:r>
              <a:rPr lang="zh-TW" altLang="en-US" sz="32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孫悟空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和二師兄</a:t>
            </a:r>
            <a:r>
              <a:rPr lang="zh-TW" altLang="en-US" sz="32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豬八戒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也沒把他當一回事。</a:t>
            </a:r>
            <a:endParaRPr lang="zh-TW" sz="3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0648"/>
            <a:ext cx="420682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8434" y="1268197"/>
            <a:ext cx="4429646" cy="33849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沙悟淨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覺得自己就好像空氣般的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透明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與無關緊要，總得不到眾人關注的眼神。</a:t>
            </a:r>
            <a:endParaRPr lang="zh-TW" sz="3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101833"/>
            <a:ext cx="4469600" cy="632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3410" y="-99392"/>
            <a:ext cx="4904654" cy="576063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3600" u="sng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沙悟淨</a:t>
            </a:r>
            <a:r>
              <a:rPr lang="zh-TW" altLang="en-US" sz="36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看到</a:t>
            </a:r>
            <a:r>
              <a:rPr lang="zh-TW" altLang="en-US" sz="3600" u="sng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孫悟空</a:t>
            </a:r>
            <a:r>
              <a:rPr lang="zh-TW" altLang="en-US" sz="36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每天闖禍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惹事，</a:t>
            </a:r>
            <a:r>
              <a:rPr lang="zh-TW" altLang="en-US" sz="36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豬八戒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總是蠻橫霸道，卻得到</a:t>
            </a:r>
            <a:r>
              <a:rPr lang="zh-TW" altLang="en-US" sz="3600" u="sng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唐三</a:t>
            </a:r>
            <a:r>
              <a:rPr lang="zh-TW" altLang="en-US" sz="36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藏</a:t>
            </a:r>
            <a:r>
              <a:rPr lang="zh-TW" altLang="en-US" sz="36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費心關愛，經常跟他們說說佛法、講</a:t>
            </a:r>
            <a:r>
              <a:rPr lang="zh-TW" altLang="en-US" sz="36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講道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理</a:t>
            </a:r>
            <a:r>
              <a:rPr lang="zh-TW" altLang="en-US" sz="36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還偷偷的躲在沒有人</a:t>
            </a:r>
            <a:r>
              <a:rPr lang="zh-TW" altLang="en-US" sz="36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的地方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掉眼淚，所以他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決定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97" y="332656"/>
            <a:ext cx="4026903" cy="56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8434" y="944077"/>
            <a:ext cx="4429646" cy="43216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他要做</a:t>
            </a:r>
            <a:r>
              <a:rPr lang="zh-TW" altLang="en-US" sz="32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一個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勇敢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英雄</a:t>
            </a:r>
            <a:r>
              <a:rPr lang="zh-TW" altLang="en-US" sz="32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就和</a:t>
            </a:r>
            <a:r>
              <a:rPr lang="zh-TW" altLang="en-US" sz="32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孫悟空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32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豬八戒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一樣，讓大家覺得他其實很厲害。</a:t>
            </a:r>
            <a:endParaRPr lang="zh-TW" sz="3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6848"/>
            <a:ext cx="3999245" cy="56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1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4429646" cy="39558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於是，</a:t>
            </a:r>
            <a:r>
              <a:rPr lang="zh-TW" altLang="en-US" sz="3200" u="sng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沙悟淨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開始對師父頂嘴、把行李丟給師兄扛，欺負路上善良無辜的人</a:t>
            </a:r>
            <a:r>
              <a:rPr lang="en-US" altLang="zh-TW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，他覺得現在的自己真是勇敢</a:t>
            </a:r>
            <a:r>
              <a:rPr lang="zh-TW" altLang="en-US" sz="3200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sz="4000" b="1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0903" y="5229200"/>
            <a:ext cx="3518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真的是這樣嗎</a:t>
            </a:r>
            <a:r>
              <a:rPr lang="en-US" altLang="zh-TW" sz="4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2696"/>
            <a:ext cx="3816288" cy="539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708920"/>
            <a:ext cx="4429646" cy="2880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30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到底，</a:t>
            </a:r>
            <a:r>
              <a:rPr lang="en-US" altLang="zh-TW" sz="330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30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30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哪些行為是好勇敢？</a:t>
            </a:r>
            <a:r>
              <a:rPr lang="en-US" altLang="zh-TW" sz="330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30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30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哪些行為是壞勇敢</a:t>
            </a:r>
            <a:r>
              <a:rPr lang="zh-TW" altLang="en-US" sz="330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83" y="404664"/>
            <a:ext cx="4085628" cy="577788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774C6E3-2278-4A63-9EF7-0BF230BDAED5}"/>
              </a:ext>
            </a:extLst>
          </p:cNvPr>
          <p:cNvSpPr/>
          <p:nvPr/>
        </p:nvSpPr>
        <p:spPr>
          <a:xfrm>
            <a:off x="899592" y="5930516"/>
            <a:ext cx="7416824" cy="504056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說明：壞勇敢，誤把勇敢用在不好的地方</a:t>
            </a:r>
          </a:p>
        </p:txBody>
      </p:sp>
    </p:spTree>
    <p:extLst>
      <p:ext uri="{BB962C8B-B14F-4D97-AF65-F5344CB8AC3E}">
        <p14:creationId xmlns:p14="http://schemas.microsoft.com/office/powerpoint/2010/main" val="8884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iving_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1982DA8-EA6C-4E78-95DD-332D1E54B4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自然生活簡報 (寬螢幕)</Template>
  <TotalTime>0</TotalTime>
  <Words>1135</Words>
  <Application>Microsoft Office PowerPoint</Application>
  <PresentationFormat>如螢幕大小 (4:3)</PresentationFormat>
  <Paragraphs>92</Paragraphs>
  <Slides>23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EcoLiving_16x9</vt:lpstr>
      <vt:lpstr>新「吸」遊記</vt:lpstr>
      <vt:lpstr>前情提要</vt:lpstr>
      <vt:lpstr>悟淨 好勇敢</vt:lpstr>
      <vt:lpstr>沙悟淨一直是師徒中最不起眼的人物，他經常幫助老人過馬路，陪伴小孩玩遊戲，中規中矩的，卻好像得不到師父唐三藏的厚愛與倚重，大師兄孫悟空和二師兄豬八戒也沒把他當一回事。</vt:lpstr>
      <vt:lpstr>沙悟淨覺得自己就好像空氣般的透明與無關緊要，總得不到眾人關注的眼神。</vt:lpstr>
      <vt:lpstr>沙悟淨看到孫悟空每天闖禍惹事，豬八戒總是蠻橫霸道，卻得到唐三藏的費心關愛，經常跟他們說說佛法、講講道理，還偷偷的躲在沒有人的地方掉眼淚，所以他決定了……</vt:lpstr>
      <vt:lpstr>他要做一個勇敢的英雄，就和孫悟空和豬八戒一樣，讓大家覺得他其實很厲害。</vt:lpstr>
      <vt:lpstr>於是，沙悟淨開始對師父頂嘴、把行李丟給師兄扛，欺負路上善良無辜的人……，他覺得現在的自己真是勇敢。</vt:lpstr>
      <vt:lpstr>到底， 哪些行為是好勇敢？ 哪些行為是壞勇敢？</vt:lpstr>
      <vt:lpstr>勇敢 二選一</vt:lpstr>
      <vt:lpstr>活動準備</vt:lpstr>
      <vt:lpstr>活動說明</vt:lpstr>
      <vt:lpstr>活動想一想</vt:lpstr>
      <vt:lpstr>好勇敢生活</vt:lpstr>
      <vt:lpstr>活動說明</vt:lpstr>
      <vt:lpstr>活動說明</vt:lpstr>
      <vt:lpstr>分享小組好勇敢生活</vt:lpstr>
      <vt:lpstr>買到 好勇敢</vt:lpstr>
      <vt:lpstr>購買規則說明</vt:lpstr>
      <vt:lpstr>評量原則說明</vt:lpstr>
      <vt:lpstr>反毒 大本營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2019-09-27T03:16:48Z</dcterms:created>
  <dcterms:modified xsi:type="dcterms:W3CDTF">2021-10-18T00:48:47Z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