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0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63" r:id="rId6"/>
    <p:sldMasterId id="2147483783" r:id="rId7"/>
    <p:sldMasterId id="2147483795" r:id="rId8"/>
    <p:sldMasterId id="2147484241" r:id="rId9"/>
    <p:sldMasterId id="2147484288" r:id="rId10"/>
    <p:sldMasterId id="2147484465" r:id="rId11"/>
  </p:sldMasterIdLst>
  <p:notesMasterIdLst>
    <p:notesMasterId r:id="rId32"/>
  </p:notesMasterIdLst>
  <p:handoutMasterIdLst>
    <p:handoutMasterId r:id="rId33"/>
  </p:handoutMasterIdLst>
  <p:sldIdLst>
    <p:sldId id="256" r:id="rId12"/>
    <p:sldId id="349" r:id="rId13"/>
    <p:sldId id="270" r:id="rId14"/>
    <p:sldId id="358" r:id="rId15"/>
    <p:sldId id="272" r:id="rId16"/>
    <p:sldId id="323" r:id="rId17"/>
    <p:sldId id="273" r:id="rId18"/>
    <p:sldId id="367" r:id="rId19"/>
    <p:sldId id="280" r:id="rId20"/>
    <p:sldId id="275" r:id="rId21"/>
    <p:sldId id="306" r:id="rId22"/>
    <p:sldId id="277" r:id="rId23"/>
    <p:sldId id="276" r:id="rId24"/>
    <p:sldId id="279" r:id="rId25"/>
    <p:sldId id="282" r:id="rId26"/>
    <p:sldId id="284" r:id="rId27"/>
    <p:sldId id="285" r:id="rId28"/>
    <p:sldId id="350" r:id="rId29"/>
    <p:sldId id="366" r:id="rId30"/>
    <p:sldId id="346" r:id="rId31"/>
  </p:sldIdLst>
  <p:sldSz cx="9144000" cy="6858000" type="screen4x3"/>
  <p:notesSz cx="6811963" cy="99456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320" autoAdjust="0"/>
  </p:normalViewPr>
  <p:slideViewPr>
    <p:cSldViewPr>
      <p:cViewPr varScale="1">
        <p:scale>
          <a:sx n="44" d="100"/>
          <a:sy n="44" d="100"/>
        </p:scale>
        <p:origin x="-191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F39FB-86CA-4EA9-942F-8402C78BCB69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EF826-2D8E-44F8-A0FC-C3C46784CE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6889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A3CC7-8992-4DDA-B611-4A1980F12E57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0CCB4-91AB-4F7C-8653-613C1D9F6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39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0CCB4-91AB-4F7C-8653-613C1D9F6DC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02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formation and accumulation of advanced glycation </a:t>
            </a:r>
            <a:r>
              <a:rPr lang="en-US" altLang="zh-TW" dirty="0" err="1" smtClean="0"/>
              <a:t>endproducts</a:t>
            </a:r>
            <a:r>
              <a:rPr lang="en-US" altLang="zh-TW" dirty="0" smtClean="0"/>
              <a:t> (AGEs) are related to diabetes and other age-related diseases. Methylglyoxal (MGO), a highly reactive </a:t>
            </a:r>
            <a:r>
              <a:rPr lang="en-US" altLang="zh-TW" dirty="0" err="1" smtClean="0"/>
              <a:t>dicarbonyl</a:t>
            </a:r>
            <a:r>
              <a:rPr lang="en-US" altLang="zh-TW" dirty="0" smtClean="0"/>
              <a:t> compound, is the major precursor in the formation of AGEs. MGO plays an important role in the process of ageing, but also in the pathogenesis of several age-related diseases, such as diabetes, obesity, cancer, disorders of the central nervous system, hypertension and atherosclerosis. MGO is also</a:t>
            </a:r>
          </a:p>
          <a:p>
            <a:r>
              <a:rPr lang="en-US" altLang="zh-TW" dirty="0" smtClean="0"/>
              <a:t>involved in epigenetics.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0CCB4-91AB-4F7C-8653-613C1D9F6DC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786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0CCB4-91AB-4F7C-8653-613C1D9F6DC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46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47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3143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D26D-2AF7-40BF-B5B1-FD67CF26BADF}" type="slidenum">
              <a:rPr lang="en-US" altLang="zh-TW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54582"/>
      </p:ext>
    </p:extLst>
  </p:cSld>
  <p:clrMapOvr>
    <a:masterClrMapping/>
  </p:clrMapOvr>
  <p:transition spd="med">
    <p:wipe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006D3-3B84-491C-B5DF-4353E5D84AD7}" type="slidenum">
              <a:rPr lang="en-US" altLang="zh-TW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85249"/>
      </p:ext>
    </p:extLst>
  </p:cSld>
  <p:clrMapOvr>
    <a:masterClrMapping/>
  </p:clrMapOvr>
  <p:transition spd="med">
    <p:wipe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7C26E-78F0-4DD8-9F3C-4026145DAD88}" type="slidenum">
              <a:rPr lang="en-US" altLang="zh-TW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01490"/>
      </p:ext>
    </p:extLst>
  </p:cSld>
  <p:clrMapOvr>
    <a:masterClrMapping/>
  </p:clrMapOvr>
  <p:transition spd="med">
    <p:wipe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A48A9-4EE5-4436-B7DD-50FE3230E2D2}" type="slidenum">
              <a:rPr lang="en-US" altLang="zh-TW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75055"/>
      </p:ext>
    </p:extLst>
  </p:cSld>
  <p:clrMapOvr>
    <a:masterClrMapping/>
  </p:clrMapOvr>
  <p:transition spd="med">
    <p:wipe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C492-5CD9-4AA3-8E27-24397E068243}" type="slidenum">
              <a:rPr lang="en-US" altLang="zh-TW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91899"/>
      </p:ext>
    </p:extLst>
  </p:cSld>
  <p:clrMapOvr>
    <a:masterClrMapping/>
  </p:clrMapOvr>
  <p:transition spd="med">
    <p:wipe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48875-78D8-4A27-BFB6-89A85320291C}" type="slidenum">
              <a:rPr lang="en-US" altLang="zh-TW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9123"/>
      </p:ext>
    </p:extLst>
  </p:cSld>
  <p:clrMapOvr>
    <a:masterClrMapping/>
  </p:clrMapOvr>
  <p:transition spd="med">
    <p:wipe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B7A72-45BC-43D2-BC2E-0ED8FA29E9E6}" type="slidenum">
              <a:rPr lang="en-US" altLang="zh-TW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90700"/>
      </p:ext>
    </p:extLst>
  </p:cSld>
  <p:clrMapOvr>
    <a:masterClrMapping/>
  </p:clrMapOvr>
  <p:transition spd="med">
    <p:wipe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1A07D-1466-47D9-B999-01DDACE08F2E}" type="slidenum">
              <a:rPr lang="en-US" altLang="zh-TW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11532"/>
      </p:ext>
    </p:extLst>
  </p:cSld>
  <p:clrMapOvr>
    <a:masterClrMapping/>
  </p:clrMapOvr>
  <p:transition spd="med">
    <p:wipe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標題， 2 個小物件與1 個大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2CE35-C436-4766-8D72-0C18569FE437}" type="slidenum">
              <a:rPr lang="en-US" altLang="zh-TW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12951"/>
      </p:ext>
    </p:extLst>
  </p:cSld>
  <p:clrMapOvr>
    <a:masterClrMapping/>
  </p:clrMapOvr>
  <p:transition spd="med">
    <p:wipe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標題，兩項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3A45F-7626-4D51-B0F7-1004BA85D069}" type="slidenum">
              <a:rPr lang="en-US" altLang="zh-TW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32612"/>
      </p:ext>
    </p:extLst>
  </p:cSld>
  <p:clrMapOvr>
    <a:masterClrMapping/>
  </p:clrMapOvr>
  <p:transition spd="med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0447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DA7B8-15AD-4116-8BDC-D6396E63E64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42528"/>
      </p:ext>
    </p:extLst>
  </p:cSld>
  <p:clrMapOvr>
    <a:masterClrMapping/>
  </p:clrMapOvr>
  <p:transition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729B7-631A-4C45-9502-5CCDAF85789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9337"/>
      </p:ext>
    </p:extLst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8CCA6-14DA-46F0-9FB6-5A9B1F008EF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71556"/>
      </p:ext>
    </p:extLst>
  </p:cSld>
  <p:clrMapOvr>
    <a:masterClrMapping/>
  </p:clrMapOvr>
  <p:transition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1B0DF-02C9-46C2-9185-7436AA21650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24956"/>
      </p:ext>
    </p:extLst>
  </p:cSld>
  <p:clrMapOvr>
    <a:masterClrMapping/>
  </p:clrMapOvr>
  <p:transition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381AC-204A-4BB9-8423-4861E66589A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44131"/>
      </p:ext>
    </p:extLst>
  </p:cSld>
  <p:clrMapOvr>
    <a:masterClrMapping/>
  </p:clrMapOvr>
  <p:transition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8C4DF-1A58-4189-83BE-DD5D3217CBE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14444"/>
      </p:ext>
    </p:extLst>
  </p:cSld>
  <p:clrMapOvr>
    <a:masterClrMapping/>
  </p:clrMapOvr>
  <p:transition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FFD4-7675-4DDD-BD29-E4788B4DA33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14113"/>
      </p:ext>
    </p:extLst>
  </p:cSld>
  <p:clrMapOvr>
    <a:masterClrMapping/>
  </p:clrMapOvr>
  <p:transition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3CA19-F00D-4546-8784-8FACEE82C94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49615"/>
      </p:ext>
    </p:extLst>
  </p:cSld>
  <p:clrMapOvr>
    <a:masterClrMapping/>
  </p:clrMapOvr>
  <p:transition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4F568-1955-4909-AB4F-86C4D380BCF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33095"/>
      </p:ext>
    </p:extLst>
  </p:cSld>
  <p:clrMapOvr>
    <a:masterClrMapping/>
  </p:clrMapOvr>
  <p:transition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9BB7-703B-420C-A0B7-6E4FBC704F9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59678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6195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30370-94E6-4783-B25D-58AD9C87DC0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11678"/>
      </p:ext>
    </p:extLst>
  </p:cSld>
  <p:clrMapOvr>
    <a:masterClrMapping/>
  </p:clrMapOvr>
  <p:transition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55CBB-15CF-42EF-9FB2-19B0B00B0EB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7205"/>
      </p:ext>
    </p:extLst>
  </p:cSld>
  <p:clrMapOvr>
    <a:masterClrMapping/>
  </p:clrMapOvr>
  <p:transition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273CF-534B-4803-9BEE-4398C9B3192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7397"/>
      </p:ext>
    </p:extLst>
  </p:cSld>
  <p:clrMapOvr>
    <a:masterClrMapping/>
  </p:clrMapOvr>
  <p:transition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22BAD-1EE0-4DD7-91D7-D354985C6F4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91700"/>
      </p:ext>
    </p:extLst>
  </p:cSld>
  <p:clrMapOvr>
    <a:masterClrMapping/>
  </p:clrMapOvr>
  <p:transition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59860F51-D292-4CE3-8B17-50A1FC889D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0739193"/>
      </p:ext>
    </p:extLst>
  </p:cSld>
  <p:clrMapOvr>
    <a:masterClrMapping/>
  </p:clrMapOvr>
  <p:transition spd="med"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00D8F-B03F-431E-BEF8-56929545B6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9774527"/>
      </p:ext>
    </p:extLst>
  </p:cSld>
  <p:clrMapOvr>
    <a:masterClrMapping/>
  </p:clrMapOvr>
  <p:transition spd="med"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3807B-EC85-4EA8-9308-F3E512A70C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7696714"/>
      </p:ext>
    </p:extLst>
  </p:cSld>
  <p:clrMapOvr>
    <a:masterClrMapping/>
  </p:clrMapOvr>
  <p:transition spd="med"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D83D3-3DAC-4110-A562-8904566918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8086429"/>
      </p:ext>
    </p:extLst>
  </p:cSld>
  <p:clrMapOvr>
    <a:masterClrMapping/>
  </p:clrMapOvr>
  <p:transition spd="med"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AEC9F-3E57-4221-9C17-24B3ADC9CA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9820528"/>
      </p:ext>
    </p:extLst>
  </p:cSld>
  <p:clrMapOvr>
    <a:masterClrMapping/>
  </p:clrMapOvr>
  <p:transition spd="med"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8FA8E-340A-41A7-A3AB-94FF99B319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1342324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8297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1558-BF8A-4617-AC63-826F1D8183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2241960"/>
      </p:ext>
    </p:extLst>
  </p:cSld>
  <p:clrMapOvr>
    <a:masterClrMapping/>
  </p:clrMapOvr>
  <p:transition spd="med"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CC2F-9101-4976-95C3-BE19C4BE0C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0720752"/>
      </p:ext>
    </p:extLst>
  </p:cSld>
  <p:clrMapOvr>
    <a:masterClrMapping/>
  </p:clrMapOvr>
  <p:transition spd="med"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D2A0-95F7-4E61-9126-65B3502E98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4789702"/>
      </p:ext>
    </p:extLst>
  </p:cSld>
  <p:clrMapOvr>
    <a:masterClrMapping/>
  </p:clrMapOvr>
  <p:transition spd="med"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A741E-B368-4B75-BA37-141BE0F2F7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7079732"/>
      </p:ext>
    </p:extLst>
  </p:cSld>
  <p:clrMapOvr>
    <a:masterClrMapping/>
  </p:clrMapOvr>
  <p:transition spd="med"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53350-2A96-4CEC-8BA2-3541A2111F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0562494"/>
      </p:ext>
    </p:extLst>
  </p:cSld>
  <p:clrMapOvr>
    <a:masterClrMapping/>
  </p:clrMapOvr>
  <p:transition spd="med">
    <p:rand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FE180-5840-4BB9-A1B5-DB8D7CA68F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1867159"/>
      </p:ext>
    </p:extLst>
  </p:cSld>
  <p:clrMapOvr>
    <a:masterClrMapping/>
  </p:clrMapOvr>
  <p:transition spd="med">
    <p:rand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3A1E-65A5-44FF-B46D-89F17CD091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6022917"/>
      </p:ext>
    </p:extLst>
  </p:cSld>
  <p:clrMapOvr>
    <a:masterClrMapping/>
  </p:clrMapOvr>
  <p:transition spd="med">
    <p:rand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美工圖案版面配置區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96CC6-1763-4D77-BD4B-1F0053E54F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3688466"/>
      </p:ext>
    </p:extLst>
  </p:cSld>
  <p:clrMapOvr>
    <a:masterClrMapping/>
  </p:clrMapOvr>
  <p:transition spd="med">
    <p:rand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FA408-5F1E-47C1-B950-58827376EA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8536811"/>
      </p:ext>
    </p:extLst>
  </p:cSld>
  <p:clrMapOvr>
    <a:masterClrMapping/>
  </p:clrMapOvr>
  <p:transition spd="med">
    <p:rand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BE1DB-BB00-4240-B673-AABCE7DAC8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5715544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3686142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EA6CE-AF3D-4740-90FB-F8AE2CD6C4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5053885"/>
      </p:ext>
    </p:extLst>
  </p:cSld>
  <p:clrMapOvr>
    <a:masterClrMapping/>
  </p:clrMapOvr>
  <p:transition spd="med">
    <p:rand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117CA-8483-4CD1-AEC1-32B88A2EE3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6526333"/>
      </p:ext>
    </p:extLst>
  </p:cSld>
  <p:clrMapOvr>
    <a:masterClrMapping/>
  </p:clrMapOvr>
  <p:transition spd="med">
    <p:rand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51E4-39BC-42DE-BDC8-E394E0B181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0600952"/>
      </p:ext>
    </p:extLst>
  </p:cSld>
  <p:clrMapOvr>
    <a:masterClrMapping/>
  </p:clrMapOvr>
  <p:transition spd="med">
    <p:rand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D15F-C71F-4217-91E4-0F68FF22AE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9429997"/>
      </p:ext>
    </p:extLst>
  </p:cSld>
  <p:clrMapOvr>
    <a:masterClrMapping/>
  </p:clrMapOvr>
  <p:transition spd="med">
    <p:rand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D6F3E-044A-4CFD-9628-76F62BC7E3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6403066"/>
      </p:ext>
    </p:extLst>
  </p:cSld>
  <p:clrMapOvr>
    <a:masterClrMapping/>
  </p:clrMapOvr>
  <p:transition spd="med">
    <p:rand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426 h 4320"/>
                <a:gd name="T2" fmla="*/ 1737 w 1737"/>
                <a:gd name="T3" fmla="*/ 4437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426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90 h 4320"/>
                <a:gd name="T2" fmla="*/ 1737 w 1737"/>
                <a:gd name="T3" fmla="*/ 4401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9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3669 h 4420"/>
                <a:gd name="T2" fmla="*/ 1739 w 1739"/>
                <a:gd name="T3" fmla="*/ 3673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3669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212 h 4338"/>
                <a:gd name="T4" fmla="*/ 2080 w 2080"/>
                <a:gd name="T5" fmla="*/ 4212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2D0A9-FA41-4021-86E4-62FEE3CBF2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7593614"/>
      </p:ext>
    </p:extLst>
  </p:cSld>
  <p:clrMapOvr>
    <a:masterClrMapping/>
  </p:clrMapOvr>
  <p:transition spd="med">
    <p:rand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99118-AF3A-45FE-AF27-E18030B054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2257683"/>
      </p:ext>
    </p:extLst>
  </p:cSld>
  <p:clrMapOvr>
    <a:masterClrMapping/>
  </p:clrMapOvr>
  <p:transition spd="med">
    <p:rand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80DA4-7E7A-4F56-A328-44A162C140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6803735"/>
      </p:ext>
    </p:extLst>
  </p:cSld>
  <p:clrMapOvr>
    <a:masterClrMapping/>
  </p:clrMapOvr>
  <p:transition spd="med">
    <p:rand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B71C8-20CB-41B0-A39B-EA0200B978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4598825"/>
      </p:ext>
    </p:extLst>
  </p:cSld>
  <p:clrMapOvr>
    <a:masterClrMapping/>
  </p:clrMapOvr>
  <p:transition spd="med">
    <p:rand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A72B1-5536-4952-8C7A-276EE72FC2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973318"/>
      </p:ext>
    </p:extLst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92025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34A4-26ED-4AEF-92E2-A25DE38A21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3068688"/>
      </p:ext>
    </p:extLst>
  </p:cSld>
  <p:clrMapOvr>
    <a:masterClrMapping/>
  </p:clrMapOvr>
  <p:transition spd="med">
    <p:rand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95BD2-1378-4ADA-BC14-4339AF64A5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6300608"/>
      </p:ext>
    </p:extLst>
  </p:cSld>
  <p:clrMapOvr>
    <a:masterClrMapping/>
  </p:clrMapOvr>
  <p:transition spd="med">
    <p:rand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35D42-4FAF-46E2-93F6-020AE60E73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1498390"/>
      </p:ext>
    </p:extLst>
  </p:cSld>
  <p:clrMapOvr>
    <a:masterClrMapping/>
  </p:clrMapOvr>
  <p:transition spd="med">
    <p:rand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7463A-64EC-403D-9E8C-0A53DE27C4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6485159"/>
      </p:ext>
    </p:extLst>
  </p:cSld>
  <p:clrMapOvr>
    <a:masterClrMapping/>
  </p:clrMapOvr>
  <p:transition spd="med">
    <p:rand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01676-21F0-4746-8116-1650CC72F9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256870"/>
      </p:ext>
    </p:extLst>
  </p:cSld>
  <p:clrMapOvr>
    <a:masterClrMapping/>
  </p:clrMapOvr>
  <p:transition spd="med">
    <p:rand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9D107-AD10-4BF8-9EAC-386D9FFB3F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3278819"/>
      </p:ext>
    </p:extLst>
  </p:cSld>
  <p:clrMapOvr>
    <a:masterClrMapping/>
  </p:clrMapOvr>
  <p:transition spd="med">
    <p:rand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465138"/>
            <a:ext cx="7772400" cy="56308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009A5-8F4F-4D80-9A51-DF9F4D694A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6055590"/>
      </p:ext>
    </p:extLst>
  </p:cSld>
  <p:clrMapOvr>
    <a:masterClrMapping/>
  </p:clrMapOvr>
  <p:transition spd="med">
    <p:rand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5A34E-080C-4A96-B30B-0EAC3BA21E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8064217"/>
      </p:ext>
    </p:extLst>
  </p:cSld>
  <p:clrMapOvr>
    <a:masterClrMapping/>
  </p:clrMapOvr>
  <p:transition spd="med">
    <p:rand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CD528-B5A2-48C7-BA0F-1055274D97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9683966"/>
      </p:ext>
    </p:extLst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028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200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451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4066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364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90492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08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936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18-8154-4F18-99E4-76933D0AFC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644F-9641-4C70-B762-F1A53EF0E0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20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18-8154-4F18-99E4-76933D0AFC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644F-9641-4C70-B762-F1A53EF0E0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53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18-8154-4F18-99E4-76933D0AFC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644F-9641-4C70-B762-F1A53EF0E0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38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18-8154-4F18-99E4-76933D0AFC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644F-9641-4C70-B762-F1A53EF0E0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72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18-8154-4F18-99E4-76933D0AFC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644F-9641-4C70-B762-F1A53EF0E0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7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18-8154-4F18-99E4-76933D0AFC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644F-9641-4C70-B762-F1A53EF0E0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42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18-8154-4F18-99E4-76933D0AFC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644F-9641-4C70-B762-F1A53EF0E0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0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2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18-8154-4F18-99E4-76933D0AFC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644F-9641-4C70-B762-F1A53EF0E0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77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18-8154-4F18-99E4-76933D0AFC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644F-9641-4C70-B762-F1A53EF0E0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62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18-8154-4F18-99E4-76933D0AFC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644F-9641-4C70-B762-F1A53EF0E0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42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18-8154-4F18-99E4-76933D0AFC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644F-9641-4C70-B762-F1A53EF0E0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03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11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62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89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56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65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9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4452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121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05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38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80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457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2154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2154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5860855-72F1-44EB-B7AF-4CEE98155CC2}" type="datetimeFigureOut">
              <a:rPr lang="zh-TW" altLang="en-US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E4C9D16-A59D-4CD7-8503-66771D34AB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5180890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1DBAF7E-F7B7-4CFA-828E-739902F85D05}" type="datetimeFigureOut">
              <a:rPr lang="zh-TW" altLang="en-US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58F86AB-45C3-4957-8EC6-D58006D322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9991566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134BC73-0F51-4B24-AB5D-91BCFDA0EEDE}" type="datetimeFigureOut">
              <a:rPr lang="zh-TW" altLang="en-US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2B2E324-F563-40E2-9797-C3AF3F3A8E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2850839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1CA4B89-F7D1-4432-B8BC-9AC7F89E46AF}" type="datetimeFigureOut">
              <a:rPr lang="zh-TW" altLang="en-US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7559542-17A3-4D78-B1FE-269EA667FAB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5317521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6196C6C-6133-4DED-BD3E-0328396F178C}" type="datetimeFigureOut">
              <a:rPr lang="zh-TW" altLang="en-US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469D8EB-C814-41DD-BAF1-4851AC79D7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608113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164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79F9ABC-0780-460F-810F-54255DF226FE}" type="datetimeFigureOut">
              <a:rPr lang="zh-TW" altLang="en-US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5AF8E6E-8A50-4504-B933-1D93AE3E0FB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5715288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E398A94-D4BD-4ACE-BA0C-C12F47EAF6FC}" type="datetimeFigureOut">
              <a:rPr lang="zh-TW" altLang="en-US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BDEE6AF-6B9A-4ED6-9094-F3A357BCC5F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0071732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2C503D8-E71D-445D-8073-E4274CCF2C12}" type="datetimeFigureOut">
              <a:rPr lang="zh-TW" altLang="en-US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D30DB0B-BC49-43F6-898E-0A2C367DAC0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9912206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FBCA9CA-1F18-47CD-B559-5C450965BB07}" type="datetimeFigureOut">
              <a:rPr lang="zh-TW" altLang="en-US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9B40003-98A3-4247-8407-A41B71E78B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9994060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9C27C3D-BC39-42E0-970E-99F0C44D1802}" type="datetimeFigureOut">
              <a:rPr lang="zh-TW" altLang="en-US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1AFEF74-3261-4016-9D87-C111BA4B434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7271525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787C2E8-2969-4FD2-ABB7-AE1CAC433650}" type="datetimeFigureOut">
              <a:rPr lang="zh-TW" altLang="en-US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5CA691E-8965-4467-B003-B4935FB937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8751898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3A3C764-4ED2-47C4-8DFA-482CA084184A}" type="datetimeFigureOut">
              <a:rPr lang="zh-TW" altLang="en-US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9241B57-8353-41FA-B01D-EBF0CE03E1A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4223318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83B7555-4E11-4E6C-95B4-1DAE65FEA3F2}" type="datetimeFigureOut">
              <a:rPr lang="zh-TW" altLang="en-US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916D5DF-26F2-44B1-A897-9BE6771C37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9329198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FF4DBA9-0D11-44A4-A332-CA776465E676}" type="datetimeFigureOut">
              <a:rPr lang="zh-TW" altLang="en-US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95D87F6-BD33-4554-937D-50C2D2EDE7C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3652557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5FFD7A4-0E5C-410C-8D98-F74616E53924}" type="datetimeFigureOut">
              <a:rPr lang="zh-TW" altLang="en-US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175532E-7EDF-4EB0-8659-17B0D2FDB2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762535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2312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7B0090E-7180-4AFF-BC01-02215EFEEA94}" type="datetimeFigureOut">
              <a:rPr lang="zh-TW" altLang="en-US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3C2B34A-ABBC-46DC-8DDE-377DA6A0C7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4419038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2BF6D3A-44A7-4370-9D75-58DC0349D9E7}" type="datetimeFigureOut">
              <a:rPr lang="zh-TW" altLang="en-US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FE2099F-D4E1-4BD7-BE6E-582246C69E2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9812982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A5138C4-C077-4853-AB3C-9B6CC28C479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0899386"/>
      </p:ext>
    </p:extLst>
  </p:cSld>
  <p:clrMapOvr>
    <a:masterClrMapping/>
  </p:clrMapOvr>
  <p:transition spd="med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21689-CEEC-4540-8A34-FEBB5AA776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3104433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377D4-7FB5-4AB7-A178-94AA8D44AB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7453121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801F3-E42E-4F0C-8A47-D2BED01016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7941042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72270-D52A-4F66-A47E-55BF92DC18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7822902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83493-383A-498C-B5DA-4672BEEB4B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5962315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196B-932E-4BA4-B4F6-62AE814C6E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1290654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C9C9-B821-448B-A037-BBCF8598B9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060865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1658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3BEEC-03A1-4E1C-AC49-D804DAC901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429101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32E42-352C-4406-8015-D0D53AB3AD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4064454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9915A-B346-417D-A63B-D0C44668B1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8313861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6BEB3-3DC0-4A69-9227-DF85465D33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9737127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A202-53E1-4A75-9BC5-1A6803A452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2564645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4A640-62E2-4AA9-A290-24500F3670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0002911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DD130-318A-472E-96D0-43A47ADF61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8972906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62E84-C72D-433A-821C-FB8EDD253F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9915810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6CB7-B450-408F-BFD5-780A49EBD0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9553518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D9FB6-EAB3-4BBA-B6A6-1B7F70D31D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707844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2454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標題， 2 個小物件與1 個大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CC75E-9CA1-4D46-8829-1378454EA0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23818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F8BF5-7E44-4798-BC8A-511CABB6E4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8664079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EA56-CF92-45A4-ABC0-6A791653C5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3FB6-6D7A-45BD-B078-FDD5403D9BC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138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EA56-CF92-45A4-ABC0-6A791653C5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3FB6-6D7A-45BD-B078-FDD5403D9BC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19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EA56-CF92-45A4-ABC0-6A791653C5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3FB6-6D7A-45BD-B078-FDD5403D9BC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500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EA56-CF92-45A4-ABC0-6A791653C5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3FB6-6D7A-45BD-B078-FDD5403D9BC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679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EA56-CF92-45A4-ABC0-6A791653C5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3FB6-6D7A-45BD-B078-FDD5403D9BC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431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EA56-CF92-45A4-ABC0-6A791653C5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3FB6-6D7A-45BD-B078-FDD5403D9BC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952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EA56-CF92-45A4-ABC0-6A791653C5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3FB6-6D7A-45BD-B078-FDD5403D9BC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59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EA56-CF92-45A4-ABC0-6A791653C5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3FB6-6D7A-45BD-B078-FDD5403D9BC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7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BC5C-B15F-4444-8CFF-0CF64CBBD5D6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8280-ECEE-4206-9E63-E3BB47BBB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2558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EA56-CF92-45A4-ABC0-6A791653C5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3FB6-6D7A-45BD-B078-FDD5403D9BC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548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EA56-CF92-45A4-ABC0-6A791653C5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3FB6-6D7A-45BD-B078-FDD5403D9BC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528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EA56-CF92-45A4-ABC0-6A791653C5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3FB6-6D7A-45BD-B078-FDD5403D9BC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45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</p:grpSp>
      <p:sp>
        <p:nvSpPr>
          <p:cNvPr id="307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1CC2E862-E1CF-4F55-BA66-859E664300BE}" type="slidenum">
              <a:rPr lang="en-US" altLang="zh-TW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80438"/>
      </p:ext>
    </p:extLst>
  </p:cSld>
  <p:clrMapOvr>
    <a:masterClrMapping/>
  </p:clrMapOvr>
  <p:transition spd="med">
    <p:wipe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6F75B-E130-4B3C-B748-AB7B9675B00F}" type="slidenum">
              <a:rPr lang="en-US" altLang="zh-TW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14666"/>
      </p:ext>
    </p:extLst>
  </p:cSld>
  <p:clrMapOvr>
    <a:masterClrMapping/>
  </p:clrMapOvr>
  <p:transition spd="med">
    <p:wipe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027FB-4649-4613-95C2-3C57E8ADF017}" type="slidenum">
              <a:rPr lang="en-US" altLang="zh-TW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60010"/>
      </p:ext>
    </p:extLst>
  </p:cSld>
  <p:clrMapOvr>
    <a:masterClrMapping/>
  </p:clrMapOvr>
  <p:transition spd="med">
    <p:wipe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8D02-ABBB-4110-9EB7-A553119992F7}" type="slidenum">
              <a:rPr lang="en-US" altLang="zh-TW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67736"/>
      </p:ext>
    </p:extLst>
  </p:cSld>
  <p:clrMapOvr>
    <a:masterClrMapping/>
  </p:clrMapOvr>
  <p:transition spd="med">
    <p:wipe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3BF1C-2A51-4353-A20A-67EBAB362D48}" type="slidenum">
              <a:rPr lang="en-US" altLang="zh-TW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79167"/>
      </p:ext>
    </p:extLst>
  </p:cSld>
  <p:clrMapOvr>
    <a:masterClrMapping/>
  </p:clrMapOvr>
  <p:transition spd="med">
    <p:wipe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0DD13-7286-4CE4-A182-4DDC060F781C}" type="slidenum">
              <a:rPr lang="en-US" altLang="zh-TW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94455"/>
      </p:ext>
    </p:extLst>
  </p:cSld>
  <p:clrMapOvr>
    <a:masterClrMapping/>
  </p:clrMapOvr>
  <p:transition spd="med">
    <p:wipe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F0766-291F-4545-965E-93AD44285597}" type="slidenum">
              <a:rPr lang="en-US" altLang="zh-TW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28733"/>
      </p:ext>
    </p:extLst>
  </p:cSld>
  <p:clrMapOvr>
    <a:masterClrMapping/>
  </p:clrMapOvr>
  <p:transition spd="med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0BC5C-B15F-4444-8CFF-0CF64CBBD5D6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28280-ECEE-4206-9E63-E3BB47BBB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88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</p:grpSp>
      <p:sp>
        <p:nvSpPr>
          <p:cNvPr id="184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solidFill>
                  <a:srgbClr val="FFFFCC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kumimoji="0" sz="1400">
                <a:solidFill>
                  <a:srgbClr val="FFFFCC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solidFill>
                  <a:srgbClr val="FFFFCC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436D260-7681-4841-8D47-5DE5322AC785}" type="slidenum">
              <a:rPr lang="en-US" altLang="zh-TW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  <p:sp>
        <p:nvSpPr>
          <p:cNvPr id="184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167309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  <p:sldLayoutId id="2147484301" r:id="rId13"/>
    <p:sldLayoutId id="2147484302" r:id="rId14"/>
    <p:sldLayoutId id="2147484303" r:id="rId15"/>
    <p:sldLayoutId id="2147484304" r:id="rId16"/>
    <p:sldLayoutId id="2147484305" r:id="rId17"/>
    <p:sldLayoutId id="2147484306" r:id="rId18"/>
    <p:sldLayoutId id="2147484307" r:id="rId19"/>
    <p:sldLayoutId id="2147484308" r:id="rId20"/>
    <p:sldLayoutId id="2147484309" r:id="rId21"/>
  </p:sldLayoutIdLst>
  <p:transition spd="med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026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9464" name="Freeform 1027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426 h 4320"/>
                <a:gd name="T2" fmla="*/ 1737 w 1737"/>
                <a:gd name="T3" fmla="*/ 4437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426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465" name="Freeform 1028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90 h 4320"/>
                <a:gd name="T2" fmla="*/ 1737 w 1737"/>
                <a:gd name="T3" fmla="*/ 4401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9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466" name="Freeform 1029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3669 h 4420"/>
                <a:gd name="T2" fmla="*/ 1739 w 1739"/>
                <a:gd name="T3" fmla="*/ 3673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3669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467" name="Freeform 1030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212 h 4338"/>
                <a:gd name="T4" fmla="*/ 2080 w 2080"/>
                <a:gd name="T5" fmla="*/ 4212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79" name="Freeform 1031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80" name="Freeform 1032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81" name="Freeform 1033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82" name="Freeform 1034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83" name="Freeform 1035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84" name="Freeform 1036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85" name="Freeform 1037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2547" name="Rectangle 1038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9476" name="Freeform 1039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477" name="Freeform 1040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478" name="Freeform 1041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479" name="Freeform 1042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2552" name="Rectangle 1043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092" name="Freeform 1044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93" name="Freeform 1045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94" name="Freeform 1046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95" name="Freeform 1047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96" name="Freeform 1048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97" name="Freeform 1049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98" name="Freeform 1050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99" name="Freeform 1051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100" name="Freeform 1052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101" name="Rectangle 1053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9459" name="Rectangle 105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9460" name="Rectangle 105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104" name="Rectangle 105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FFFFFF"/>
                </a:solidFill>
                <a:latin typeface="+mn-lt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3105" name="Rectangle 105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FFFFFF"/>
                </a:solidFill>
                <a:latin typeface="+mn-lt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3106" name="Rectangle 10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FFFFFF"/>
                </a:solidFill>
                <a:latin typeface="+mn-lt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FCB99-DD8C-4BE5-AACC-3A34E730451C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36667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  <p:sldLayoutId id="2147484478" r:id="rId13"/>
    <p:sldLayoutId id="2147484479" r:id="rId14"/>
  </p:sldLayoutIdLst>
  <p:transition spd="med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6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8325"/>
            <a:ext cx="7805737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the title text format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573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the outline text format</a:t>
            </a:r>
          </a:p>
          <a:p>
            <a:pPr lvl="1"/>
            <a:r>
              <a:rPr lang="en-GB" altLang="zh-TW" smtClean="0"/>
              <a:t>Second Outline Level</a:t>
            </a:r>
          </a:p>
          <a:p>
            <a:pPr lvl="2"/>
            <a:r>
              <a:rPr lang="en-GB" altLang="zh-TW" smtClean="0"/>
              <a:t>Third Outline Level</a:t>
            </a:r>
          </a:p>
          <a:p>
            <a:pPr lvl="3"/>
            <a:r>
              <a:rPr lang="en-GB" altLang="zh-TW" smtClean="0"/>
              <a:t>Fourth Outline Level</a:t>
            </a:r>
          </a:p>
          <a:p>
            <a:pPr lvl="4"/>
            <a:r>
              <a:rPr lang="en-GB" altLang="zh-TW" smtClean="0"/>
              <a:t>Fifth Outline Level</a:t>
            </a:r>
          </a:p>
          <a:p>
            <a:pPr lvl="4"/>
            <a:r>
              <a:rPr lang="en-GB" altLang="zh-TW" smtClean="0"/>
              <a:t>Sixth Outline Level</a:t>
            </a:r>
          </a:p>
          <a:p>
            <a:pPr lvl="4"/>
            <a:r>
              <a:rPr lang="en-GB" altLang="zh-TW" smtClean="0"/>
              <a:t>Seventh Outline Level</a:t>
            </a:r>
          </a:p>
          <a:p>
            <a:pPr lvl="4"/>
            <a:r>
              <a:rPr lang="en-GB" altLang="zh-TW" smtClean="0"/>
              <a:t>Eighth Outline Level</a:t>
            </a:r>
          </a:p>
          <a:p>
            <a:pPr lvl="4"/>
            <a:r>
              <a:rPr lang="en-GB" altLang="zh-TW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05974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2pPr>
      <a:lvl3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3pPr>
      <a:lvl4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4pPr>
      <a:lvl5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9pPr>
    </p:titleStyle>
    <p:bodyStyle>
      <a:lvl1pPr marL="390525" indent="-293688" algn="l" defTabSz="414338" rtl="0" eaLnBrk="0" fontAlgn="base" hangingPunct="0">
        <a:lnSpc>
          <a:spcPct val="93000"/>
        </a:lnSpc>
        <a:spcBef>
          <a:spcPct val="0"/>
        </a:spcBef>
        <a:spcAft>
          <a:spcPts val="800"/>
        </a:spcAft>
        <a:buClr>
          <a:srgbClr val="000000"/>
        </a:buClr>
        <a:buSzPct val="100000"/>
        <a:buFont typeface="Arial" pitchFamily="34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82638" indent="-260350" algn="l" defTabSz="414338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74750" indent="-195263" algn="l" defTabSz="414338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5275" indent="-195263" algn="l" defTabSz="414338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75000"/>
        <a:buFont typeface="Symbol" pitchFamily="18" charset="2"/>
        <a:buChar char="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957388" indent="-195263" algn="l" defTabSz="414338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Wingdings" pitchFamily="2" charset="2"/>
        <a:buChar char="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373155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7881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2607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7333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60518-8154-4F18-99E4-76933D0AFCD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4644F-9641-4C70-B762-F1A53EF0E0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5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0BC5C-B15F-4444-8CFF-0CF64CBBD5D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28280-ECEE-4206-9E63-E3BB47BBBC2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2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05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3205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3205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3205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205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205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2052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F2D3EC-01DC-4623-95FE-00FE3E517CB4}" type="datetimeFigureOut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2019/2/21</a:t>
            </a:fld>
            <a:endParaRPr lang="en-US" altLang="zh-TW"/>
          </a:p>
        </p:txBody>
      </p:sp>
      <p:sp>
        <p:nvSpPr>
          <p:cNvPr id="3205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32052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1DB7F-6E69-4FD0-90B5-B455313EA84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21325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C8F97-64A8-487C-A670-31B4B6099166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237550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" charset="0"/>
          <a:ea typeface="全真顏體" pitchFamily="49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" charset="0"/>
          <a:ea typeface="全真顏體" pitchFamily="49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" charset="0"/>
          <a:ea typeface="全真顏體" pitchFamily="49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" charset="0"/>
          <a:ea typeface="全真顏體" pitchFamily="49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" charset="0"/>
          <a:ea typeface="全真顏體" pitchFamily="49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" charset="0"/>
          <a:ea typeface="全真顏體" pitchFamily="49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" charset="0"/>
          <a:ea typeface="全真顏體" pitchFamily="49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" charset="0"/>
          <a:ea typeface="全真顏體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1C1C1C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1C1C1C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1C1C1C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1C1C1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1C1C1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1C1C1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1C1C1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1C1C1C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16"/>
            <a:fld id="{E11FEA56-CF92-45A4-ABC0-6A791653C5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116"/>
              <a:t>2019/2/21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16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16"/>
            <a:fld id="{3A783FB6-6D7A-45BD-B078-FDD5403D9BC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116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2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1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3" indent="-342793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914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914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2400">
                <a:solidFill>
                  <a:srgbClr val="FFFFCC"/>
                </a:solidFill>
              </a:endParaRPr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kumimoji="0" sz="1400"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297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A802EA2-3D97-4CB5-A3F0-0C4606357C77}" type="slidenum">
              <a:rPr lang="en-US" altLang="zh-TW">
                <a:solidFill>
                  <a:srgbClr val="FFFFCC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634495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ransition spd="med">
    <p:wipe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0897D5-F210-4CD6-988A-43678DA10D59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8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  <p:sldLayoutId id="2147484255" r:id="rId14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" pitchFamily="34" charset="0"/>
          <a:ea typeface="全真顏體" pitchFamily="49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" pitchFamily="34" charset="0"/>
          <a:ea typeface="全真顏體" pitchFamily="49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" pitchFamily="34" charset="0"/>
          <a:ea typeface="全真顏體" pitchFamily="49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" pitchFamily="34" charset="0"/>
          <a:ea typeface="全真顏體" pitchFamily="49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" pitchFamily="34" charset="0"/>
          <a:ea typeface="全真顏體" pitchFamily="49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" pitchFamily="34" charset="0"/>
          <a:ea typeface="全真顏體" pitchFamily="49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" pitchFamily="34" charset="0"/>
          <a:ea typeface="全真顏體" pitchFamily="49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" pitchFamily="34" charset="0"/>
          <a:ea typeface="全真顏體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1C1C1C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1C1C1C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1C1C1C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1C1C1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1C1C1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1C1C1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1C1C1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1C1C1C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26524;&#31958;.mp4" TargetMode="Externa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21488;&#35657;&#23526;&#30284;&#30151;&#26159;&#26032;&#38515;&#20195;&#35613;&#30149;%20(1).mp4" TargetMode="External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inflammation%20induces%20cancer.mp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sitron_emission_tomograph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31958;&#65292;&#26159;&#26371;&#20196;&#20154;&#19978;&#30318;&#30340;&#22750;&#26481;&#35199;&#21966;&#65311;&#65372;&#31185;&#23416;&#22823;&#29190;&#28856;EP.76%20-%20YouTube%20(1080p)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4.xml"/><Relationship Id="rId4" Type="http://schemas.openxmlformats.org/officeDocument/2006/relationships/hyperlink" Target="https://en.wikipedia.org/wiki/Insuli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quotes.com/quote/53385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21507;&#30722;&#31958;&#26377;&#23475;&#20154;&#39636;%20&#32654;&#31958;&#26989;&#21332;&#26371;&#38577;&#30622;50&#24180;%20_%20&#21488;&#28771;&#34315;&#26524;&#26085;&#22577;%20-%20YouTube%20(720p).mp4" TargetMode="Externa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&#22825;&#22825;&#21917;&#21547;&#31958;&#39154;&#26009;%20&#31958;&#23615;&#30149;&#27231;&#29575;&#22810;22%25%20-%20YouTube%20(480p).mp4" TargetMode="External"/><Relationship Id="rId13" Type="http://schemas.openxmlformats.org/officeDocument/2006/relationships/hyperlink" Target="&#20195;&#31958;&#23601;&#20581;&#24247;&#65311;&#12288;&#22283;&#22806;&#30740;&#31350;&#24656;&#33268;&#31958;&#23615;&#30149;%20-%20YouTube%20(720p).mp4" TargetMode="External"/><Relationship Id="rId3" Type="http://schemas.openxmlformats.org/officeDocument/2006/relationships/hyperlink" Target="&#24859;&#21917;&#21547;&#31958;&#39154;&#26009;%20&#21021;&#32147;&#25552;&#26089;&#22577;&#21040;%20-%20YouTube%20(480p).mp4" TargetMode="External"/><Relationship Id="rId7" Type="http://schemas.openxmlformats.org/officeDocument/2006/relationships/hyperlink" Target="sugar%20and%20DM.mp4" TargetMode="External"/><Relationship Id="rId12" Type="http://schemas.openxmlformats.org/officeDocument/2006/relationships/hyperlink" Target="&#21917;&#20195;&#31958;&#19981;&#19968;&#23450;&#20581;&#24247;&#65281;&#12300;&#33126;&#20013;&#39080;&#12289;&#22833;&#26234;&#30151;&#12301;&#39080;&#38570;&#36611;&#19968;&#33324;&#20154;&#39640;%20-%20YouTube%20(1080p).mp4" TargetMode="External"/><Relationship Id="rId2" Type="http://schemas.openxmlformats.org/officeDocument/2006/relationships/hyperlink" Target="&#23401;&#31461;&#24859;&#21917;&#21547;&#31958;&#39154;&#26009;%20&#30070;&#24515;&#38263;&#19981;&#39640;!&#9474;&#20013;&#35222;&#26032;&#32862;20160602%20-%20YouTube%20(1080p).mp4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&#32654;&#22283;&#30740;&#31350;&#65306;&#27599;&#22825;&#21917;&#21547;&#31958;&#39154;&#12288;&#24656;&#20663;&#31461;&#35352;&#25014;%20-%20YouTube%20(720p).mp4" TargetMode="External"/><Relationship Id="rId11" Type="http://schemas.openxmlformats.org/officeDocument/2006/relationships/hyperlink" Target="%5b&#26481;&#26862;&#26032;&#32862;HD%5d&#21361;&#23475;&#29978;&#22823;&#65281;&#21547;&#31958;&#39154;&#26009;.&#27773;&#27700;%20&#24180;&#22890;18&#33836;&#26781;&#21629;%20-%20YouTube%20(1080p).mp4" TargetMode="External"/><Relationship Id="rId5" Type="http://schemas.openxmlformats.org/officeDocument/2006/relationships/hyperlink" Target="&#12304;TVBS&#12305;%20&#23567;&#23401;&#19968;&#21557;&#39719;&#65292;&#29240;&#23229;&#23601;&#32102;&#31958;&#21507;&#21966;&#65311;&#30070;&#24515;&#65281;&#19990;&#30028;&#34907;&#29983;&#32068;&#32340;&#36996;&#25351;&#20986;&#65292;&#32102;&#23401;&#23376;&#21507;&#31958;&#30340;&#24433;&#38911;&#65292;&#20854;&#23526;&#27604;&#21560;&#33784;&#26356;&#21487;&#24597;&#65281;%20-%20YouTube%20(1080p).mp4" TargetMode="External"/><Relationship Id="rId10" Type="http://schemas.openxmlformats.org/officeDocument/2006/relationships/hyperlink" Target="4&#25104;&#31461;&#27599;&#26085;&#21917;&#21547;&#31958;&#39154;&#65281;&#12288;&#37411;&#38627;&#21560;&#25910;&#26131;&#39592;&#39686;%20-%20YouTube%20(720p).mp4" TargetMode="External"/><Relationship Id="rId4" Type="http://schemas.openxmlformats.org/officeDocument/2006/relationships/hyperlink" Target="&#27599;&#36913;&#36926;3&#32592;&#21547;&#31958;&#39154;&#26009;%20&#20083;&#30284;&#39080;&#38570;&#22686;%20-%20YouTube%20(360p).mp4" TargetMode="External"/><Relationship Id="rId9" Type="http://schemas.openxmlformats.org/officeDocument/2006/relationships/hyperlink" Target="&#21547;&#31958;&#39154;&#23475;&#33026;&#32938;&#32925;%20&#20663;&#33126;&#26131;&#36942;&#21205;%20-%20YouTube%20(480p)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GE&#65292;&#32769;&#21270;&#30340;&#20807;&#25163;AGE(&#31958;&#21270;&#32066;&#29986;&#29289;)%20-%20YouTube%20(360p)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hyperlink" Target="Formation%20of%20AGEs%20-%20YouTube%20(480p)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Definition%20of%20AGEs%20-%20YouTube%20(480p).mp4" TargetMode="Externa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056784" cy="14700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/>
              <a:t>糖為什麼是合法的毒藥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3341982"/>
            <a:ext cx="7920880" cy="2520280"/>
          </a:xfrm>
        </p:spPr>
        <p:txBody>
          <a:bodyPr>
            <a:noAutofit/>
          </a:bodyPr>
          <a:lstStyle/>
          <a:p>
            <a:r>
              <a:rPr lang="zh-TW" altLang="en-US" sz="2800" dirty="0">
                <a:solidFill>
                  <a:schemeClr val="tx1"/>
                </a:solidFill>
              </a:rPr>
              <a:t>慈濟大學</a:t>
            </a:r>
            <a:r>
              <a:rPr lang="zh-TW" altLang="en-US" sz="2800" dirty="0" smtClean="0">
                <a:solidFill>
                  <a:schemeClr val="tx1"/>
                </a:solidFill>
              </a:rPr>
              <a:t>黃森芳 副教授兼體育教學中心主任 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</a:rPr>
              <a:t>臨床</a:t>
            </a:r>
            <a:r>
              <a:rPr lang="zh-TW" altLang="en-US" sz="2800" dirty="0">
                <a:solidFill>
                  <a:schemeClr val="tx1"/>
                </a:solidFill>
              </a:rPr>
              <a:t>運動生理學會</a:t>
            </a:r>
            <a:r>
              <a:rPr lang="zh-TW" altLang="en-US" sz="2800" dirty="0" smtClean="0">
                <a:solidFill>
                  <a:schemeClr val="tx1"/>
                </a:solidFill>
              </a:rPr>
              <a:t>秘書長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zh-TW" altLang="en-US" sz="2800" dirty="0">
                <a:solidFill>
                  <a:schemeClr val="tx1"/>
                </a:solidFill>
              </a:rPr>
              <a:t>亞洲高齡運動健康整合</a:t>
            </a:r>
            <a:r>
              <a:rPr lang="zh-TW" altLang="en-US" sz="2800" dirty="0" smtClean="0">
                <a:solidFill>
                  <a:schemeClr val="tx1"/>
                </a:solidFill>
              </a:rPr>
              <a:t>協會理事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en-US" altLang="zh-TW" sz="2800" dirty="0" smtClean="0">
                <a:solidFill>
                  <a:schemeClr val="tx1"/>
                </a:solidFill>
              </a:rPr>
              <a:t>International Scientific Committee Member</a:t>
            </a:r>
          </a:p>
          <a:p>
            <a:r>
              <a:rPr lang="en-US" altLang="zh-TW" sz="2800" dirty="0" smtClean="0">
                <a:solidFill>
                  <a:schemeClr val="tx1"/>
                </a:solidFill>
              </a:rPr>
              <a:t>on Exercise Medicine</a:t>
            </a:r>
          </a:p>
        </p:txBody>
      </p:sp>
    </p:spTree>
    <p:extLst>
      <p:ext uri="{BB962C8B-B14F-4D97-AF65-F5344CB8AC3E}">
        <p14:creationId xmlns:p14="http://schemas.microsoft.com/office/powerpoint/2010/main" val="27269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糖化終產物的來源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8445624" cy="424847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內源性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(Endogenous)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，意即來自體內，是在體內製造的。體內的糖化的發生主要是血液中的單糖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葡萄糖、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果糖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、和半乳糖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和血液中的蛋白質或脂質起學反應。其中果糖和半乳糖具有葡萄糖約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倍的糖化活性，更具危險性。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外源性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(Exogenous)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，意即來自體外。體外糖化過程和糖化終產物，是當糖和蛋白質或脂肪共同加熱時形成的。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當烹飪溫度超過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120°C (248°F)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，會大大加快化學反應，因此會增加外源性糖化終產物的形成。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但在較低的溫度下的長時間烹飪也會促進它們的形成。這些化合物在人體消化過程中有大約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％的被吸收率。當糖化終產物是來自膳食時，就被稱為“膳食糖化終產物”。</a:t>
            </a: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912686"/>
            <a:ext cx="6540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/>
              <a:t>Come For Health</a:t>
            </a:r>
            <a:r>
              <a:rPr lang="zh-TW" altLang="en-US" sz="1200" dirty="0" smtClean="0"/>
              <a:t>健康知識網</a:t>
            </a:r>
            <a:r>
              <a:rPr lang="en-US" altLang="zh-TW" sz="1200" dirty="0" smtClean="0"/>
              <a:t>(2015). </a:t>
            </a:r>
            <a:r>
              <a:rPr lang="zh-TW" altLang="en-US" sz="1200" dirty="0" smtClean="0"/>
              <a:t>糖化</a:t>
            </a:r>
            <a:r>
              <a:rPr lang="zh-TW" altLang="en-US" sz="1200" dirty="0"/>
              <a:t>終產物：糖尿病、失智症的禍源？更新日期</a:t>
            </a:r>
            <a:r>
              <a:rPr lang="en-US" altLang="zh-TW" sz="1200" dirty="0"/>
              <a:t>: </a:t>
            </a:r>
            <a:r>
              <a:rPr lang="en-US" altLang="zh-TW" sz="1200" dirty="0" smtClean="0"/>
              <a:t>2015/01/14. </a:t>
            </a:r>
            <a:r>
              <a:rPr lang="en-US" altLang="zh-TW" sz="1200" dirty="0"/>
              <a:t>http://cfh.com.tw/</a:t>
            </a:r>
            <a:r>
              <a:rPr lang="en-US" altLang="zh-TW" sz="1200" dirty="0" err="1"/>
              <a:t>HealthTopic</a:t>
            </a:r>
            <a:r>
              <a:rPr lang="en-US" altLang="zh-TW" sz="1200" dirty="0"/>
              <a:t>/General</a:t>
            </a:r>
            <a:r>
              <a:rPr lang="en-US" altLang="zh-TW" sz="1200" dirty="0" smtClean="0"/>
              <a:t>/.......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556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32948" cy="1656184"/>
          </a:xfrm>
        </p:spPr>
        <p:txBody>
          <a:bodyPr/>
          <a:lstStyle/>
          <a:p>
            <a:pPr algn="l"/>
            <a:r>
              <a:rPr lang="zh-TW" altLang="en-US" sz="2800" dirty="0" smtClean="0">
                <a:solidFill>
                  <a:srgbClr val="000000"/>
                </a:solidFill>
              </a:rPr>
              <a:t>果糖跳</a:t>
            </a:r>
            <a:r>
              <a:rPr lang="zh-TW" altLang="en-US" sz="2800" dirty="0">
                <a:solidFill>
                  <a:srgbClr val="000000"/>
                </a:solidFill>
              </a:rPr>
              <a:t>過糖酵</a:t>
            </a:r>
            <a:r>
              <a:rPr lang="zh-TW" altLang="en-US" sz="2800" dirty="0" smtClean="0">
                <a:solidFill>
                  <a:srgbClr val="000000"/>
                </a:solidFill>
              </a:rPr>
              <a:t>解的限速步驟，比葡萄糖更</a:t>
            </a:r>
            <a:r>
              <a:rPr lang="zh-TW" altLang="en-US" sz="2800" dirty="0">
                <a:solidFill>
                  <a:srgbClr val="000000"/>
                </a:solidFill>
              </a:rPr>
              <a:t>快產生二羰基</a:t>
            </a:r>
            <a:r>
              <a:rPr lang="zh-TW" altLang="en-US" sz="2800" dirty="0" smtClean="0">
                <a:solidFill>
                  <a:srgbClr val="000000"/>
                </a:solidFill>
              </a:rPr>
              <a:t>化合物前驅物</a:t>
            </a:r>
            <a:r>
              <a:rPr lang="en-US" altLang="zh-TW" sz="2800" dirty="0" smtClean="0">
                <a:solidFill>
                  <a:srgbClr val="000000"/>
                </a:solidFill>
              </a:rPr>
              <a:t>(</a:t>
            </a:r>
            <a:r>
              <a:rPr lang="en-US" altLang="zh-TW" sz="2800" dirty="0" err="1" smtClean="0">
                <a:solidFill>
                  <a:srgbClr val="000000"/>
                </a:solidFill>
              </a:rPr>
              <a:t>dicarbonyl</a:t>
            </a:r>
            <a:r>
              <a:rPr lang="en-US" altLang="zh-TW" sz="2800" dirty="0" smtClean="0">
                <a:solidFill>
                  <a:srgbClr val="000000"/>
                </a:solidFill>
              </a:rPr>
              <a:t> precursors)</a:t>
            </a:r>
            <a:r>
              <a:rPr lang="zh-TW" altLang="en-US" sz="2800" dirty="0" smtClean="0">
                <a:solidFill>
                  <a:srgbClr val="000000"/>
                </a:solidFill>
              </a:rPr>
              <a:t>。糖化</a:t>
            </a:r>
            <a:r>
              <a:rPr lang="zh-TW" altLang="en-US" sz="2800" dirty="0">
                <a:solidFill>
                  <a:srgbClr val="000000"/>
                </a:solidFill>
              </a:rPr>
              <a:t>終</a:t>
            </a:r>
            <a:r>
              <a:rPr lang="zh-TW" altLang="en-US" sz="2800" dirty="0" smtClean="0">
                <a:solidFill>
                  <a:srgbClr val="000000"/>
                </a:solidFill>
              </a:rPr>
              <a:t>產物在組織中會干擾很多蛋白質的功能，造成代謝性疾病與相關病變</a:t>
            </a:r>
            <a:r>
              <a:rPr lang="en-US" altLang="zh-TW" sz="2800" dirty="0" smtClean="0">
                <a:solidFill>
                  <a:srgbClr val="000000"/>
                </a:solidFill>
              </a:rPr>
              <a:t> (</a:t>
            </a:r>
            <a:r>
              <a:rPr lang="en-US" altLang="zh-TW" sz="2800" dirty="0" err="1" smtClean="0">
                <a:solidFill>
                  <a:srgbClr val="000000"/>
                </a:solidFill>
              </a:rPr>
              <a:t>Aragno</a:t>
            </a:r>
            <a:r>
              <a:rPr lang="en-US" altLang="zh-TW" sz="2800" dirty="0" smtClean="0">
                <a:solidFill>
                  <a:srgbClr val="000000"/>
                </a:solidFill>
              </a:rPr>
              <a:t> &amp; </a:t>
            </a:r>
            <a:r>
              <a:rPr lang="en-US" altLang="zh-TW" sz="2800" dirty="0" err="1" smtClean="0">
                <a:solidFill>
                  <a:srgbClr val="000000"/>
                </a:solidFill>
              </a:rPr>
              <a:t>Mastrocola</a:t>
            </a:r>
            <a:r>
              <a:rPr lang="en-US" altLang="zh-TW" sz="2800" dirty="0" smtClean="0">
                <a:solidFill>
                  <a:srgbClr val="000000"/>
                </a:solidFill>
              </a:rPr>
              <a:t>, 2017)</a:t>
            </a:r>
            <a:r>
              <a:rPr lang="zh-TW" altLang="en-US" sz="2800" dirty="0">
                <a:solidFill>
                  <a:srgbClr val="000000"/>
                </a:solidFill>
              </a:rPr>
              <a:t> 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6F75B-E130-4B3C-B748-AB7B9675B00F}" type="slidenum">
              <a:rPr lang="en-US" altLang="zh-TW" smtClean="0">
                <a:solidFill>
                  <a:srgbClr val="FFFFCC"/>
                </a:solidFill>
              </a:rPr>
              <a:pPr>
                <a:defRPr/>
              </a:pPr>
              <a:t>11</a:t>
            </a:fld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6351711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5"/>
            <a:r>
              <a:rPr lang="en-US" altLang="zh-TW" sz="1200" dirty="0">
                <a:solidFill>
                  <a:srgbClr val="000000"/>
                </a:solidFill>
              </a:rPr>
              <a:t>Manuela </a:t>
            </a:r>
            <a:r>
              <a:rPr lang="en-US" altLang="zh-TW" sz="1200" dirty="0" err="1">
                <a:solidFill>
                  <a:srgbClr val="000000"/>
                </a:solidFill>
              </a:rPr>
              <a:t>Aragno</a:t>
            </a:r>
            <a:r>
              <a:rPr lang="en-US" altLang="zh-TW" sz="1200" dirty="0">
                <a:solidFill>
                  <a:srgbClr val="000000"/>
                </a:solidFill>
              </a:rPr>
              <a:t> and </a:t>
            </a:r>
            <a:r>
              <a:rPr lang="en-US" altLang="zh-TW" sz="1200" dirty="0" err="1">
                <a:solidFill>
                  <a:srgbClr val="000000"/>
                </a:solidFill>
              </a:rPr>
              <a:t>Raffaella</a:t>
            </a:r>
            <a:r>
              <a:rPr lang="en-US" altLang="zh-TW" sz="1200" dirty="0">
                <a:solidFill>
                  <a:srgbClr val="000000"/>
                </a:solidFill>
              </a:rPr>
              <a:t> </a:t>
            </a:r>
            <a:r>
              <a:rPr lang="en-US" altLang="zh-TW" sz="1200" dirty="0" err="1" smtClean="0">
                <a:solidFill>
                  <a:srgbClr val="000000"/>
                </a:solidFill>
              </a:rPr>
              <a:t>Mastrocola</a:t>
            </a:r>
            <a:r>
              <a:rPr lang="zh-TW" altLang="en-US" sz="1200" dirty="0" smtClean="0">
                <a:solidFill>
                  <a:srgbClr val="000000"/>
                </a:solidFill>
              </a:rPr>
              <a:t> </a:t>
            </a:r>
            <a:r>
              <a:rPr lang="en-US" altLang="zh-TW" sz="1200" dirty="0" smtClean="0">
                <a:solidFill>
                  <a:srgbClr val="000000"/>
                </a:solidFill>
              </a:rPr>
              <a:t>(2017</a:t>
            </a:r>
            <a:r>
              <a:rPr lang="en-US" altLang="zh-TW" sz="1200" dirty="0">
                <a:solidFill>
                  <a:srgbClr val="000000"/>
                </a:solidFill>
              </a:rPr>
              <a:t>). Dietary Sugars and Endogenous Formation </a:t>
            </a:r>
            <a:r>
              <a:rPr lang="en-US" altLang="zh-TW" sz="1200" dirty="0" smtClean="0">
                <a:solidFill>
                  <a:srgbClr val="000000"/>
                </a:solidFill>
              </a:rPr>
              <a:t>of Advanced </a:t>
            </a:r>
            <a:r>
              <a:rPr lang="en-US" altLang="zh-TW" sz="1200" dirty="0">
                <a:solidFill>
                  <a:srgbClr val="000000"/>
                </a:solidFill>
              </a:rPr>
              <a:t>Glycation </a:t>
            </a:r>
            <a:r>
              <a:rPr lang="en-US" altLang="zh-TW" sz="1200" dirty="0" err="1">
                <a:solidFill>
                  <a:srgbClr val="000000"/>
                </a:solidFill>
              </a:rPr>
              <a:t>Endproducts</a:t>
            </a:r>
            <a:r>
              <a:rPr lang="en-US" altLang="zh-TW" sz="1200" dirty="0" smtClean="0">
                <a:solidFill>
                  <a:srgbClr val="000000"/>
                </a:solidFill>
              </a:rPr>
              <a:t>: Emerging </a:t>
            </a:r>
            <a:r>
              <a:rPr lang="en-US" altLang="zh-TW" sz="1200" dirty="0">
                <a:solidFill>
                  <a:srgbClr val="000000"/>
                </a:solidFill>
              </a:rPr>
              <a:t>Mechanisms of </a:t>
            </a:r>
            <a:r>
              <a:rPr lang="en-US" altLang="zh-TW" sz="1200" dirty="0" smtClean="0">
                <a:solidFill>
                  <a:srgbClr val="000000"/>
                </a:solidFill>
              </a:rPr>
              <a:t>Disease. </a:t>
            </a:r>
            <a:r>
              <a:rPr lang="fr-FR" altLang="zh-TW" sz="1200" dirty="0">
                <a:solidFill>
                  <a:srgbClr val="000000"/>
                </a:solidFill>
              </a:rPr>
              <a:t>Nutrients 2017, 9, 385; doi:10.3390/nu9040385</a:t>
            </a:r>
            <a:endParaRPr lang="zh-TW" altLang="en-US" sz="12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5402928" cy="443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678104" y="3789040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05"/>
            <a:r>
              <a:rPr lang="zh-TW" altLang="en-US" dirty="0">
                <a:solidFill>
                  <a:srgbClr val="000000"/>
                </a:solidFill>
              </a:rPr>
              <a:t>乙二醛</a:t>
            </a:r>
            <a:r>
              <a:rPr lang="zh-TW" altLang="en-US" dirty="0" smtClean="0">
                <a:solidFill>
                  <a:srgbClr val="000000"/>
                </a:solidFill>
              </a:rPr>
              <a:t>酶</a:t>
            </a:r>
            <a:r>
              <a:rPr lang="en-US" altLang="zh-TW" dirty="0" smtClean="0">
                <a:solidFill>
                  <a:srgbClr val="000000"/>
                </a:solidFill>
              </a:rPr>
              <a:t> </a:t>
            </a:r>
            <a:endParaRPr lang="zh-TW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9370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標題 3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439862"/>
          </a:xfrm>
        </p:spPr>
        <p:txBody>
          <a:bodyPr/>
          <a:lstStyle/>
          <a:p>
            <a:r>
              <a:rPr lang="zh-TW" altLang="en-US" dirty="0" smtClean="0"/>
              <a:t>癌細胞只吃糖</a:t>
            </a:r>
            <a:r>
              <a:rPr lang="en-US" altLang="zh-TW" dirty="0" smtClean="0"/>
              <a:t>(</a:t>
            </a:r>
            <a:r>
              <a:rPr lang="en-US" altLang="zh-TW" dirty="0" smtClean="0">
                <a:hlinkClick r:id="rId2" action="ppaction://hlinkfile"/>
              </a:rPr>
              <a:t>A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(Warburg effect)</a:t>
            </a:r>
            <a:endParaRPr lang="zh-TW" altLang="en-US" dirty="0" smtClean="0"/>
          </a:p>
        </p:txBody>
      </p:sp>
      <p:sp>
        <p:nvSpPr>
          <p:cNvPr id="424963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49A901-E585-43B6-838C-6358A97BC322}" type="slidenum">
              <a:rPr lang="en-US" altLang="zh-TW" sz="1400" smtClean="0">
                <a:solidFill>
                  <a:srgbClr val="000000"/>
                </a:solidFill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400" smtClean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424964" name="矩形 2"/>
          <p:cNvSpPr>
            <a:spLocks noChangeArrowheads="1"/>
          </p:cNvSpPr>
          <p:nvPr/>
        </p:nvSpPr>
        <p:spPr bwMode="auto">
          <a:xfrm>
            <a:off x="2987675" y="6421438"/>
            <a:ext cx="3313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120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t>http://metabiolab.com/about-6/technologies-suite/</a:t>
            </a:r>
            <a:endParaRPr lang="zh-TW" altLang="en-US" sz="1200" smtClean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424965" name="Picture 2" descr="C:\Users\tcu_user\Desktop\warburg-effect-870x450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25" y="1844675"/>
            <a:ext cx="8558213" cy="4427538"/>
          </a:xfrm>
          <a:noFill/>
        </p:spPr>
      </p:pic>
    </p:spTree>
    <p:extLst>
      <p:ext uri="{BB962C8B-B14F-4D97-AF65-F5344CB8AC3E}">
        <p14:creationId xmlns:p14="http://schemas.microsoft.com/office/powerpoint/2010/main" val="33937765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標題 3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44145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effectLst/>
              </a:rPr>
              <a:t>癌細胞被糖份所滋養</a:t>
            </a:r>
            <a:r>
              <a:rPr lang="en-US" altLang="zh-TW" dirty="0" smtClean="0">
                <a:solidFill>
                  <a:schemeClr val="bg1"/>
                </a:solidFill>
                <a:effectLst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effectLst/>
              </a:rPr>
            </a:br>
            <a:r>
              <a:rPr lang="zh-TW" altLang="en-US" dirty="0" smtClean="0">
                <a:solidFill>
                  <a:schemeClr val="bg1"/>
                </a:solidFill>
                <a:effectLst/>
              </a:rPr>
              <a:t>科學界：糖是甜蜜的「毒藥」</a:t>
            </a:r>
            <a:r>
              <a:rPr lang="en-US" altLang="zh-TW" dirty="0" smtClean="0">
                <a:solidFill>
                  <a:schemeClr val="bg1"/>
                </a:solidFill>
                <a:effectLst/>
                <a:hlinkClick r:id="rId3" action="ppaction://hlinkfile"/>
              </a:rPr>
              <a:t>A</a:t>
            </a:r>
            <a:endParaRPr lang="zh-TW" altLang="en-US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423939" name="內容版面配置區 5"/>
          <p:cNvSpPr>
            <a:spLocks noGrp="1"/>
          </p:cNvSpPr>
          <p:nvPr>
            <p:ph sz="half" idx="2"/>
          </p:nvPr>
        </p:nvSpPr>
        <p:spPr>
          <a:xfrm>
            <a:off x="4355976" y="1700808"/>
            <a:ext cx="4608066" cy="4443413"/>
          </a:xfrm>
        </p:spPr>
        <p:txBody>
          <a:bodyPr/>
          <a:lstStyle/>
          <a:p>
            <a:pPr>
              <a:buClrTx/>
            </a:pPr>
            <a:r>
              <a:rPr lang="en-US" altLang="zh-TW" sz="2000" dirty="0" smtClean="0">
                <a:solidFill>
                  <a:schemeClr val="bg1"/>
                </a:solidFill>
                <a:effectLst/>
              </a:rPr>
              <a:t>【</a:t>
            </a:r>
            <a:r>
              <a:rPr lang="zh-TW" altLang="en-US" sz="2000" dirty="0" smtClean="0">
                <a:solidFill>
                  <a:schemeClr val="bg1"/>
                </a:solidFill>
                <a:effectLst/>
              </a:rPr>
              <a:t>記者夏曉言／綜合報導</a:t>
            </a:r>
            <a:r>
              <a:rPr lang="en-US" altLang="zh-TW" sz="2000" dirty="0" smtClean="0">
                <a:solidFill>
                  <a:schemeClr val="bg1"/>
                </a:solidFill>
                <a:effectLst/>
              </a:rPr>
              <a:t>】 </a:t>
            </a:r>
            <a:r>
              <a:rPr lang="zh-TW" altLang="en-US" sz="2000" dirty="0" smtClean="0">
                <a:solidFill>
                  <a:schemeClr val="bg1"/>
                </a:solidFill>
                <a:effectLst/>
              </a:rPr>
              <a:t>當你把糕點、糖果、汽水等香甜的食品統統吞下肚的時候，得到滿足的不光是你的口腹，還有身體裡的癌細胞。</a:t>
            </a:r>
            <a:endParaRPr lang="en-US" altLang="zh-TW" sz="2000" dirty="0" smtClean="0">
              <a:solidFill>
                <a:schemeClr val="bg1"/>
              </a:solidFill>
              <a:effectLst/>
            </a:endParaRPr>
          </a:p>
          <a:p>
            <a:pPr>
              <a:buClrTx/>
            </a:pPr>
            <a:r>
              <a:rPr lang="zh-TW" altLang="en-US" sz="2000" dirty="0" smtClean="0">
                <a:solidFill>
                  <a:schemeClr val="bg1"/>
                </a:solidFill>
                <a:effectLst/>
              </a:rPr>
              <a:t>研究顯示，長期高糖飲食不僅能滋養癌細胞，許多心腦血管疾病的部份成因也是拜高糖分所「賜」。近幾年科學界已逐漸接受「糖是甜蜜的毒藥」這概念，而限制糖分攝取則會延長壽命。</a:t>
            </a:r>
          </a:p>
          <a:p>
            <a:pPr>
              <a:buClrTx/>
            </a:pPr>
            <a:r>
              <a:rPr lang="zh-TW" altLang="en-US" sz="2000" dirty="0" smtClean="0">
                <a:solidFill>
                  <a:schemeClr val="bg1"/>
                </a:solidFill>
                <a:effectLst/>
              </a:rPr>
              <a:t>目前世界衛生組織正在討論要將每人每日糖分攝取量再減半。專家們也呼籲，為了你的身體健康，從現在開始就「減糖」吧。</a:t>
            </a:r>
          </a:p>
          <a:p>
            <a:endParaRPr lang="zh-TW" altLang="en-US" sz="20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423940" name="矩形 6"/>
          <p:cNvSpPr>
            <a:spLocks noChangeArrowheads="1"/>
          </p:cNvSpPr>
          <p:nvPr/>
        </p:nvSpPr>
        <p:spPr bwMode="auto">
          <a:xfrm>
            <a:off x="1403350" y="5732463"/>
            <a:ext cx="2592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1600" smtClean="0">
                <a:solidFill>
                  <a:srgbClr val="000000"/>
                </a:solidFill>
                <a:latin typeface="Times New Roman" pitchFamily="18" charset="0"/>
              </a:rPr>
              <a:t>更新： </a:t>
            </a:r>
            <a:r>
              <a:rPr lang="en-US" altLang="zh-TW" sz="1600" smtClean="0">
                <a:solidFill>
                  <a:srgbClr val="000000"/>
                </a:solidFill>
                <a:latin typeface="Times New Roman" pitchFamily="18" charset="0"/>
              </a:rPr>
              <a:t>2014</a:t>
            </a:r>
            <a:r>
              <a:rPr lang="zh-TW" altLang="en-US" sz="1600" smtClean="0">
                <a:solidFill>
                  <a:srgbClr val="000000"/>
                </a:solidFill>
                <a:latin typeface="Times New Roman" pitchFamily="18" charset="0"/>
              </a:rPr>
              <a:t>年</a:t>
            </a:r>
            <a:r>
              <a:rPr lang="en-US" altLang="zh-TW" sz="1600" smtClean="0">
                <a:solidFill>
                  <a:srgbClr val="000000"/>
                </a:solidFill>
                <a:latin typeface="Times New Roman" pitchFamily="18" charset="0"/>
              </a:rPr>
              <a:t>04</a:t>
            </a:r>
            <a:r>
              <a:rPr lang="zh-TW" altLang="en-US" sz="1600" smtClean="0">
                <a:solidFill>
                  <a:srgbClr val="000000"/>
                </a:solidFill>
                <a:latin typeface="Times New Roman" pitchFamily="18" charset="0"/>
              </a:rPr>
              <a:t>月</a:t>
            </a:r>
            <a:r>
              <a:rPr lang="en-US" altLang="zh-TW" sz="1600" smtClean="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zh-TW" altLang="en-US" sz="1600" smtClean="0">
                <a:solidFill>
                  <a:srgbClr val="000000"/>
                </a:solidFill>
                <a:latin typeface="Times New Roman" pitchFamily="18" charset="0"/>
              </a:rPr>
              <a:t>日</a:t>
            </a:r>
          </a:p>
        </p:txBody>
      </p:sp>
      <p:pic>
        <p:nvPicPr>
          <p:cNvPr id="423941" name="Picture 2" descr="C:\Users\tcu_user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06575"/>
            <a:ext cx="25209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3942" name="Picture 3" descr="C:\Users\tcu_user\Desktop\87524_mediu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94013"/>
            <a:ext cx="3827463" cy="2547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96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395537" y="293196"/>
            <a:ext cx="5328592" cy="2016720"/>
          </a:xfrm>
        </p:spPr>
        <p:txBody>
          <a:bodyPr>
            <a:noAutofit/>
          </a:bodyPr>
          <a:lstStyle/>
          <a:p>
            <a:pPr algn="l"/>
            <a:r>
              <a:rPr lang="zh-TW" altLang="en-US" sz="2800" dirty="0" smtClean="0"/>
              <a:t>正子攝影</a:t>
            </a:r>
            <a:r>
              <a:rPr lang="en-US" altLang="zh-TW" sz="2800" dirty="0" smtClean="0"/>
              <a:t>(positron </a:t>
            </a:r>
            <a:r>
              <a:rPr lang="en-US" altLang="zh-TW" sz="2800" dirty="0"/>
              <a:t>emission </a:t>
            </a:r>
            <a:r>
              <a:rPr lang="en-US" altLang="zh-TW" sz="2800" dirty="0" smtClean="0"/>
              <a:t>tomography, PET</a:t>
            </a:r>
            <a:r>
              <a:rPr lang="en-US" altLang="zh-TW" sz="2800" dirty="0"/>
              <a:t>) </a:t>
            </a:r>
            <a:r>
              <a:rPr lang="zh-TW" altLang="en-US" sz="2800" dirty="0" smtClean="0"/>
              <a:t>就是利用癌細胞</a:t>
            </a:r>
            <a:r>
              <a:rPr lang="zh-TW" altLang="en-US" sz="2800" dirty="0"/>
              <a:t>攝取葡萄糖比其他健康細胞快速的現象，</a:t>
            </a:r>
            <a:r>
              <a:rPr lang="zh-TW" altLang="en-US" sz="2800" dirty="0" smtClean="0"/>
              <a:t>呈現糖的</a:t>
            </a:r>
            <a:r>
              <a:rPr lang="zh-TW" altLang="en-US" sz="2800" dirty="0"/>
              <a:t>代謝</a:t>
            </a:r>
            <a:r>
              <a:rPr lang="zh-TW" altLang="en-US" sz="2800" dirty="0" smtClean="0"/>
              <a:t>功能影像</a:t>
            </a:r>
            <a:endParaRPr lang="zh-TW" altLang="en-US" sz="2800" dirty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1"/>
          </p:nvPr>
        </p:nvSpPr>
        <p:spPr>
          <a:xfrm>
            <a:off x="179512" y="2492896"/>
            <a:ext cx="5472608" cy="3600400"/>
          </a:xfrm>
        </p:spPr>
        <p:txBody>
          <a:bodyPr>
            <a:normAutofit/>
          </a:bodyPr>
          <a:lstStyle/>
          <a:p>
            <a:r>
              <a:rPr lang="en-US" altLang="zh-TW" dirty="0"/>
              <a:t>Positron-emission tomography (</a:t>
            </a:r>
            <a:r>
              <a:rPr lang="en-US" altLang="zh-TW" dirty="0" smtClean="0"/>
              <a:t>PET) </a:t>
            </a:r>
            <a:r>
              <a:rPr lang="en-US" altLang="zh-TW" dirty="0"/>
              <a:t>is a nuclear medicine functional imaging technique that is used to observe metabolic processes in the </a:t>
            </a:r>
            <a:r>
              <a:rPr lang="en-US" altLang="zh-TW" dirty="0" smtClean="0"/>
              <a:t>body. 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most routinely used PET scan for cancer diagnosis uses a tracer called </a:t>
            </a:r>
            <a:r>
              <a:rPr lang="en-US" altLang="zh-TW" dirty="0" err="1" smtClean="0"/>
              <a:t>fluorodeoxyglucose</a:t>
            </a:r>
            <a:r>
              <a:rPr lang="en-US" altLang="zh-TW" dirty="0" smtClean="0"/>
              <a:t> (FDG). </a:t>
            </a:r>
            <a:endParaRPr lang="zh-TW" altLang="en-US" dirty="0"/>
          </a:p>
        </p:txBody>
      </p:sp>
      <p:pic>
        <p:nvPicPr>
          <p:cNvPr id="1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09420"/>
            <a:ext cx="2655006" cy="399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1763688" y="6309323"/>
            <a:ext cx="5832647" cy="461665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defTabSz="914116"/>
            <a:r>
              <a:rPr lang="en-US" altLang="zh-TW" sz="1200" dirty="0">
                <a:solidFill>
                  <a:prstClr val="black"/>
                </a:solidFill>
              </a:rPr>
              <a:t>Positron emission tomography. (2017). Wikipedia, the free encyclopedia. </a:t>
            </a:r>
            <a:r>
              <a:rPr lang="en-US" altLang="zh-TW" sz="1200" dirty="0">
                <a:solidFill>
                  <a:prstClr val="black"/>
                </a:solidFill>
                <a:hlinkClick r:id="rId3"/>
              </a:rPr>
              <a:t>https://en.wikipedia.org/wiki/Positron_emission_tomography</a:t>
            </a:r>
            <a:r>
              <a:rPr lang="en-US" altLang="zh-TW" sz="1200" dirty="0">
                <a:solidFill>
                  <a:prstClr val="black"/>
                </a:solidFill>
              </a:rPr>
              <a:t>. 20170928downloaded. 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tcu_user\Desktop\280px-ECAT-Exact-HR--PET-Sc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67" y="293196"/>
            <a:ext cx="2520281" cy="189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58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17632" cy="11398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FF"/>
                </a:solidFill>
                <a:effectLst/>
              </a:rPr>
              <a:t>世界衛生組織的建議</a:t>
            </a:r>
            <a:r>
              <a:rPr lang="en-US" altLang="zh-TW" dirty="0" smtClean="0">
                <a:solidFill>
                  <a:srgbClr val="FFFFFF"/>
                </a:solidFill>
                <a:effectLst/>
              </a:rPr>
              <a:t>(WHO, 2015)</a:t>
            </a:r>
            <a:endParaRPr lang="zh-TW" altLang="en-US" dirty="0">
              <a:solidFill>
                <a:srgbClr val="FFFFFF"/>
              </a:solidFill>
              <a:effectLst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4176464"/>
          </a:xfrm>
        </p:spPr>
        <p:txBody>
          <a:bodyPr/>
          <a:lstStyle/>
          <a:p>
            <a:r>
              <a:rPr lang="zh-TW" altLang="en-US" dirty="0" smtClean="0">
                <a:effectLst/>
              </a:rPr>
              <a:t>人的一生都應減少糖</a:t>
            </a:r>
            <a:r>
              <a:rPr lang="en-US" altLang="zh-TW" dirty="0" smtClean="0">
                <a:effectLst/>
              </a:rPr>
              <a:t>(free sugar)</a:t>
            </a:r>
            <a:r>
              <a:rPr lang="zh-TW" altLang="en-US" dirty="0" smtClean="0">
                <a:effectLst/>
              </a:rPr>
              <a:t>的攝取，研究證實，不管是小孩或成人，糖攝取量應降到每日總熱量的</a:t>
            </a:r>
            <a:r>
              <a:rPr lang="en-US" altLang="zh-TW" dirty="0" smtClean="0">
                <a:effectLst/>
              </a:rPr>
              <a:t>10%</a:t>
            </a:r>
            <a:r>
              <a:rPr lang="zh-TW" altLang="en-US" dirty="0" smtClean="0">
                <a:effectLst/>
              </a:rPr>
              <a:t>以下，而降到</a:t>
            </a:r>
            <a:r>
              <a:rPr lang="en-US" altLang="zh-TW" dirty="0" smtClean="0">
                <a:effectLst/>
              </a:rPr>
              <a:t>5%</a:t>
            </a:r>
            <a:r>
              <a:rPr lang="zh-TW" altLang="en-US" dirty="0" smtClean="0">
                <a:effectLst/>
              </a:rPr>
              <a:t>以下，則會有額外的健康益處。</a:t>
            </a:r>
            <a:endParaRPr lang="en-US" altLang="zh-TW" dirty="0" smtClean="0">
              <a:effectLst/>
            </a:endParaRPr>
          </a:p>
          <a:p>
            <a:r>
              <a:rPr lang="zh-TW" altLang="en-US" dirty="0">
                <a:effectLst/>
              </a:rPr>
              <a:t>這些</a:t>
            </a:r>
            <a:r>
              <a:rPr lang="zh-TW" altLang="en-US" dirty="0" smtClean="0">
                <a:effectLst/>
              </a:rPr>
              <a:t>糖包括廚師、消費者本身或食品</a:t>
            </a:r>
            <a:r>
              <a:rPr lang="zh-TW" altLang="en-US" dirty="0">
                <a:effectLst/>
              </a:rPr>
              <a:t>商</a:t>
            </a:r>
            <a:r>
              <a:rPr lang="zh-TW" altLang="en-US" dirty="0" smtClean="0">
                <a:effectLst/>
              </a:rPr>
              <a:t>加入</a:t>
            </a:r>
            <a:r>
              <a:rPr lang="zh-TW" altLang="en-US" dirty="0">
                <a:effectLst/>
              </a:rPr>
              <a:t>在</a:t>
            </a:r>
            <a:r>
              <a:rPr lang="zh-TW" altLang="en-US" dirty="0" smtClean="0">
                <a:effectLst/>
              </a:rPr>
              <a:t>食物</a:t>
            </a:r>
            <a:r>
              <a:rPr lang="zh-TW" altLang="en-US" dirty="0">
                <a:effectLst/>
              </a:rPr>
              <a:t>或飲料</a:t>
            </a:r>
            <a:r>
              <a:rPr lang="zh-TW" altLang="en-US" dirty="0" smtClean="0">
                <a:effectLst/>
              </a:rPr>
              <a:t>中的糖，以及自然存在蜂蜜</a:t>
            </a:r>
            <a:r>
              <a:rPr lang="en-US" altLang="zh-TW" dirty="0" smtClean="0">
                <a:effectLst/>
              </a:rPr>
              <a:t>(honey)</a:t>
            </a:r>
            <a:r>
              <a:rPr lang="zh-TW" altLang="en-US" dirty="0" smtClean="0">
                <a:effectLst/>
              </a:rPr>
              <a:t>、糖漿</a:t>
            </a:r>
            <a:r>
              <a:rPr lang="en-US" altLang="zh-TW" dirty="0" smtClean="0">
                <a:effectLst/>
              </a:rPr>
              <a:t>(syrups)</a:t>
            </a:r>
            <a:r>
              <a:rPr lang="zh-TW" altLang="en-US" dirty="0" smtClean="0">
                <a:effectLst/>
              </a:rPr>
              <a:t>與果汁</a:t>
            </a:r>
            <a:r>
              <a:rPr lang="en-US" altLang="zh-TW" dirty="0" smtClean="0">
                <a:effectLst/>
              </a:rPr>
              <a:t>(fruit juice concentrates)</a:t>
            </a:r>
            <a:r>
              <a:rPr lang="zh-TW" altLang="en-US" dirty="0" smtClean="0">
                <a:effectLst/>
              </a:rPr>
              <a:t>內的糖。</a:t>
            </a:r>
            <a:r>
              <a:rPr lang="en-US" altLang="zh-TW" dirty="0" smtClean="0">
                <a:effectLst/>
                <a:hlinkClick r:id="rId3" action="ppaction://hlinkfile"/>
              </a:rPr>
              <a:t>A</a:t>
            </a:r>
            <a:endParaRPr lang="en-US" altLang="zh-TW" dirty="0" smtClean="0"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6021288"/>
            <a:ext cx="7935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/>
              <a:t>WHO (2015</a:t>
            </a:r>
            <a:r>
              <a:rPr lang="en-US" altLang="zh-TW" sz="1200" dirty="0"/>
              <a:t>). </a:t>
            </a:r>
            <a:r>
              <a:rPr lang="en-US" altLang="zh-TW" sz="1200" dirty="0" smtClean="0"/>
              <a:t>Guideline: Sugars </a:t>
            </a:r>
            <a:r>
              <a:rPr lang="en-US" altLang="zh-TW" sz="1200" dirty="0"/>
              <a:t>intake </a:t>
            </a:r>
            <a:r>
              <a:rPr lang="en-US" altLang="zh-TW" sz="1200" dirty="0" smtClean="0"/>
              <a:t>for adults </a:t>
            </a:r>
            <a:r>
              <a:rPr lang="en-US" altLang="zh-TW" sz="1200" dirty="0"/>
              <a:t>and </a:t>
            </a:r>
            <a:r>
              <a:rPr lang="en-US" altLang="zh-TW" sz="1200" dirty="0" smtClean="0"/>
              <a:t>children</a:t>
            </a:r>
            <a:r>
              <a:rPr lang="en-US" altLang="zh-TW" sz="1200" dirty="0"/>
              <a:t>. </a:t>
            </a:r>
            <a:r>
              <a:rPr lang="en-US" altLang="zh-TW" sz="1200" dirty="0" smtClean="0"/>
              <a:t>20171215 Retrieved from. http</a:t>
            </a:r>
            <a:r>
              <a:rPr lang="en-US" altLang="zh-TW" sz="1200" dirty="0"/>
              <a:t>://apps.who.int/iris/bitstream/10665/149782/1/9789241549028_eng.pdf/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352382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7524" y="188640"/>
            <a:ext cx="8568952" cy="108012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</a:rPr>
              <a:t>一天中血液中胰島素濃度的改變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6F75B-E130-4B3C-B748-AB7B9675B00F}" type="slidenum">
              <a:rPr lang="en-US" altLang="zh-TW" smtClean="0">
                <a:solidFill>
                  <a:srgbClr val="FFFFCC"/>
                </a:solidFill>
              </a:rPr>
              <a:pPr>
                <a:defRPr/>
              </a:pPr>
              <a:t>16</a:t>
            </a:fld>
            <a:endParaRPr lang="en-US" altLang="zh-TW">
              <a:solidFill>
                <a:srgbClr val="FFFFCC"/>
              </a:solidFill>
            </a:endParaRPr>
          </a:p>
        </p:txBody>
      </p:sp>
      <p:pic>
        <p:nvPicPr>
          <p:cNvPr id="6" name="Picture 2" descr="C:\Users\tcu_user\Desktop\Suckale08_fig3_glucose_insulin_day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268760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11560" y="623731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5"/>
            <a:r>
              <a:rPr lang="en-US" altLang="zh-TW" sz="1200" dirty="0">
                <a:solidFill>
                  <a:srgbClr val="000000"/>
                </a:solidFill>
              </a:rPr>
              <a:t>Wikipedia, the free </a:t>
            </a:r>
            <a:r>
              <a:rPr lang="en-US" altLang="zh-TW" sz="1200" dirty="0" smtClean="0">
                <a:solidFill>
                  <a:srgbClr val="000000"/>
                </a:solidFill>
              </a:rPr>
              <a:t>encyclopedia (2016</a:t>
            </a:r>
            <a:r>
              <a:rPr lang="en-US" altLang="zh-TW" sz="1200" dirty="0">
                <a:solidFill>
                  <a:srgbClr val="000000"/>
                </a:solidFill>
              </a:rPr>
              <a:t>). </a:t>
            </a:r>
            <a:r>
              <a:rPr lang="en-US" altLang="zh-TW" sz="1200" dirty="0" smtClean="0">
                <a:solidFill>
                  <a:srgbClr val="000000"/>
                </a:solidFill>
              </a:rPr>
              <a:t>Insulin. This </a:t>
            </a:r>
            <a:r>
              <a:rPr lang="en-US" altLang="zh-TW" sz="1200" dirty="0">
                <a:solidFill>
                  <a:srgbClr val="000000"/>
                </a:solidFill>
              </a:rPr>
              <a:t>page was last edited on 29 December 2017, at 06:21. </a:t>
            </a:r>
            <a:r>
              <a:rPr lang="en-US" altLang="zh-TW" sz="1200" dirty="0">
                <a:solidFill>
                  <a:srgbClr val="000000"/>
                </a:solidFill>
                <a:hlinkClick r:id="rId4"/>
              </a:rPr>
              <a:t>https://</a:t>
            </a:r>
            <a:r>
              <a:rPr lang="en-US" altLang="zh-TW" sz="1200" dirty="0" smtClean="0">
                <a:solidFill>
                  <a:srgbClr val="000000"/>
                </a:solidFill>
                <a:hlinkClick r:id="rId4"/>
              </a:rPr>
              <a:t>en.wikipedia.org/wiki/Insulin</a:t>
            </a:r>
            <a:r>
              <a:rPr lang="en-US" altLang="zh-TW" sz="1200" dirty="0" smtClean="0">
                <a:solidFill>
                  <a:srgbClr val="000000"/>
                </a:solidFill>
              </a:rPr>
              <a:t>. </a:t>
            </a:r>
            <a:endParaRPr lang="zh-TW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0243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</a:rPr>
              <a:t>胰島素的功能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4067944" y="1556792"/>
            <a:ext cx="4752528" cy="460851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</a:rPr>
              <a:t>增加脂肪攝取葡萄糖，合成三酸甘油脂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r>
              <a:rPr lang="zh-TW" altLang="en-US" dirty="0" smtClean="0">
                <a:solidFill>
                  <a:srgbClr val="000000"/>
                </a:solidFill>
              </a:rPr>
              <a:t>增加脂肪細胞中游離脂肪酸與甘油合成三酸甘油脂、抑制脂肪分解。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r>
              <a:rPr lang="zh-TW" altLang="en-US" dirty="0" smtClean="0">
                <a:solidFill>
                  <a:srgbClr val="000000"/>
                </a:solidFill>
              </a:rPr>
              <a:t>增加脂肪、肝臟與與骨骼肌細胞葡糖糖攝取，並增加肝臟、肌肉肝醣合成。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r>
              <a:rPr lang="zh-TW" altLang="en-US" dirty="0" smtClean="0">
                <a:solidFill>
                  <a:srgbClr val="000000"/>
                </a:solidFill>
              </a:rPr>
              <a:t>增加肌肉等胺基酸攝取，並增加蛋白質合成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6F75B-E130-4B3C-B748-AB7B9675B00F}" type="slidenum">
              <a:rPr lang="en-US" altLang="zh-TW" smtClean="0">
                <a:solidFill>
                  <a:srgbClr val="FFFFCC"/>
                </a:solidFill>
              </a:rPr>
              <a:pPr>
                <a:defRPr/>
              </a:pPr>
              <a:t>17</a:t>
            </a:fld>
            <a:endParaRPr lang="en-US" altLang="zh-TW" dirty="0">
              <a:solidFill>
                <a:srgbClr val="FFFFCC"/>
              </a:solidFill>
            </a:endParaRPr>
          </a:p>
        </p:txBody>
      </p:sp>
      <p:pic>
        <p:nvPicPr>
          <p:cNvPr id="10" name="Picture 3" descr="C:\Users\tcu_user\Desktop\image_jun2004_report_diabetes_04_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240360" cy="48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8157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標題 1"/>
          <p:cNvSpPr>
            <a:spLocks noGrp="1"/>
          </p:cNvSpPr>
          <p:nvPr>
            <p:ph type="title"/>
          </p:nvPr>
        </p:nvSpPr>
        <p:spPr>
          <a:xfrm>
            <a:off x="239250" y="188640"/>
            <a:ext cx="8784975" cy="2232248"/>
          </a:xfrm>
        </p:spPr>
        <p:txBody>
          <a:bodyPr/>
          <a:lstStyle/>
          <a:p>
            <a:pPr algn="l"/>
            <a:r>
              <a:rPr lang="zh-TW" altLang="en-US" sz="2400" dirty="0" smtClean="0">
                <a:solidFill>
                  <a:schemeClr val="bg2"/>
                </a:solidFill>
              </a:rPr>
              <a:t>成熟的脂肪細胞儲存來自脂肪與糖等多餘的熱量</a:t>
            </a:r>
            <a:r>
              <a:rPr lang="en-US" altLang="zh-TW" sz="2400" dirty="0" smtClean="0">
                <a:solidFill>
                  <a:schemeClr val="bg2"/>
                </a:solidFill>
              </a:rPr>
              <a:t>(</a:t>
            </a:r>
            <a:r>
              <a:rPr lang="zh-TW" altLang="en-US" sz="2400" dirty="0" smtClean="0">
                <a:solidFill>
                  <a:schemeClr val="bg2"/>
                </a:solidFill>
              </a:rPr>
              <a:t>葡萄糖、脂肪酸與甘油</a:t>
            </a:r>
            <a:r>
              <a:rPr lang="en-US" altLang="zh-TW" sz="2400" dirty="0" smtClean="0">
                <a:solidFill>
                  <a:schemeClr val="bg2"/>
                </a:solidFill>
              </a:rPr>
              <a:t>)</a:t>
            </a:r>
            <a:r>
              <a:rPr lang="zh-TW" altLang="en-US" sz="2400" dirty="0" smtClean="0">
                <a:solidFill>
                  <a:schemeClr val="bg2"/>
                </a:solidFill>
              </a:rPr>
              <a:t>與分泌脂肪激素，其中</a:t>
            </a:r>
            <a:r>
              <a:rPr lang="zh-TW" altLang="en-US" sz="2400" dirty="0" smtClean="0">
                <a:solidFill>
                  <a:srgbClr val="FF0000"/>
                </a:solidFill>
              </a:rPr>
              <a:t>胰島素</a:t>
            </a:r>
            <a:r>
              <a:rPr lang="zh-TW" altLang="en-US" sz="2400" dirty="0" smtClean="0">
                <a:solidFill>
                  <a:schemeClr val="bg2"/>
                </a:solidFill>
              </a:rPr>
              <a:t>扮演著極重要角色，</a:t>
            </a:r>
            <a:r>
              <a:rPr lang="zh-TW" altLang="en-US" sz="2400" dirty="0" smtClean="0">
                <a:solidFill>
                  <a:srgbClr val="FF0000"/>
                </a:solidFill>
              </a:rPr>
              <a:t>胰島素透過抑制脂肪分解、活化脂蛋白脂解酵素、活化葡萄糖載體</a:t>
            </a:r>
            <a:r>
              <a:rPr lang="en-US" altLang="zh-TW" sz="2400" dirty="0" smtClean="0">
                <a:solidFill>
                  <a:srgbClr val="FF0000"/>
                </a:solidFill>
              </a:rPr>
              <a:t>GLUT4</a:t>
            </a:r>
            <a:r>
              <a:rPr lang="zh-TW" altLang="en-US" sz="2400" dirty="0" smtClean="0">
                <a:solidFill>
                  <a:srgbClr val="FF0000"/>
                </a:solidFill>
              </a:rPr>
              <a:t>到細胞膜、上調甘油進入細胞通道蛋白</a:t>
            </a:r>
            <a:r>
              <a:rPr lang="en-US" altLang="zh-TW" sz="2400" dirty="0" smtClean="0">
                <a:solidFill>
                  <a:srgbClr val="FF0000"/>
                </a:solidFill>
              </a:rPr>
              <a:t>AQP3, AQP7</a:t>
            </a:r>
            <a:r>
              <a:rPr lang="zh-TW" altLang="en-US" sz="2400" dirty="0" smtClean="0">
                <a:solidFill>
                  <a:srgbClr val="FF0000"/>
                </a:solidFill>
              </a:rPr>
              <a:t>與</a:t>
            </a:r>
            <a:r>
              <a:rPr lang="en-US" altLang="zh-TW" sz="2400" dirty="0" smtClean="0">
                <a:solidFill>
                  <a:srgbClr val="FF0000"/>
                </a:solidFill>
              </a:rPr>
              <a:t>AQP9</a:t>
            </a:r>
            <a:r>
              <a:rPr lang="zh-TW" altLang="en-US" sz="2400" dirty="0" smtClean="0">
                <a:solidFill>
                  <a:schemeClr val="bg2"/>
                </a:solidFill>
              </a:rPr>
              <a:t>，因而累積脂肪細胞內的三酸甘油脂量，促使脂肪細胞肥大</a:t>
            </a:r>
            <a:r>
              <a:rPr lang="en-US" altLang="zh-TW" sz="2400" dirty="0" smtClean="0">
                <a:solidFill>
                  <a:schemeClr val="bg2"/>
                </a:solidFill>
              </a:rPr>
              <a:t> (Rodríguez</a:t>
            </a:r>
            <a:r>
              <a:rPr lang="zh-TW" altLang="en-US" sz="2400" dirty="0" smtClean="0">
                <a:solidFill>
                  <a:schemeClr val="bg2"/>
                </a:solidFill>
              </a:rPr>
              <a:t> </a:t>
            </a:r>
            <a:r>
              <a:rPr lang="en-US" altLang="zh-TW" sz="2400" dirty="0" smtClean="0">
                <a:solidFill>
                  <a:schemeClr val="bg2"/>
                </a:solidFill>
              </a:rPr>
              <a:t>et al., 2015)</a:t>
            </a:r>
            <a:endParaRPr lang="zh-TW" altLang="en-US" sz="2400" dirty="0" smtClean="0">
              <a:solidFill>
                <a:schemeClr val="bg2"/>
              </a:solidFill>
            </a:endParaRPr>
          </a:p>
        </p:txBody>
      </p:sp>
      <p:sp>
        <p:nvSpPr>
          <p:cNvPr id="16281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A2F32140-9C2F-474F-9D7F-0183528DB914}" type="slidenum">
              <a:rPr kumimoji="0" lang="en-US" altLang="zh-TW" sz="1400" smtClean="0">
                <a:solidFill>
                  <a:srgbClr val="FFFFCC"/>
                </a:solidFill>
              </a:rPr>
              <a:pPr eaLnBrk="1" hangingPunct="1">
                <a:spcBef>
                  <a:spcPct val="50000"/>
                </a:spcBef>
                <a:buFontTx/>
                <a:buNone/>
              </a:pPr>
              <a:t>18</a:t>
            </a:fld>
            <a:endParaRPr kumimoji="0" lang="en-US" altLang="zh-TW" sz="1400" smtClean="0">
              <a:solidFill>
                <a:srgbClr val="FFFFCC"/>
              </a:solidFill>
            </a:endParaRPr>
          </a:p>
        </p:txBody>
      </p:sp>
      <p:pic>
        <p:nvPicPr>
          <p:cNvPr id="1628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924" y="2483720"/>
            <a:ext cx="8605838" cy="372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21" name="矩形 3"/>
          <p:cNvSpPr>
            <a:spLocks noChangeArrowheads="1"/>
          </p:cNvSpPr>
          <p:nvPr/>
        </p:nvSpPr>
        <p:spPr bwMode="auto">
          <a:xfrm>
            <a:off x="455819" y="6202363"/>
            <a:ext cx="8351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1200" smtClean="0">
                <a:solidFill>
                  <a:srgbClr val="220011"/>
                </a:solidFill>
              </a:rPr>
              <a:t>Amaia Rodríguez, Silvia Ezquerro, Leire Méndez-Giménez, Sara Becerril, and Gema Frühbeck. (2015). Revisiting the adipocyte: a model for integration of cytokine signaling in the regulation of energy metabolism. Am J Physiol Endocrinol Metab 309: E691–E714.</a:t>
            </a:r>
            <a:endParaRPr lang="zh-TW" altLang="en-US" sz="1200" smtClean="0">
              <a:solidFill>
                <a:srgbClr val="220011"/>
              </a:solidFill>
            </a:endParaRPr>
          </a:p>
        </p:txBody>
      </p:sp>
      <p:sp>
        <p:nvSpPr>
          <p:cNvPr id="162822" name="矩形 1"/>
          <p:cNvSpPr>
            <a:spLocks noChangeArrowheads="1"/>
          </p:cNvSpPr>
          <p:nvPr/>
        </p:nvSpPr>
        <p:spPr bwMode="auto">
          <a:xfrm>
            <a:off x="469900" y="5229225"/>
            <a:ext cx="2538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1800" smtClean="0">
                <a:solidFill>
                  <a:srgbClr val="000000"/>
                </a:solidFill>
              </a:rPr>
              <a:t>Aquaglyceroporin (AQP)</a:t>
            </a:r>
            <a:endParaRPr lang="zh-TW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1705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標題 1"/>
          <p:cNvSpPr>
            <a:spLocks noGrp="1"/>
          </p:cNvSpPr>
          <p:nvPr>
            <p:ph type="title"/>
          </p:nvPr>
        </p:nvSpPr>
        <p:spPr>
          <a:xfrm>
            <a:off x="263988" y="188640"/>
            <a:ext cx="8556484" cy="2221889"/>
          </a:xfrm>
        </p:spPr>
        <p:txBody>
          <a:bodyPr/>
          <a:lstStyle/>
          <a:p>
            <a:pPr algn="l"/>
            <a:r>
              <a:rPr lang="zh-TW" altLang="en-US" sz="3200" dirty="0">
                <a:solidFill>
                  <a:schemeClr val="bg1"/>
                </a:solidFill>
              </a:rPr>
              <a:t>醫學之父希波克拉底</a:t>
            </a:r>
            <a:r>
              <a:rPr lang="en-US" altLang="zh-TW" sz="3200" dirty="0">
                <a:solidFill>
                  <a:schemeClr val="bg1"/>
                </a:solidFill>
              </a:rPr>
              <a:t>(Hippocrates, Father of Medicine)</a:t>
            </a:r>
            <a:r>
              <a:rPr lang="zh-TW" altLang="en-US" sz="3200" dirty="0">
                <a:solidFill>
                  <a:schemeClr val="bg1"/>
                </a:solidFill>
              </a:rPr>
              <a:t>：如果我們可以給每個人正確的營養與運動量，不要太多，也不要太少，我們就可以發現維持健康的最安全之道。</a:t>
            </a:r>
          </a:p>
        </p:txBody>
      </p:sp>
      <p:sp>
        <p:nvSpPr>
          <p:cNvPr id="38502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862" indent="-285716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2866" indent="-228574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012" indent="-228574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158" indent="-228574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304" indent="-22857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451" indent="-22857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8596" indent="-22857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5743" indent="-22857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202D9F5-6A46-423E-A82F-F31980DFE279}" type="slidenum">
              <a:rPr kumimoji="0" lang="en-US" altLang="zh-TW" sz="140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kumimoji="0" lang="en-US" altLang="zh-TW" sz="1400">
              <a:solidFill>
                <a:srgbClr val="FFFFFF"/>
              </a:solidFill>
            </a:endParaRPr>
          </a:p>
        </p:txBody>
      </p:sp>
      <p:sp>
        <p:nvSpPr>
          <p:cNvPr id="385028" name="矩形 4"/>
          <p:cNvSpPr>
            <a:spLocks noChangeArrowheads="1"/>
          </p:cNvSpPr>
          <p:nvPr/>
        </p:nvSpPr>
        <p:spPr bwMode="auto">
          <a:xfrm>
            <a:off x="1199633" y="6292611"/>
            <a:ext cx="6697663" cy="27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>
            <a:spAutoFit/>
          </a:bodyPr>
          <a:lstStyle>
            <a:lvl1pPr algn="l"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 dirty="0">
                <a:solidFill>
                  <a:srgbClr val="000066"/>
                </a:solidFill>
              </a:rPr>
              <a:t>Hippocrates. Hippocratic Writings. Encyclopedia Britannica. Chicago, IL: University of Chicago; 1955.</a:t>
            </a:r>
            <a:endParaRPr kumimoji="0" lang="zh-TW" altLang="en-US" sz="1200" dirty="0">
              <a:solidFill>
                <a:srgbClr val="000066"/>
              </a:solidFill>
            </a:endParaRPr>
          </a:p>
        </p:txBody>
      </p:sp>
      <p:sp>
        <p:nvSpPr>
          <p:cNvPr id="385029" name="矩形 5"/>
          <p:cNvSpPr>
            <a:spLocks noChangeArrowheads="1"/>
          </p:cNvSpPr>
          <p:nvPr/>
        </p:nvSpPr>
        <p:spPr bwMode="auto">
          <a:xfrm>
            <a:off x="3384784" y="6548149"/>
            <a:ext cx="2630806" cy="23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algn="l"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900" dirty="0">
                <a:solidFill>
                  <a:srgbClr val="000066"/>
                </a:solidFill>
                <a:hlinkClick r:id="rId3"/>
              </a:rPr>
              <a:t>http://www.azquotes.com/quote/533856</a:t>
            </a:r>
            <a:r>
              <a:rPr kumimoji="0" lang="en-US" altLang="zh-TW" sz="900" dirty="0">
                <a:solidFill>
                  <a:srgbClr val="000066"/>
                </a:solidFill>
              </a:rPr>
              <a:t>. </a:t>
            </a:r>
            <a:r>
              <a:rPr kumimoji="0" lang="en-US" altLang="zh-TW" sz="900" dirty="0" err="1">
                <a:solidFill>
                  <a:srgbClr val="000066"/>
                </a:solidFill>
              </a:rPr>
              <a:t>downloaed</a:t>
            </a:r>
            <a:r>
              <a:rPr kumimoji="0" lang="en-US" altLang="zh-TW" sz="900" dirty="0">
                <a:solidFill>
                  <a:srgbClr val="000066"/>
                </a:solidFill>
              </a:rPr>
              <a:t>.</a:t>
            </a:r>
            <a:endParaRPr kumimoji="0" lang="zh-TW" altLang="en-US" sz="900" dirty="0">
              <a:solidFill>
                <a:srgbClr val="000066"/>
              </a:solidFill>
            </a:endParaRPr>
          </a:p>
        </p:txBody>
      </p:sp>
      <p:pic>
        <p:nvPicPr>
          <p:cNvPr id="385030" name="Picture 2" descr="C:\Users\tcu_user\Desktop\quote-if-we-could-give-every-individual-the-right-amount-of-nourishment-and-exercise-not-too-hippocrates-53-38-5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673" y="2551124"/>
            <a:ext cx="7949583" cy="3741487"/>
          </a:xfrm>
        </p:spPr>
      </p:pic>
    </p:spTree>
    <p:extLst>
      <p:ext uri="{BB962C8B-B14F-4D97-AF65-F5344CB8AC3E}">
        <p14:creationId xmlns:p14="http://schemas.microsoft.com/office/powerpoint/2010/main" val="410855500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85908" cy="469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83568" y="6196851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solidFill>
                  <a:prstClr val="black"/>
                </a:solidFill>
              </a:rPr>
              <a:t>衛生福利部</a:t>
            </a:r>
            <a:r>
              <a:rPr lang="en-US" altLang="zh-TW" sz="1200" dirty="0" smtClean="0">
                <a:solidFill>
                  <a:prstClr val="black"/>
                </a:solidFill>
              </a:rPr>
              <a:t>(2018). 106</a:t>
            </a:r>
            <a:r>
              <a:rPr lang="zh-TW" altLang="en-US" sz="1200" dirty="0">
                <a:solidFill>
                  <a:prstClr val="black"/>
                </a:solidFill>
              </a:rPr>
              <a:t>年國人死因統計</a:t>
            </a:r>
            <a:r>
              <a:rPr lang="zh-TW" altLang="en-US" sz="1200" dirty="0" smtClean="0">
                <a:solidFill>
                  <a:prstClr val="black"/>
                </a:solidFill>
              </a:rPr>
              <a:t>結果分析</a:t>
            </a:r>
            <a:r>
              <a:rPr lang="zh-TW" altLang="en-US" sz="1200" dirty="0">
                <a:solidFill>
                  <a:prstClr val="black"/>
                </a:solidFill>
              </a:rPr>
              <a:t>。</a:t>
            </a:r>
            <a:r>
              <a:rPr lang="en-US" altLang="zh-TW" sz="1200" dirty="0" smtClean="0">
                <a:solidFill>
                  <a:prstClr val="black"/>
                </a:solidFill>
              </a:rPr>
              <a:t> 20180725</a:t>
            </a:r>
            <a:r>
              <a:rPr lang="zh-TW" altLang="en-US" sz="1200" dirty="0" smtClean="0">
                <a:solidFill>
                  <a:prstClr val="black"/>
                </a:solidFill>
              </a:rPr>
              <a:t> </a:t>
            </a:r>
            <a:r>
              <a:rPr lang="en-US" altLang="zh-TW" sz="1200" dirty="0" smtClean="0">
                <a:solidFill>
                  <a:prstClr val="black"/>
                </a:solidFill>
              </a:rPr>
              <a:t>retrieved from https</a:t>
            </a:r>
            <a:r>
              <a:rPr lang="en-US" altLang="zh-TW" sz="1200" dirty="0">
                <a:solidFill>
                  <a:prstClr val="black"/>
                </a:solidFill>
              </a:rPr>
              <a:t>://www.mohw.gov.tw/cp-16-41794-1.html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Arial" pitchFamily="34" charset="0"/>
                <a:ea typeface="全真楷書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5C3F94-0BBB-466D-8433-42D1C1764D20}" type="slidenum">
              <a:rPr lang="en-US" altLang="zh-TW" sz="1400" smtClean="0">
                <a:solidFill>
                  <a:srgbClr val="000000"/>
                </a:solidFill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zh-TW" sz="1400" smtClean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1800" y="2047875"/>
            <a:ext cx="8280400" cy="2762250"/>
          </a:xfrm>
        </p:spPr>
        <p:txBody>
          <a:bodyPr/>
          <a:lstStyle/>
          <a:p>
            <a:pPr eaLnBrk="1" hangingPunct="1"/>
            <a:r>
              <a:rPr lang="zh-TW" altLang="en-US" sz="6600" smtClean="0">
                <a:latin typeface="新細明體" pitchFamily="18" charset="-120"/>
                <a:ea typeface="新細明體" pitchFamily="18" charset="-120"/>
              </a:rPr>
              <a:t>感謝聆聽</a:t>
            </a:r>
            <a:br>
              <a:rPr lang="zh-TW" altLang="en-US" sz="6600" smtClean="0">
                <a:latin typeface="新細明體" pitchFamily="18" charset="-120"/>
                <a:ea typeface="新細明體" pitchFamily="18" charset="-120"/>
              </a:rPr>
            </a:br>
            <a:r>
              <a:rPr lang="zh-TW" altLang="en-US" sz="6600" smtClean="0">
                <a:latin typeface="新細明體" pitchFamily="18" charset="-120"/>
                <a:ea typeface="新細明體" pitchFamily="18" charset="-120"/>
              </a:rPr>
              <a:t>敬請指教</a:t>
            </a:r>
            <a:br>
              <a:rPr lang="zh-TW" altLang="en-US" sz="6600" smtClean="0">
                <a:latin typeface="新細明體" pitchFamily="18" charset="-120"/>
                <a:ea typeface="新細明體" pitchFamily="18" charset="-120"/>
              </a:rPr>
            </a:br>
            <a:endParaRPr lang="zh-TW" altLang="en-US" sz="3200" smtClean="0"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4616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zh-TW" altLang="en-US" smtClean="0"/>
          </a:p>
        </p:txBody>
      </p:sp>
      <p:sp>
        <p:nvSpPr>
          <p:cNvPr id="265219" name="矩形 3"/>
          <p:cNvSpPr>
            <a:spLocks noChangeArrowheads="1"/>
          </p:cNvSpPr>
          <p:nvPr/>
        </p:nvSpPr>
        <p:spPr bwMode="auto">
          <a:xfrm>
            <a:off x="3563938" y="6410325"/>
            <a:ext cx="2635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Times New Roman" pitchFamily="18" charset="0"/>
                <a:ea typeface="msgothic"/>
                <a:cs typeface="msgothic"/>
              </a:defRPr>
            </a:lvl1pPr>
            <a:lvl2pPr marL="742950" indent="-285750" defTabSz="912813" eaLnBrk="0" hangingPunct="0">
              <a:lnSpc>
                <a:spcPct val="93000"/>
              </a:lnSpc>
              <a:spcAft>
                <a:spcPts val="1038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Times New Roman" pitchFamily="18" charset="0"/>
                <a:ea typeface="msgothic"/>
                <a:cs typeface="msgothic"/>
              </a:defRPr>
            </a:lvl2pPr>
            <a:lvl3pPr marL="1143000" indent="-228600" defTabSz="912813" eaLnBrk="0" hangingPunct="0"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200">
                <a:solidFill>
                  <a:srgbClr val="000000"/>
                </a:solidFill>
                <a:latin typeface="Times New Roman" pitchFamily="18" charset="0"/>
                <a:ea typeface="msgothic"/>
                <a:cs typeface="msgothic"/>
              </a:defRPr>
            </a:lvl3pPr>
            <a:lvl4pPr marL="1600200" indent="-228600" defTabSz="912813" eaLnBrk="0" hangingPunct="0">
              <a:lnSpc>
                <a:spcPct val="93000"/>
              </a:lnSpc>
              <a:spcAft>
                <a:spcPts val="52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>
                <a:solidFill>
                  <a:srgbClr val="000000"/>
                </a:solidFill>
                <a:latin typeface="Times New Roman" pitchFamily="18" charset="0"/>
                <a:ea typeface="msgothic"/>
                <a:cs typeface="msgothic"/>
              </a:defRPr>
            </a:lvl4pPr>
            <a:lvl5pPr marL="2057400" indent="-228600" defTabSz="912813" eaLnBrk="0" hangingPunct="0"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>
                <a:solidFill>
                  <a:srgbClr val="000000"/>
                </a:solidFill>
                <a:latin typeface="Times New Roman" pitchFamily="18" charset="0"/>
                <a:ea typeface="msgothic"/>
                <a:cs typeface="msgothic"/>
              </a:defRPr>
            </a:lvl5pPr>
            <a:lvl6pPr marL="2514600" indent="-22860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>
                <a:solidFill>
                  <a:srgbClr val="000000"/>
                </a:solidFill>
                <a:latin typeface="Times New Roman" pitchFamily="18" charset="0"/>
                <a:ea typeface="msgothic"/>
                <a:cs typeface="msgothic"/>
              </a:defRPr>
            </a:lvl6pPr>
            <a:lvl7pPr marL="2971800" indent="-22860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>
                <a:solidFill>
                  <a:srgbClr val="000000"/>
                </a:solidFill>
                <a:latin typeface="Times New Roman" pitchFamily="18" charset="0"/>
                <a:ea typeface="msgothic"/>
                <a:cs typeface="msgothic"/>
              </a:defRPr>
            </a:lvl7pPr>
            <a:lvl8pPr marL="3429000" indent="-22860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>
                <a:solidFill>
                  <a:srgbClr val="000000"/>
                </a:solidFill>
                <a:latin typeface="Times New Roman" pitchFamily="18" charset="0"/>
                <a:ea typeface="msgothic"/>
                <a:cs typeface="msgothic"/>
              </a:defRPr>
            </a:lvl8pPr>
            <a:lvl9pPr marL="3886200" indent="-22860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>
                <a:solidFill>
                  <a:srgbClr val="000000"/>
                </a:solidFill>
                <a:latin typeface="Times New Roman" pitchFamily="18" charset="0"/>
                <a:ea typeface="msgothic"/>
                <a:cs typeface="msgothic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200" smtClean="0"/>
              <a:t>http://blog.udn.com/baogon/104053172</a:t>
            </a:r>
            <a:endParaRPr lang="zh-TW" altLang="en-US" sz="1200" smtClean="0"/>
          </a:p>
        </p:txBody>
      </p:sp>
      <p:pic>
        <p:nvPicPr>
          <p:cNvPr id="265220" name="Picture 2" descr="C:\Users\tcu_user\Desktop\ph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60350"/>
            <a:ext cx="7924800" cy="5680075"/>
          </a:xfrm>
        </p:spPr>
      </p:pic>
      <p:sp>
        <p:nvSpPr>
          <p:cNvPr id="265221" name="矩形 4"/>
          <p:cNvSpPr>
            <a:spLocks noChangeArrowheads="1"/>
          </p:cNvSpPr>
          <p:nvPr/>
        </p:nvSpPr>
        <p:spPr bwMode="auto">
          <a:xfrm>
            <a:off x="611188" y="6040438"/>
            <a:ext cx="518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Times New Roman" pitchFamily="18" charset="0"/>
                <a:ea typeface="msgothic"/>
                <a:cs typeface="msgothic"/>
              </a:defRPr>
            </a:lvl1pPr>
            <a:lvl2pPr marL="742950" indent="-285750" defTabSz="912813" eaLnBrk="0" hangingPunct="0">
              <a:lnSpc>
                <a:spcPct val="93000"/>
              </a:lnSpc>
              <a:spcAft>
                <a:spcPts val="1038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Times New Roman" pitchFamily="18" charset="0"/>
                <a:ea typeface="msgothic"/>
                <a:cs typeface="msgothic"/>
              </a:defRPr>
            </a:lvl2pPr>
            <a:lvl3pPr marL="1143000" indent="-228600" defTabSz="912813" eaLnBrk="0" hangingPunct="0"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200">
                <a:solidFill>
                  <a:srgbClr val="000000"/>
                </a:solidFill>
                <a:latin typeface="Times New Roman" pitchFamily="18" charset="0"/>
                <a:ea typeface="msgothic"/>
                <a:cs typeface="msgothic"/>
              </a:defRPr>
            </a:lvl3pPr>
            <a:lvl4pPr marL="1600200" indent="-228600" defTabSz="912813" eaLnBrk="0" hangingPunct="0">
              <a:lnSpc>
                <a:spcPct val="93000"/>
              </a:lnSpc>
              <a:spcAft>
                <a:spcPts val="52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>
                <a:solidFill>
                  <a:srgbClr val="000000"/>
                </a:solidFill>
                <a:latin typeface="Times New Roman" pitchFamily="18" charset="0"/>
                <a:ea typeface="msgothic"/>
                <a:cs typeface="msgothic"/>
              </a:defRPr>
            </a:lvl4pPr>
            <a:lvl5pPr marL="2057400" indent="-228600" defTabSz="912813" eaLnBrk="0" hangingPunct="0"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>
                <a:solidFill>
                  <a:srgbClr val="000000"/>
                </a:solidFill>
                <a:latin typeface="Times New Roman" pitchFamily="18" charset="0"/>
                <a:ea typeface="msgothic"/>
                <a:cs typeface="msgothic"/>
              </a:defRPr>
            </a:lvl5pPr>
            <a:lvl6pPr marL="2514600" indent="-22860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>
                <a:solidFill>
                  <a:srgbClr val="000000"/>
                </a:solidFill>
                <a:latin typeface="Times New Roman" pitchFamily="18" charset="0"/>
                <a:ea typeface="msgothic"/>
                <a:cs typeface="msgothic"/>
              </a:defRPr>
            </a:lvl6pPr>
            <a:lvl7pPr marL="2971800" indent="-22860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>
                <a:solidFill>
                  <a:srgbClr val="000000"/>
                </a:solidFill>
                <a:latin typeface="Times New Roman" pitchFamily="18" charset="0"/>
                <a:ea typeface="msgothic"/>
                <a:cs typeface="msgothic"/>
              </a:defRPr>
            </a:lvl7pPr>
            <a:lvl8pPr marL="3429000" indent="-22860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>
                <a:solidFill>
                  <a:srgbClr val="000000"/>
                </a:solidFill>
                <a:latin typeface="Times New Roman" pitchFamily="18" charset="0"/>
                <a:ea typeface="msgothic"/>
                <a:cs typeface="msgothic"/>
              </a:defRPr>
            </a:lvl8pPr>
            <a:lvl9pPr marL="3886200" indent="-228600" defTabSz="9128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>
                <a:solidFill>
                  <a:srgbClr val="000000"/>
                </a:solidFill>
                <a:latin typeface="Times New Roman" pitchFamily="18" charset="0"/>
                <a:ea typeface="msgothic"/>
                <a:cs typeface="msgothic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mtClean="0"/>
              <a:t>可歸因的死亡人口。圖／台灣大學公衛學院提供 </a:t>
            </a:r>
          </a:p>
        </p:txBody>
      </p:sp>
    </p:spTree>
    <p:extLst>
      <p:ext uri="{BB962C8B-B14F-4D97-AF65-F5344CB8AC3E}">
        <p14:creationId xmlns:p14="http://schemas.microsoft.com/office/powerpoint/2010/main" val="36516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056784" cy="1143000"/>
          </a:xfrm>
        </p:spPr>
        <p:txBody>
          <a:bodyPr/>
          <a:lstStyle/>
          <a:p>
            <a:r>
              <a:rPr lang="zh-TW" altLang="en-US" sz="3600" dirty="0" smtClean="0">
                <a:solidFill>
                  <a:srgbClr val="000000"/>
                </a:solidFill>
              </a:rPr>
              <a:t>血糖較高會被主觀評判為較老</a:t>
            </a:r>
            <a:r>
              <a:rPr lang="en-US" altLang="zh-TW" sz="3600" dirty="0" smtClean="0">
                <a:solidFill>
                  <a:srgbClr val="000000"/>
                </a:solidFill>
              </a:rPr>
              <a:t>(</a:t>
            </a:r>
            <a:r>
              <a:rPr lang="en-US" altLang="zh-TW" sz="3600" dirty="0" err="1" smtClean="0">
                <a:solidFill>
                  <a:srgbClr val="000000"/>
                </a:solidFill>
              </a:rPr>
              <a:t>Noordam</a:t>
            </a:r>
            <a:r>
              <a:rPr lang="en-US" altLang="zh-TW" sz="3600" dirty="0" smtClean="0">
                <a:solidFill>
                  <a:srgbClr val="000000"/>
                </a:solidFill>
              </a:rPr>
              <a:t> et al., 2013).</a:t>
            </a:r>
            <a:endParaRPr lang="zh-TW" altLang="en-US" sz="3600" dirty="0">
              <a:solidFill>
                <a:srgbClr val="000000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8910736" cy="1728192"/>
          </a:xfrm>
        </p:spPr>
        <p:txBody>
          <a:bodyPr/>
          <a:lstStyle/>
          <a:p>
            <a:r>
              <a:rPr lang="en-US" altLang="zh-TW" sz="2000" dirty="0">
                <a:solidFill>
                  <a:srgbClr val="000000"/>
                </a:solidFill>
              </a:rPr>
              <a:t>Perceived </a:t>
            </a:r>
            <a:r>
              <a:rPr lang="en-US" altLang="zh-TW" sz="2000" dirty="0" smtClean="0">
                <a:solidFill>
                  <a:srgbClr val="000000"/>
                </a:solidFill>
              </a:rPr>
              <a:t>age was </a:t>
            </a:r>
            <a:r>
              <a:rPr lang="en-US" altLang="zh-TW" sz="2000" dirty="0">
                <a:solidFill>
                  <a:srgbClr val="000000"/>
                </a:solidFill>
              </a:rPr>
              <a:t>assessed using facial photographs and </a:t>
            </a:r>
            <a:r>
              <a:rPr lang="en-US" altLang="zh-TW" sz="2000" dirty="0" smtClean="0">
                <a:solidFill>
                  <a:srgbClr val="000000"/>
                </a:solidFill>
              </a:rPr>
              <a:t>non-fasted glucose </a:t>
            </a:r>
            <a:r>
              <a:rPr lang="en-US" altLang="zh-TW" sz="2000" dirty="0">
                <a:solidFill>
                  <a:srgbClr val="000000"/>
                </a:solidFill>
              </a:rPr>
              <a:t>and insulin were measured in 602 subjects </a:t>
            </a:r>
            <a:r>
              <a:rPr lang="en-US" altLang="zh-TW" sz="2000" dirty="0" smtClean="0">
                <a:solidFill>
                  <a:srgbClr val="000000"/>
                </a:solidFill>
              </a:rPr>
              <a:t>from the </a:t>
            </a:r>
            <a:r>
              <a:rPr lang="en-US" altLang="zh-TW" sz="2000" dirty="0">
                <a:solidFill>
                  <a:srgbClr val="000000"/>
                </a:solidFill>
              </a:rPr>
              <a:t>Leiden Longevity Study. </a:t>
            </a:r>
            <a:r>
              <a:rPr lang="en-US" altLang="zh-TW" sz="2000" dirty="0" smtClean="0">
                <a:solidFill>
                  <a:srgbClr val="000000"/>
                </a:solidFill>
              </a:rPr>
              <a:t>Non-diabetic </a:t>
            </a:r>
            <a:r>
              <a:rPr lang="en-US" altLang="zh-TW" sz="2000" dirty="0">
                <a:solidFill>
                  <a:srgbClr val="000000"/>
                </a:solidFill>
              </a:rPr>
              <a:t>subjects (</a:t>
            </a:r>
            <a:r>
              <a:rPr lang="en-US" altLang="zh-TW" sz="2000" dirty="0" smtClean="0">
                <a:solidFill>
                  <a:srgbClr val="000000"/>
                </a:solidFill>
              </a:rPr>
              <a:t>n=569</a:t>
            </a:r>
            <a:r>
              <a:rPr lang="en-US" altLang="zh-TW" sz="2000" dirty="0">
                <a:solidFill>
                  <a:srgbClr val="000000"/>
                </a:solidFill>
              </a:rPr>
              <a:t>) were divided in three strata according to </a:t>
            </a:r>
            <a:r>
              <a:rPr lang="en-US" altLang="zh-TW" sz="2000" dirty="0" smtClean="0">
                <a:solidFill>
                  <a:srgbClr val="000000"/>
                </a:solidFill>
              </a:rPr>
              <a:t>their glucose </a:t>
            </a:r>
            <a:r>
              <a:rPr lang="en-US" altLang="zh-TW" sz="2000" dirty="0">
                <a:solidFill>
                  <a:srgbClr val="000000"/>
                </a:solidFill>
              </a:rPr>
              <a:t>levels, and diabetic subjects (n=33; as </a:t>
            </a:r>
            <a:r>
              <a:rPr lang="en-US" altLang="zh-TW" sz="2000" dirty="0" smtClean="0">
                <a:solidFill>
                  <a:srgbClr val="000000"/>
                </a:solidFill>
              </a:rPr>
              <a:t>a proxy </a:t>
            </a:r>
            <a:r>
              <a:rPr lang="en-US" altLang="zh-TW" sz="2000" dirty="0">
                <a:solidFill>
                  <a:srgbClr val="000000"/>
                </a:solidFill>
              </a:rPr>
              <a:t>of long-term hyperglycemic exposure) </a:t>
            </a:r>
            <a:r>
              <a:rPr lang="en-US" altLang="zh-TW" sz="2000" dirty="0" smtClean="0">
                <a:solidFill>
                  <a:srgbClr val="000000"/>
                </a:solidFill>
              </a:rPr>
              <a:t>were included </a:t>
            </a:r>
            <a:r>
              <a:rPr lang="en-US" altLang="zh-TW" sz="2000" dirty="0">
                <a:solidFill>
                  <a:srgbClr val="000000"/>
                </a:solidFill>
              </a:rPr>
              <a:t>as a fourth stratum</a:t>
            </a:r>
            <a:endParaRPr lang="zh-TW" altLang="en-US" sz="2000" dirty="0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6F75B-E130-4B3C-B748-AB7B9675B00F}" type="slidenum">
              <a:rPr lang="en-US" altLang="zh-TW" smtClean="0">
                <a:solidFill>
                  <a:srgbClr val="FFFFCC"/>
                </a:solidFill>
              </a:rPr>
              <a:pPr>
                <a:defRPr/>
              </a:pPr>
              <a:t>4</a:t>
            </a:fld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6211669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5"/>
            <a:r>
              <a:rPr lang="en-US" altLang="zh-TW" sz="1200" dirty="0">
                <a:solidFill>
                  <a:srgbClr val="000000"/>
                </a:solidFill>
              </a:rPr>
              <a:t>Raymond </a:t>
            </a:r>
            <a:r>
              <a:rPr lang="en-US" altLang="zh-TW" sz="1200" dirty="0" err="1" smtClean="0">
                <a:solidFill>
                  <a:srgbClr val="000000"/>
                </a:solidFill>
              </a:rPr>
              <a:t>Noordam</a:t>
            </a:r>
            <a:r>
              <a:rPr lang="en-US" altLang="zh-TW" sz="1200" dirty="0" smtClean="0">
                <a:solidFill>
                  <a:srgbClr val="000000"/>
                </a:solidFill>
              </a:rPr>
              <a:t>, </a:t>
            </a:r>
            <a:r>
              <a:rPr lang="en-US" altLang="zh-TW" sz="1200" dirty="0">
                <a:solidFill>
                  <a:srgbClr val="000000"/>
                </a:solidFill>
              </a:rPr>
              <a:t>David A. Gunn </a:t>
            </a:r>
            <a:r>
              <a:rPr lang="en-US" altLang="zh-TW" sz="1200" dirty="0" smtClean="0">
                <a:solidFill>
                  <a:srgbClr val="000000"/>
                </a:solidFill>
              </a:rPr>
              <a:t>&amp; </a:t>
            </a:r>
            <a:r>
              <a:rPr lang="en-US" altLang="zh-TW" sz="1200" dirty="0" err="1" smtClean="0">
                <a:solidFill>
                  <a:srgbClr val="000000"/>
                </a:solidFill>
              </a:rPr>
              <a:t>Cyrena</a:t>
            </a:r>
            <a:r>
              <a:rPr lang="en-US" altLang="zh-TW" sz="1200" dirty="0" smtClean="0">
                <a:solidFill>
                  <a:srgbClr val="000000"/>
                </a:solidFill>
              </a:rPr>
              <a:t> </a:t>
            </a:r>
            <a:r>
              <a:rPr lang="en-US" altLang="zh-TW" sz="1200" dirty="0">
                <a:solidFill>
                  <a:srgbClr val="000000"/>
                </a:solidFill>
              </a:rPr>
              <a:t>C. </a:t>
            </a:r>
            <a:r>
              <a:rPr lang="en-US" altLang="zh-TW" sz="1200" dirty="0" smtClean="0">
                <a:solidFill>
                  <a:srgbClr val="000000"/>
                </a:solidFill>
              </a:rPr>
              <a:t>Tomlin, </a:t>
            </a:r>
            <a:r>
              <a:rPr lang="en-US" altLang="zh-TW" sz="1200" dirty="0">
                <a:solidFill>
                  <a:srgbClr val="000000"/>
                </a:solidFill>
              </a:rPr>
              <a:t>Andrea B. Maier </a:t>
            </a:r>
            <a:r>
              <a:rPr lang="en-US" altLang="zh-TW" sz="1200" dirty="0" smtClean="0">
                <a:solidFill>
                  <a:srgbClr val="000000"/>
                </a:solidFill>
              </a:rPr>
              <a:t>&amp; Simon </a:t>
            </a:r>
            <a:r>
              <a:rPr lang="en-US" altLang="zh-TW" sz="1200" dirty="0">
                <a:solidFill>
                  <a:srgbClr val="000000"/>
                </a:solidFill>
              </a:rPr>
              <a:t>P. </a:t>
            </a:r>
            <a:r>
              <a:rPr lang="en-US" altLang="zh-TW" sz="1200" dirty="0" err="1" smtClean="0">
                <a:solidFill>
                  <a:srgbClr val="000000"/>
                </a:solidFill>
              </a:rPr>
              <a:t>Mooijaart</a:t>
            </a:r>
            <a:r>
              <a:rPr lang="en-US" altLang="zh-TW" sz="1200" dirty="0" smtClean="0">
                <a:solidFill>
                  <a:srgbClr val="000000"/>
                </a:solidFill>
              </a:rPr>
              <a:t>, </a:t>
            </a:r>
            <a:r>
              <a:rPr lang="en-US" altLang="zh-TW" sz="1200" dirty="0">
                <a:solidFill>
                  <a:srgbClr val="000000"/>
                </a:solidFill>
              </a:rPr>
              <a:t>P. </a:t>
            </a:r>
            <a:r>
              <a:rPr lang="en-US" altLang="zh-TW" sz="1200" dirty="0" err="1">
                <a:solidFill>
                  <a:srgbClr val="000000"/>
                </a:solidFill>
              </a:rPr>
              <a:t>Eline</a:t>
            </a:r>
            <a:r>
              <a:rPr lang="en-US" altLang="zh-TW" sz="1200" dirty="0">
                <a:solidFill>
                  <a:srgbClr val="000000"/>
                </a:solidFill>
              </a:rPr>
              <a:t> </a:t>
            </a:r>
            <a:r>
              <a:rPr lang="en-US" altLang="zh-TW" sz="1200" dirty="0" err="1" smtClean="0">
                <a:solidFill>
                  <a:srgbClr val="000000"/>
                </a:solidFill>
              </a:rPr>
              <a:t>Slagboom</a:t>
            </a:r>
            <a:r>
              <a:rPr lang="en-US" altLang="zh-TW" sz="1200" dirty="0" smtClean="0">
                <a:solidFill>
                  <a:srgbClr val="000000"/>
                </a:solidFill>
              </a:rPr>
              <a:t>, Rudi </a:t>
            </a:r>
            <a:r>
              <a:rPr lang="en-US" altLang="zh-TW" sz="1200" dirty="0">
                <a:solidFill>
                  <a:srgbClr val="000000"/>
                </a:solidFill>
              </a:rPr>
              <a:t>G. J. </a:t>
            </a:r>
            <a:r>
              <a:rPr lang="en-US" altLang="zh-TW" sz="1200" dirty="0" err="1" smtClean="0">
                <a:solidFill>
                  <a:srgbClr val="000000"/>
                </a:solidFill>
              </a:rPr>
              <a:t>Westendorp</a:t>
            </a:r>
            <a:r>
              <a:rPr lang="en-US" altLang="zh-TW" sz="1200" dirty="0" smtClean="0">
                <a:solidFill>
                  <a:srgbClr val="000000"/>
                </a:solidFill>
              </a:rPr>
              <a:t>, Anton </a:t>
            </a:r>
            <a:r>
              <a:rPr lang="en-US" altLang="zh-TW" sz="1200" dirty="0">
                <a:solidFill>
                  <a:srgbClr val="000000"/>
                </a:solidFill>
              </a:rPr>
              <a:t>J. M. de </a:t>
            </a:r>
            <a:r>
              <a:rPr lang="en-US" altLang="zh-TW" sz="1200" dirty="0" err="1">
                <a:solidFill>
                  <a:srgbClr val="000000"/>
                </a:solidFill>
              </a:rPr>
              <a:t>Craen</a:t>
            </a:r>
            <a:r>
              <a:rPr lang="en-US" altLang="zh-TW" sz="1200" dirty="0">
                <a:solidFill>
                  <a:srgbClr val="000000"/>
                </a:solidFill>
              </a:rPr>
              <a:t> </a:t>
            </a:r>
            <a:r>
              <a:rPr lang="en-US" altLang="zh-TW" sz="1200" dirty="0" smtClean="0">
                <a:solidFill>
                  <a:srgbClr val="000000"/>
                </a:solidFill>
              </a:rPr>
              <a:t>&amp; Diana </a:t>
            </a:r>
            <a:r>
              <a:rPr lang="en-US" altLang="zh-TW" sz="1200" dirty="0">
                <a:solidFill>
                  <a:srgbClr val="000000"/>
                </a:solidFill>
              </a:rPr>
              <a:t>van </a:t>
            </a:r>
            <a:r>
              <a:rPr lang="en-US" altLang="zh-TW" sz="1200" dirty="0" err="1" smtClean="0">
                <a:solidFill>
                  <a:srgbClr val="000000"/>
                </a:solidFill>
              </a:rPr>
              <a:t>Heemst</a:t>
            </a:r>
            <a:r>
              <a:rPr lang="en-US" altLang="zh-TW" sz="1200" dirty="0" smtClean="0">
                <a:solidFill>
                  <a:srgbClr val="000000"/>
                </a:solidFill>
              </a:rPr>
              <a:t>. (2013). High </a:t>
            </a:r>
            <a:r>
              <a:rPr lang="en-US" altLang="zh-TW" sz="1200" dirty="0">
                <a:solidFill>
                  <a:srgbClr val="000000"/>
                </a:solidFill>
              </a:rPr>
              <a:t>serum glucose levels are associated with a </a:t>
            </a:r>
            <a:r>
              <a:rPr lang="en-US" altLang="zh-TW" sz="1200" dirty="0" smtClean="0">
                <a:solidFill>
                  <a:srgbClr val="000000"/>
                </a:solidFill>
              </a:rPr>
              <a:t>higher perceived age. AGE </a:t>
            </a:r>
            <a:r>
              <a:rPr lang="en-US" altLang="zh-TW" sz="1200" dirty="0">
                <a:solidFill>
                  <a:srgbClr val="000000"/>
                </a:solidFill>
              </a:rPr>
              <a:t>(2013) </a:t>
            </a:r>
            <a:r>
              <a:rPr lang="en-US" altLang="zh-TW" sz="1200" dirty="0" smtClean="0">
                <a:solidFill>
                  <a:srgbClr val="000000"/>
                </a:solidFill>
              </a:rPr>
              <a:t>35:189–195. DOI </a:t>
            </a:r>
            <a:r>
              <a:rPr lang="en-US" altLang="zh-TW" sz="1200" dirty="0">
                <a:solidFill>
                  <a:srgbClr val="000000"/>
                </a:solidFill>
              </a:rPr>
              <a:t>10.1007/s11357-011-9339-9</a:t>
            </a:r>
            <a:endParaRPr lang="zh-TW" altLang="en-US" sz="1200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2852936"/>
            <a:ext cx="4896544" cy="346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2358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55576" y="116632"/>
            <a:ext cx="6048672" cy="961023"/>
          </a:xfrm>
        </p:spPr>
        <p:txBody>
          <a:bodyPr>
            <a:noAutofit/>
          </a:bodyPr>
          <a:lstStyle/>
          <a:p>
            <a:r>
              <a:rPr lang="zh-TW" altLang="en-US" sz="3200" b="1" dirty="0"/>
              <a:t>掩蓋「糖」不利心臟　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>業者</a:t>
            </a:r>
            <a:r>
              <a:rPr lang="zh-TW" altLang="en-US" sz="3200" b="1" dirty="0"/>
              <a:t>隱瞞</a:t>
            </a:r>
            <a:r>
              <a:rPr lang="en-US" altLang="zh-TW" sz="3200" b="1" dirty="0"/>
              <a:t>50</a:t>
            </a:r>
            <a:r>
              <a:rPr lang="zh-TW" altLang="en-US" sz="3200" b="1" dirty="0"/>
              <a:t>年的祕密終曝光</a:t>
            </a:r>
            <a:r>
              <a:rPr lang="zh-TW" altLang="en-US" sz="3200" b="1" dirty="0" smtClean="0"/>
              <a:t>！</a:t>
            </a:r>
            <a:r>
              <a:rPr lang="en-US" altLang="zh-TW" sz="3200" b="1" dirty="0" smtClean="0">
                <a:hlinkClick r:id="rId2" action="ppaction://hlinkfile"/>
              </a:rPr>
              <a:t>A</a:t>
            </a:r>
            <a:endParaRPr lang="zh-TW" altLang="en-US" sz="3200" b="1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323528" y="1244185"/>
            <a:ext cx="8586700" cy="5256584"/>
          </a:xfrm>
        </p:spPr>
        <p:txBody>
          <a:bodyPr>
            <a:noAutofit/>
          </a:bodyPr>
          <a:lstStyle/>
          <a:p>
            <a:r>
              <a:rPr lang="zh-TW" altLang="en-US" sz="2000" dirty="0" smtClean="0"/>
              <a:t>新</a:t>
            </a:r>
            <a:r>
              <a:rPr lang="zh-TW" altLang="en-US" sz="2000" dirty="0"/>
              <a:t>出爐的文件分析指出，美國糖業早在</a:t>
            </a:r>
            <a:r>
              <a:rPr lang="en-US" altLang="zh-TW" sz="2000" dirty="0"/>
              <a:t>1960</a:t>
            </a:r>
            <a:r>
              <a:rPr lang="zh-TW" altLang="en-US" sz="2000" dirty="0"/>
              <a:t>年代就開始資助糖在心臟病扮演角色的研究，試圖將部分原因指向脂肪</a:t>
            </a:r>
            <a:r>
              <a:rPr lang="zh-TW" altLang="en-US" sz="2000" dirty="0" smtClean="0"/>
              <a:t>。</a:t>
            </a:r>
            <a:endParaRPr lang="zh-TW" altLang="en-US" sz="2000" dirty="0"/>
          </a:p>
          <a:p>
            <a:r>
              <a:rPr lang="zh-TW" altLang="en-US" sz="2000" dirty="0"/>
              <a:t>美聯社報導，今天（</a:t>
            </a:r>
            <a:r>
              <a:rPr lang="en-US" altLang="zh-TW" sz="2000" dirty="0"/>
              <a:t>13</a:t>
            </a:r>
            <a:r>
              <a:rPr lang="zh-TW" altLang="en-US" sz="2000" dirty="0"/>
              <a:t>日）公布的分析是根據糖業團體和哈佛大學研究員之間的通信往來得出</a:t>
            </a:r>
            <a:r>
              <a:rPr lang="zh-TW" altLang="en-US" sz="2000" dirty="0" smtClean="0"/>
              <a:t>。</a:t>
            </a:r>
            <a:endParaRPr lang="zh-TW" altLang="en-US" sz="2000" dirty="0"/>
          </a:p>
          <a:p>
            <a:r>
              <a:rPr lang="zh-TW" altLang="en-US" sz="2000" dirty="0"/>
              <a:t>按照新近揭露的公開歷史文件，在研究結果開始把糖和心臟病連結後，目前稱為糖業協會（</a:t>
            </a:r>
            <a:r>
              <a:rPr lang="en-US" altLang="zh-TW" sz="2000" dirty="0"/>
              <a:t>Sugar Association</a:t>
            </a:r>
            <a:r>
              <a:rPr lang="zh-TW" altLang="en-US" sz="2000" dirty="0"/>
              <a:t>）的團體，</a:t>
            </a:r>
            <a:r>
              <a:rPr lang="en-US" altLang="zh-TW" sz="2000" dirty="0"/>
              <a:t>1964</a:t>
            </a:r>
            <a:r>
              <a:rPr lang="zh-TW" altLang="en-US" sz="2000" dirty="0"/>
              <a:t>年於內部商討解決「對糖抱持負面態度」的行動</a:t>
            </a:r>
            <a:r>
              <a:rPr lang="zh-TW" altLang="en-US" sz="2000" dirty="0" smtClean="0"/>
              <a:t>。</a:t>
            </a:r>
            <a:endParaRPr lang="zh-TW" altLang="en-US" sz="2000" dirty="0"/>
          </a:p>
          <a:p>
            <a:r>
              <a:rPr lang="zh-TW" altLang="en-US" sz="2000" dirty="0"/>
              <a:t>該協會隔年批准「</a:t>
            </a:r>
            <a:r>
              <a:rPr lang="en-US" altLang="zh-TW" sz="2000" dirty="0"/>
              <a:t>226</a:t>
            </a:r>
            <a:r>
              <a:rPr lang="zh-TW" altLang="en-US" sz="2000" dirty="0"/>
              <a:t>計畫」（</a:t>
            </a:r>
            <a:r>
              <a:rPr lang="en-US" altLang="zh-TW" sz="2000" dirty="0"/>
              <a:t>Project 226</a:t>
            </a:r>
            <a:r>
              <a:rPr lang="zh-TW" altLang="en-US" sz="2000" dirty="0"/>
              <a:t>），限定針對哈佛研究員撰文檢視科學文獻、提供他們想檢視的資料及收到該文章的草稿，支付相當於現今</a:t>
            </a:r>
            <a:r>
              <a:rPr lang="en-US" altLang="zh-TW" sz="2000" dirty="0"/>
              <a:t>4</a:t>
            </a:r>
            <a:r>
              <a:rPr lang="zh-TW" altLang="en-US" sz="2000" dirty="0"/>
              <a:t>萬</a:t>
            </a:r>
            <a:r>
              <a:rPr lang="en-US" altLang="zh-TW" sz="2000" dirty="0"/>
              <a:t>8900</a:t>
            </a:r>
            <a:r>
              <a:rPr lang="zh-TW" altLang="en-US" sz="2000" dirty="0"/>
              <a:t>美元的經費。</a:t>
            </a:r>
          </a:p>
          <a:p>
            <a:r>
              <a:rPr lang="en-US" altLang="zh-TW" sz="2000" dirty="0" smtClean="0"/>
              <a:t>1967</a:t>
            </a:r>
            <a:r>
              <a:rPr lang="zh-TW" altLang="en-US" sz="2000" dirty="0"/>
              <a:t>年發布的研究成果結論指出，要預防心臟病，飲食方面「毫無疑問」只需要降低膽固醇和飽和脂肪的攝取。根據分析，這些研究員過分強調脂肪和膽固醇研究文獻的一致性，卻對糖的研究輕描淡寫</a:t>
            </a:r>
            <a:r>
              <a:rPr lang="zh-TW" altLang="en-US" sz="2000" dirty="0" smtClean="0"/>
              <a:t>。</a:t>
            </a:r>
            <a:endParaRPr lang="zh-TW" altLang="en-US" sz="2000" dirty="0"/>
          </a:p>
          <a:p>
            <a:r>
              <a:rPr lang="zh-TW" altLang="en-US" sz="2000" dirty="0"/>
              <a:t>「新英格蘭醫學期刊」（</a:t>
            </a:r>
            <a:r>
              <a:rPr lang="en-US" altLang="zh-TW" sz="2000" dirty="0"/>
              <a:t>New England Journal </a:t>
            </a:r>
            <a:r>
              <a:rPr lang="en-US" altLang="zh-TW" sz="2000" dirty="0" smtClean="0"/>
              <a:t>of Medicine</a:t>
            </a:r>
            <a:r>
              <a:rPr lang="zh-TW" altLang="en-US" sz="2000" dirty="0"/>
              <a:t>）當年刊載這篇文章時，糖業的資助與角色並未被揭露。這本期刊直到</a:t>
            </a:r>
            <a:r>
              <a:rPr lang="en-US" altLang="zh-TW" sz="2000" dirty="0"/>
              <a:t>1984</a:t>
            </a:r>
            <a:r>
              <a:rPr lang="zh-TW" altLang="en-US" sz="2000" dirty="0"/>
              <a:t>年才開始規定必須公布研究作者的身分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1619672" y="6500769"/>
            <a:ext cx="6768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prstClr val="black"/>
                </a:solidFill>
              </a:rPr>
              <a:t>中央社 </a:t>
            </a:r>
            <a:r>
              <a:rPr lang="en-US" altLang="zh-TW" sz="1200" dirty="0">
                <a:solidFill>
                  <a:prstClr val="black"/>
                </a:solidFill>
              </a:rPr>
              <a:t>2016/09/13 </a:t>
            </a:r>
            <a:r>
              <a:rPr lang="en-US" altLang="zh-TW" sz="1200" dirty="0" smtClean="0">
                <a:solidFill>
                  <a:prstClr val="black"/>
                </a:solidFill>
              </a:rPr>
              <a:t>21:25:00. http</a:t>
            </a:r>
            <a:r>
              <a:rPr lang="en-US" altLang="zh-TW" sz="1200" dirty="0">
                <a:solidFill>
                  <a:prstClr val="black"/>
                </a:solidFill>
              </a:rPr>
              <a:t>://www.setn.com/News.aspx?NewsID=181780</a:t>
            </a:r>
            <a:endParaRPr lang="zh-TW" altLang="en-US" sz="1200" dirty="0">
              <a:solidFill>
                <a:prstClr val="black"/>
              </a:solidFill>
            </a:endParaRPr>
          </a:p>
        </p:txBody>
      </p:sp>
      <p:pic>
        <p:nvPicPr>
          <p:cNvPr id="9" name="Picture 2" descr="C:\Users\tcu_user\Desktop\474733-X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4242"/>
            <a:ext cx="1522191" cy="113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糖對人體的危害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3568" y="1556793"/>
            <a:ext cx="7992888" cy="417646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影響發育長</a:t>
            </a:r>
            <a:r>
              <a:rPr lang="zh-TW" altLang="en-US" dirty="0"/>
              <a:t>不</a:t>
            </a:r>
            <a:r>
              <a:rPr lang="zh-TW" altLang="en-US" dirty="0" smtClean="0"/>
              <a:t>高</a:t>
            </a:r>
            <a:r>
              <a:rPr lang="en-US" altLang="zh-TW" dirty="0" smtClean="0">
                <a:hlinkClick r:id="rId2" action="ppaction://hlinkfile"/>
              </a:rPr>
              <a:t>A</a:t>
            </a:r>
            <a:endParaRPr lang="en-US" altLang="zh-TW" dirty="0" smtClean="0"/>
          </a:p>
          <a:p>
            <a:r>
              <a:rPr lang="zh-TW" altLang="en-US" dirty="0" smtClean="0"/>
              <a:t>女孩性早熟</a:t>
            </a:r>
            <a:r>
              <a:rPr lang="en-US" altLang="zh-TW" dirty="0" smtClean="0">
                <a:hlinkClick r:id="rId3" action="ppaction://hlinkfile"/>
              </a:rPr>
              <a:t>A</a:t>
            </a:r>
            <a:r>
              <a:rPr lang="zh-TW" altLang="en-US" dirty="0"/>
              <a:t>、</a:t>
            </a:r>
            <a:r>
              <a:rPr lang="zh-TW" altLang="en-US" dirty="0" smtClean="0"/>
              <a:t>乳癌</a:t>
            </a:r>
            <a:r>
              <a:rPr lang="en-US" altLang="zh-TW" dirty="0" smtClean="0">
                <a:hlinkClick r:id="rId4" action="ppaction://hlinkfile"/>
              </a:rPr>
              <a:t>A</a:t>
            </a:r>
            <a:endParaRPr lang="en-US" altLang="zh-TW" dirty="0" smtClean="0"/>
          </a:p>
          <a:p>
            <a:r>
              <a:rPr lang="zh-TW" altLang="en-US" dirty="0" smtClean="0"/>
              <a:t>孩子影響</a:t>
            </a:r>
            <a:r>
              <a:rPr lang="zh-TW" altLang="en-US" dirty="0"/>
              <a:t>免疫力</a:t>
            </a:r>
            <a:r>
              <a:rPr lang="zh-TW" altLang="en-US" dirty="0" smtClean="0"/>
              <a:t>、大腦反應力慢、專注力差</a:t>
            </a:r>
            <a:r>
              <a:rPr lang="en-US" altLang="zh-TW" dirty="0" smtClean="0">
                <a:hlinkClick r:id="rId5" action="ppaction://hlinkfile"/>
              </a:rPr>
              <a:t>A</a:t>
            </a:r>
            <a:r>
              <a:rPr lang="zh-TW" altLang="en-US" dirty="0" smtClean="0"/>
              <a:t>、傷害記憶力</a:t>
            </a:r>
            <a:r>
              <a:rPr lang="en-US" altLang="zh-TW" dirty="0" smtClean="0">
                <a:hlinkClick r:id="rId6" action="ppaction://hlinkfile"/>
              </a:rPr>
              <a:t>A</a:t>
            </a:r>
            <a:endParaRPr lang="en-US" altLang="zh-TW" dirty="0" smtClean="0"/>
          </a:p>
          <a:p>
            <a:r>
              <a:rPr lang="zh-TW" altLang="en-US" dirty="0" smtClean="0"/>
              <a:t>糖尿病</a:t>
            </a:r>
            <a:r>
              <a:rPr lang="en-US" altLang="zh-TW" dirty="0" smtClean="0">
                <a:hlinkClick r:id="rId7" action="ppaction://hlinkfile"/>
              </a:rPr>
              <a:t>A</a:t>
            </a:r>
            <a:r>
              <a:rPr lang="zh-TW" altLang="en-US" dirty="0" smtClean="0"/>
              <a:t>、</a:t>
            </a:r>
            <a:r>
              <a:rPr lang="en-US" altLang="zh-TW" dirty="0" smtClean="0">
                <a:hlinkClick r:id="rId8" action="ppaction://hlinkfile"/>
              </a:rPr>
              <a:t>A</a:t>
            </a:r>
            <a:r>
              <a:rPr lang="zh-TW" altLang="en-US" dirty="0" smtClean="0"/>
              <a:t>、</a:t>
            </a:r>
            <a:r>
              <a:rPr lang="zh-TW" altLang="en-US" dirty="0"/>
              <a:t>脂肪</a:t>
            </a:r>
            <a:r>
              <a:rPr lang="zh-TW" altLang="en-US" dirty="0" smtClean="0"/>
              <a:t>肝</a:t>
            </a:r>
            <a:r>
              <a:rPr lang="en-US" altLang="zh-TW" dirty="0" smtClean="0">
                <a:hlinkClick r:id="rId9" action="ppaction://hlinkfile"/>
              </a:rPr>
              <a:t>A</a:t>
            </a:r>
            <a:r>
              <a:rPr lang="zh-TW" altLang="en-US" dirty="0" smtClean="0"/>
              <a:t>、骨質疏鬆</a:t>
            </a:r>
            <a:r>
              <a:rPr lang="en-US" altLang="zh-TW" dirty="0" smtClean="0">
                <a:hlinkClick r:id="rId10" action="ppaction://hlinkfile"/>
              </a:rPr>
              <a:t>A</a:t>
            </a:r>
            <a:endParaRPr lang="en-US" altLang="zh-TW" dirty="0" smtClean="0"/>
          </a:p>
          <a:p>
            <a:r>
              <a:rPr lang="zh-TW" altLang="en-US" dirty="0" smtClean="0"/>
              <a:t>增加</a:t>
            </a:r>
            <a:r>
              <a:rPr lang="zh-TW" altLang="en-US" dirty="0"/>
              <a:t>發炎</a:t>
            </a:r>
            <a:r>
              <a:rPr lang="zh-TW" altLang="en-US" dirty="0" smtClean="0"/>
              <a:t>反應引發後續的疾病</a:t>
            </a:r>
            <a:r>
              <a:rPr lang="en-US" altLang="zh-TW" dirty="0" smtClean="0">
                <a:hlinkClick r:id="rId11" action="ppaction://hlinkfile"/>
              </a:rPr>
              <a:t>A</a:t>
            </a:r>
            <a:endParaRPr lang="en-US" altLang="zh-TW" dirty="0" smtClean="0"/>
          </a:p>
          <a:p>
            <a:r>
              <a:rPr lang="zh-TW" altLang="en-US" dirty="0" smtClean="0"/>
              <a:t>代</a:t>
            </a:r>
            <a:r>
              <a:rPr lang="zh-TW" altLang="en-US" dirty="0"/>
              <a:t>糖傷</a:t>
            </a:r>
            <a:r>
              <a:rPr lang="zh-TW" altLang="en-US" dirty="0" smtClean="0"/>
              <a:t>腦的傷害</a:t>
            </a:r>
            <a:r>
              <a:rPr lang="en-US" altLang="zh-TW" dirty="0" smtClean="0">
                <a:hlinkClick r:id="rId12" action="ppaction://hlinkfile"/>
              </a:rPr>
              <a:t>A</a:t>
            </a:r>
            <a:r>
              <a:rPr lang="zh-TW" altLang="en-US" dirty="0" smtClean="0"/>
              <a:t>、</a:t>
            </a:r>
            <a:r>
              <a:rPr lang="en-US" altLang="zh-TW" dirty="0" smtClean="0">
                <a:hlinkClick r:id="rId13" action="ppaction://hlinkfile"/>
              </a:rPr>
              <a:t>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48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224136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糖化終產物 </a:t>
            </a:r>
            <a:r>
              <a:rPr lang="en-US" altLang="zh-TW" b="1" dirty="0" smtClean="0">
                <a:hlinkClick r:id="rId3" action="ppaction://hlinkfile"/>
              </a:rPr>
              <a:t>A</a:t>
            </a:r>
            <a:r>
              <a:rPr lang="zh-TW" altLang="en-US" b="1" dirty="0" smtClean="0"/>
              <a:t>、</a:t>
            </a:r>
            <a:r>
              <a:rPr lang="en-US" altLang="zh-TW" b="1" dirty="0" smtClean="0">
                <a:hlinkClick r:id="rId4" action="ppaction://hlinkfile"/>
              </a:rPr>
              <a:t>B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(Advanced </a:t>
            </a:r>
            <a:r>
              <a:rPr lang="en-US" altLang="zh-TW" b="1" dirty="0"/>
              <a:t>Glycation </a:t>
            </a:r>
            <a:r>
              <a:rPr lang="en-US" altLang="zh-TW" b="1" dirty="0" err="1" smtClean="0"/>
              <a:t>Endproducts</a:t>
            </a:r>
            <a:r>
              <a:rPr lang="en-US" altLang="zh-TW" b="1" dirty="0" smtClean="0"/>
              <a:t>, AGEs) 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4752528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糖化 </a:t>
            </a:r>
            <a:r>
              <a:rPr lang="en-US" altLang="zh-TW" sz="2400" dirty="0" smtClean="0"/>
              <a:t>(Glycation) </a:t>
            </a:r>
            <a:r>
              <a:rPr lang="zh-TW" altLang="en-US" sz="2400" dirty="0" smtClean="0"/>
              <a:t>是指在沒有的酶的幫助下，糖分子與蛋白質或脂質分子起化學反應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又稱</a:t>
            </a:r>
            <a:r>
              <a:rPr lang="en-US" altLang="zh-TW" sz="2400" dirty="0" err="1" smtClean="0"/>
              <a:t>Maillard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reaction, </a:t>
            </a:r>
            <a:r>
              <a:rPr lang="zh-TW" altLang="en-US" sz="2400" dirty="0" smtClean="0"/>
              <a:t>法國化學家</a:t>
            </a:r>
            <a:r>
              <a:rPr lang="en-US" altLang="zh-TW" sz="2400" dirty="0" smtClean="0"/>
              <a:t>Louis-Camille </a:t>
            </a:r>
            <a:r>
              <a:rPr lang="en-US" altLang="zh-TW" sz="2400" dirty="0" err="1" smtClean="0"/>
              <a:t>Maillard</a:t>
            </a:r>
            <a:r>
              <a:rPr lang="zh-TW" altLang="en-US" sz="2400" dirty="0" smtClean="0"/>
              <a:t>之名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糖化終產物 </a:t>
            </a:r>
            <a:r>
              <a:rPr lang="en-US" altLang="zh-TW" sz="2400" dirty="0" smtClean="0"/>
              <a:t>(Advanced glycation end products, AGEs) </a:t>
            </a:r>
            <a:r>
              <a:rPr lang="zh-TW" altLang="en-US" sz="2400" dirty="0" smtClean="0"/>
              <a:t>是指：從最初的糖化步驟，在經過緩慢的一連串化學反應之後，最後所產生的無法回復的特殊小分子。</a:t>
            </a:r>
            <a:endParaRPr lang="en-US" altLang="zh-TW" sz="2400" dirty="0" smtClean="0"/>
          </a:p>
          <a:p>
            <a:r>
              <a:rPr lang="zh-TW" altLang="en-US" sz="2400" dirty="0" smtClean="0"/>
              <a:t>糖化和糖化終產物，會引起人體內一連串的氧化傷害，造成身體的老化和慢性疾病。</a:t>
            </a:r>
            <a:endParaRPr lang="en-US" altLang="zh-TW" sz="2400" dirty="0" smtClean="0"/>
          </a:p>
          <a:p>
            <a:r>
              <a:rPr lang="zh-TW" altLang="en-US" sz="2400" dirty="0" smtClean="0"/>
              <a:t>具有活性</a:t>
            </a:r>
            <a:r>
              <a:rPr lang="zh-TW" altLang="en-US" sz="2400" dirty="0"/>
              <a:t>的</a:t>
            </a:r>
            <a:r>
              <a:rPr lang="en-US" altLang="zh-TW" sz="2400" dirty="0"/>
              <a:t>AGEs</a:t>
            </a:r>
            <a:r>
              <a:rPr lang="zh-TW" altLang="en-US" sz="2400" dirty="0" smtClean="0"/>
              <a:t>會和體內血管內壁、腦細胞、眼睛的水晶體蛋白質等起交互連結 </a:t>
            </a:r>
            <a:r>
              <a:rPr lang="en-US" altLang="zh-TW" sz="2400" dirty="0" smtClean="0"/>
              <a:t>(cross-linking)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化學反應，破壞蛋白質和脂質，造成許多老化有關的慢性疾病，如心血管疾病、阿茲海默症、</a:t>
            </a:r>
            <a:r>
              <a:rPr lang="zh-TW" altLang="en-US" sz="2400" dirty="0"/>
              <a:t>腎臟病</a:t>
            </a:r>
            <a:r>
              <a:rPr lang="zh-TW" altLang="en-US" sz="2400" dirty="0" smtClean="0"/>
              <a:t>、第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型糖尿病和白內障等。</a:t>
            </a:r>
          </a:p>
        </p:txBody>
      </p:sp>
      <p:sp>
        <p:nvSpPr>
          <p:cNvPr id="4" name="矩形 3"/>
          <p:cNvSpPr/>
          <p:nvPr/>
        </p:nvSpPr>
        <p:spPr>
          <a:xfrm>
            <a:off x="1115616" y="6279703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/>
              <a:t>Come For Health</a:t>
            </a:r>
            <a:r>
              <a:rPr lang="zh-TW" altLang="en-US" sz="1200" dirty="0" smtClean="0"/>
              <a:t>健康知識網</a:t>
            </a:r>
            <a:r>
              <a:rPr lang="en-US" altLang="zh-TW" sz="1200" dirty="0" smtClean="0"/>
              <a:t>(2015). </a:t>
            </a:r>
            <a:r>
              <a:rPr lang="zh-TW" altLang="en-US" sz="1200" dirty="0" smtClean="0"/>
              <a:t>糖化</a:t>
            </a:r>
            <a:r>
              <a:rPr lang="zh-TW" altLang="en-US" sz="1200" dirty="0"/>
              <a:t>終產物：糖尿病、失智症的禍源？更新日期</a:t>
            </a:r>
            <a:r>
              <a:rPr lang="en-US" altLang="zh-TW" sz="1200" dirty="0"/>
              <a:t>: </a:t>
            </a:r>
            <a:r>
              <a:rPr lang="en-US" altLang="zh-TW" sz="1200" dirty="0" smtClean="0"/>
              <a:t>2015/01/14. </a:t>
            </a:r>
            <a:r>
              <a:rPr lang="en-US" altLang="zh-TW" sz="1200" dirty="0"/>
              <a:t>http://cfh.com.tw/</a:t>
            </a:r>
            <a:r>
              <a:rPr lang="en-US" altLang="zh-TW" sz="1200" dirty="0" err="1"/>
              <a:t>HealthTopic</a:t>
            </a:r>
            <a:r>
              <a:rPr lang="en-US" altLang="zh-TW" sz="1200" dirty="0"/>
              <a:t>/General</a:t>
            </a:r>
            <a:r>
              <a:rPr lang="en-US" altLang="zh-TW" sz="1200" dirty="0" smtClean="0"/>
              <a:t>/.......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6310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984" y="181270"/>
            <a:ext cx="87006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甲基乙二醛</a:t>
            </a:r>
            <a:r>
              <a:rPr lang="en-US" altLang="zh-TW" sz="2400" dirty="0" smtClean="0"/>
              <a:t>Methylglyoxal </a:t>
            </a:r>
            <a:r>
              <a:rPr lang="en-US" altLang="zh-TW" sz="2400" dirty="0"/>
              <a:t>(MGO), </a:t>
            </a:r>
            <a:r>
              <a:rPr lang="zh-TW" altLang="en-US" sz="2400" dirty="0" smtClean="0"/>
              <a:t>高度反應的二</a:t>
            </a:r>
            <a:r>
              <a:rPr lang="zh-TW" altLang="en-US" sz="2400" dirty="0"/>
              <a:t>羰基</a:t>
            </a:r>
            <a:r>
              <a:rPr lang="zh-TW" altLang="en-US" sz="2400" dirty="0" smtClean="0"/>
              <a:t>化合物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dicarbonyl</a:t>
            </a:r>
            <a:r>
              <a:rPr lang="en-US" altLang="zh-TW" sz="2400" dirty="0" smtClean="0"/>
              <a:t> compound)</a:t>
            </a:r>
            <a:r>
              <a:rPr lang="zh-TW" altLang="en-US" sz="2400" dirty="0" smtClean="0"/>
              <a:t>是</a:t>
            </a:r>
            <a:r>
              <a:rPr lang="en-US" altLang="zh-TW" sz="2400" dirty="0" smtClean="0"/>
              <a:t>AGEs</a:t>
            </a:r>
            <a:r>
              <a:rPr lang="zh-TW" altLang="en-US" sz="2400" dirty="0" smtClean="0"/>
              <a:t>主要合成前驅物。</a:t>
            </a:r>
            <a:r>
              <a:rPr lang="en-US" altLang="zh-TW" sz="2400" dirty="0" smtClean="0"/>
              <a:t>MGO</a:t>
            </a:r>
            <a:r>
              <a:rPr lang="zh-TW" altLang="en-US" sz="2400" dirty="0" smtClean="0"/>
              <a:t>在老化過程扮演很重要角色，同時在老化有關疾病的病理上，如糖尿病、肥胖、癌症、中樞神經系統疾病、高血壓、動脈粥狀硬化等，</a:t>
            </a:r>
            <a:r>
              <a:rPr lang="zh-TW" altLang="en-US" sz="2400" dirty="0"/>
              <a:t>也</a:t>
            </a:r>
            <a:r>
              <a:rPr lang="zh-TW" altLang="en-US" sz="2400" dirty="0" smtClean="0"/>
              <a:t>扮演重要的角色。</a:t>
            </a:r>
            <a:r>
              <a:rPr lang="en-US" altLang="zh-TW" sz="2400" dirty="0" smtClean="0"/>
              <a:t>MGO</a:t>
            </a:r>
            <a:r>
              <a:rPr lang="zh-TW" altLang="en-US" sz="2400" dirty="0" smtClean="0"/>
              <a:t>也參與表徵遺傳</a:t>
            </a:r>
            <a:r>
              <a:rPr lang="en-US" altLang="zh-TW" sz="2400" dirty="0" smtClean="0"/>
              <a:t>(epigenetics)</a:t>
            </a:r>
            <a:r>
              <a:rPr lang="zh-TW" altLang="en-US" sz="2400" dirty="0" smtClean="0"/>
              <a:t>過程。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263839" y="626662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err="1"/>
              <a:t>Maessen</a:t>
            </a:r>
            <a:r>
              <a:rPr lang="en-US" altLang="zh-TW" sz="1200" dirty="0"/>
              <a:t>, D. E. M., </a:t>
            </a:r>
            <a:r>
              <a:rPr lang="en-US" altLang="zh-TW" sz="1200" dirty="0" err="1"/>
              <a:t>Stehouwer</a:t>
            </a:r>
            <a:r>
              <a:rPr lang="en-US" altLang="zh-TW" sz="1200" dirty="0"/>
              <a:t>, C. D. A., &amp; </a:t>
            </a:r>
            <a:r>
              <a:rPr lang="en-US" altLang="zh-TW" sz="1200" dirty="0" err="1"/>
              <a:t>Schalkwijk</a:t>
            </a:r>
            <a:r>
              <a:rPr lang="en-US" altLang="zh-TW" sz="1200" dirty="0"/>
              <a:t>, C. G. (2015). The role of methylglyoxal and the glyoxalase system in diabetes and other age-related diseases. Clinical Science, 128(12), 839–861. doi:10.1042/cs20140683 </a:t>
            </a:r>
            <a:endParaRPr lang="zh-TW" altLang="en-US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93588"/>
            <a:ext cx="5480047" cy="397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06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152128"/>
          </a:xfrm>
        </p:spPr>
        <p:txBody>
          <a:bodyPr>
            <a:noAutofit/>
          </a:bodyPr>
          <a:lstStyle/>
          <a:p>
            <a:pPr algn="l"/>
            <a:r>
              <a:rPr lang="zh-TW" altLang="en-US" sz="3200" dirty="0" smtClean="0"/>
              <a:t>糖化</a:t>
            </a:r>
            <a:r>
              <a:rPr lang="zh-TW" altLang="en-US" sz="3200" dirty="0"/>
              <a:t>終</a:t>
            </a:r>
            <a:r>
              <a:rPr lang="zh-TW" altLang="en-US" sz="3200" dirty="0" smtClean="0"/>
              <a:t>產物</a:t>
            </a:r>
            <a:r>
              <a:rPr lang="zh-TW" altLang="en-US" sz="3200" dirty="0"/>
              <a:t>在體內</a:t>
            </a:r>
            <a:r>
              <a:rPr lang="zh-TW" altLang="en-US" sz="3200" dirty="0" smtClean="0"/>
              <a:t>與很多蛋白質與脂質交互作用，</a:t>
            </a:r>
            <a:r>
              <a:rPr lang="zh-TW" altLang="en-US" sz="3200" dirty="0"/>
              <a:t>引起</a:t>
            </a:r>
            <a:r>
              <a:rPr lang="zh-TW" altLang="en-US" sz="3200" dirty="0" smtClean="0"/>
              <a:t>發炎並傷害全身器官交叉連結的血管</a:t>
            </a:r>
            <a:r>
              <a:rPr lang="en-US" altLang="zh-TW" sz="3200" dirty="0" smtClean="0">
                <a:hlinkClick r:id="rId2" action="ppaction://hlinkfile"/>
              </a:rPr>
              <a:t>A</a:t>
            </a:r>
            <a:endParaRPr lang="zh-TW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827584" y="6237312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/>
              <a:t>Al Fin (2016). Sweet </a:t>
            </a:r>
            <a:r>
              <a:rPr lang="en-US" altLang="zh-TW" sz="1200" dirty="0"/>
              <a:t>AGE-</a:t>
            </a:r>
            <a:r>
              <a:rPr lang="en-US" altLang="zh-TW" sz="1200" dirty="0" err="1"/>
              <a:t>ing</a:t>
            </a:r>
            <a:r>
              <a:rPr lang="en-US" altLang="zh-TW" sz="1200" dirty="0"/>
              <a:t>: Focus on Advanced Glycation </a:t>
            </a:r>
            <a:r>
              <a:rPr lang="en-US" altLang="zh-TW" sz="1200" dirty="0" smtClean="0"/>
              <a:t>End-Products. Posted </a:t>
            </a:r>
            <a:r>
              <a:rPr lang="en-US" altLang="zh-TW" sz="1200" dirty="0"/>
              <a:t>on 23 May, 2016. https://alfinnextlevel.wordpress.com/2016/05/23/sweet-age-ing-focus-on-advanced-glycation-end-products</a:t>
            </a:r>
            <a:r>
              <a:rPr lang="en-US" altLang="zh-TW" sz="1200" dirty="0" smtClean="0"/>
              <a:t>/</a:t>
            </a:r>
            <a:endParaRPr lang="zh-TW" altLang="en-US" sz="1200" dirty="0"/>
          </a:p>
        </p:txBody>
      </p:sp>
      <p:pic>
        <p:nvPicPr>
          <p:cNvPr id="6" name="Picture 2" descr="C:\Users\tcu_user\Desktop\未命名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560840" cy="444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9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Network Blitz">
  <a:themeElements>
    <a:clrScheme name="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altLang="zh-TW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altLang="zh-TW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全真顏體"/>
        <a:cs typeface=""/>
      </a:majorFont>
      <a:minorFont>
        <a:latin typeface="Arial"/>
        <a:ea typeface="全真楷書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全真顏體"/>
        <a:cs typeface=""/>
      </a:majorFont>
      <a:minorFont>
        <a:latin typeface="Arial"/>
        <a:ea typeface="全真楷書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標楷體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1999</Words>
  <Application>Microsoft Office PowerPoint</Application>
  <PresentationFormat>如螢幕大小 (4:3)</PresentationFormat>
  <Paragraphs>88</Paragraphs>
  <Slides>20</Slides>
  <Notes>3</Notes>
  <HiddenSlides>1</HiddenSlides>
  <MMClips>0</MMClips>
  <ScaleCrop>false</ScaleCrop>
  <HeadingPairs>
    <vt:vector size="4" baseType="variant">
      <vt:variant>
        <vt:lpstr>佈景主題</vt:lpstr>
      </vt:variant>
      <vt:variant>
        <vt:i4>11</vt:i4>
      </vt:variant>
      <vt:variant>
        <vt:lpstr>投影片標題</vt:lpstr>
      </vt:variant>
      <vt:variant>
        <vt:i4>20</vt:i4>
      </vt:variant>
    </vt:vector>
  </HeadingPairs>
  <TitlesOfParts>
    <vt:vector size="31" baseType="lpstr">
      <vt:lpstr>Office 佈景主題</vt:lpstr>
      <vt:lpstr>4_Office 佈景主題</vt:lpstr>
      <vt:lpstr>1_Office 佈景主題</vt:lpstr>
      <vt:lpstr>2_Office 佈景主題</vt:lpstr>
      <vt:lpstr>2_Orbit</vt:lpstr>
      <vt:lpstr>預設簡報設計</vt:lpstr>
      <vt:lpstr>3_Office 佈景主題</vt:lpstr>
      <vt:lpstr>1_Ribbons</vt:lpstr>
      <vt:lpstr>1_預設簡報設計</vt:lpstr>
      <vt:lpstr>7_Ribbons</vt:lpstr>
      <vt:lpstr>13_Network Blitz</vt:lpstr>
      <vt:lpstr>糖為什麼是合法的毒藥?</vt:lpstr>
      <vt:lpstr>PowerPoint 簡報</vt:lpstr>
      <vt:lpstr>PowerPoint 簡報</vt:lpstr>
      <vt:lpstr>血糖較高會被主觀評判為較老(Noordam et al., 2013).</vt:lpstr>
      <vt:lpstr>掩蓋「糖」不利心臟　 業者隱瞞50年的祕密終曝光！A</vt:lpstr>
      <vt:lpstr>糖對人體的危害</vt:lpstr>
      <vt:lpstr>糖化終產物 A、B (Advanced Glycation Endproducts, AGEs) </vt:lpstr>
      <vt:lpstr>PowerPoint 簡報</vt:lpstr>
      <vt:lpstr>糖化終產物在體內與很多蛋白質與脂質交互作用，引起發炎並傷害全身器官交叉連結的血管A</vt:lpstr>
      <vt:lpstr>糖化終產物的來源</vt:lpstr>
      <vt:lpstr>果糖跳過糖酵解的限速步驟，比葡萄糖更快產生二羰基化合物前驅物(dicarbonyl precursors)。糖化終產物在組織中會干擾很多蛋白質的功能，造成代謝性疾病與相關病變 (Aragno &amp; Mastrocola, 2017) 。</vt:lpstr>
      <vt:lpstr>癌細胞只吃糖(A)  (Warburg effect)</vt:lpstr>
      <vt:lpstr>癌細胞被糖份所滋養 科學界：糖是甜蜜的「毒藥」A</vt:lpstr>
      <vt:lpstr>正子攝影(positron emission tomography, PET) 就是利用癌細胞攝取葡萄糖比其他健康細胞快速的現象，呈現糖的代謝功能影像</vt:lpstr>
      <vt:lpstr>世界衛生組織的建議(WHO, 2015)</vt:lpstr>
      <vt:lpstr>一天中血液中胰島素濃度的改變</vt:lpstr>
      <vt:lpstr>胰島素的功能</vt:lpstr>
      <vt:lpstr>成熟的脂肪細胞儲存來自脂肪與糖等多餘的熱量(葡萄糖、脂肪酸與甘油)與分泌脂肪激素，其中胰島素扮演著極重要角色，胰島素透過抑制脂肪分解、活化脂蛋白脂解酵素、活化葡萄糖載體GLUT4到細胞膜、上調甘油進入細胞通道蛋白AQP3, AQP7與AQP9，因而累積脂肪細胞內的三酸甘油脂量，促使脂肪細胞肥大 (Rodríguez et al., 2015)</vt:lpstr>
      <vt:lpstr>醫學之父希波克拉底(Hippocrates, Father of Medicine)：如果我們可以給每個人正確的營養與運動量，不要太多，也不要太少，我們就可以發現維持健康的最安全之道。</vt:lpstr>
      <vt:lpstr>感謝聆聽 敬請指教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tcu_user</dc:creator>
  <cp:lastModifiedBy>tcu_user</cp:lastModifiedBy>
  <cp:revision>96</cp:revision>
  <cp:lastPrinted>2018-08-20T02:15:36Z</cp:lastPrinted>
  <dcterms:created xsi:type="dcterms:W3CDTF">2017-12-12T00:49:22Z</dcterms:created>
  <dcterms:modified xsi:type="dcterms:W3CDTF">2019-02-21T09:39:38Z</dcterms:modified>
</cp:coreProperties>
</file>