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31"/>
  </p:notesMasterIdLst>
  <p:handoutMasterIdLst>
    <p:handoutMasterId r:id="rId32"/>
  </p:handoutMasterIdLst>
  <p:sldIdLst>
    <p:sldId id="256" r:id="rId3"/>
    <p:sldId id="393" r:id="rId4"/>
    <p:sldId id="366" r:id="rId5"/>
    <p:sldId id="367" r:id="rId6"/>
    <p:sldId id="368" r:id="rId7"/>
    <p:sldId id="399" r:id="rId8"/>
    <p:sldId id="408" r:id="rId9"/>
    <p:sldId id="374" r:id="rId10"/>
    <p:sldId id="380" r:id="rId11"/>
    <p:sldId id="406" r:id="rId12"/>
    <p:sldId id="409" r:id="rId13"/>
    <p:sldId id="419" r:id="rId14"/>
    <p:sldId id="418" r:id="rId15"/>
    <p:sldId id="411" r:id="rId16"/>
    <p:sldId id="405" r:id="rId17"/>
    <p:sldId id="379" r:id="rId18"/>
    <p:sldId id="383" r:id="rId19"/>
    <p:sldId id="414" r:id="rId20"/>
    <p:sldId id="415" r:id="rId21"/>
    <p:sldId id="412" r:id="rId22"/>
    <p:sldId id="413" r:id="rId23"/>
    <p:sldId id="401" r:id="rId24"/>
    <p:sldId id="416" r:id="rId25"/>
    <p:sldId id="391" r:id="rId26"/>
    <p:sldId id="417" r:id="rId27"/>
    <p:sldId id="382" r:id="rId28"/>
    <p:sldId id="394" r:id="rId29"/>
    <p:sldId id="284" r:id="rId30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7" autoAdjust="0"/>
    <p:restoredTop sz="88675" autoAdjust="0"/>
  </p:normalViewPr>
  <p:slideViewPr>
    <p:cSldViewPr>
      <p:cViewPr>
        <p:scale>
          <a:sx n="60" d="100"/>
          <a:sy n="60" d="100"/>
        </p:scale>
        <p:origin x="-140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2084"/>
    </p:cViewPr>
  </p:sorterViewPr>
  <p:notesViewPr>
    <p:cSldViewPr>
      <p:cViewPr varScale="1">
        <p:scale>
          <a:sx n="51" d="100"/>
          <a:sy n="51" d="100"/>
        </p:scale>
        <p:origin x="-2756" y="-8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E1B1F-55C3-4E3A-9A92-31DED8D31954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DDD32-BBCD-4250-B954-0213FB53028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9493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38BC6-1E44-4F8F-B626-3100EFE86C59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D2D811-1BE4-4564-8E5A-3910DE0FD1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152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B86FEB3-9934-4165-A30B-84D0275601E2}" type="slidenum">
              <a:rPr lang="en-US" altLang="zh-TW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zh-TW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一個人抽菸：一手菸</a:t>
            </a:r>
            <a:endParaRPr lang="en-US" altLang="zh-TW" dirty="0" smtClean="0"/>
          </a:p>
          <a:p>
            <a:r>
              <a:rPr lang="zh-TW" altLang="en-US" dirty="0" smtClean="0"/>
              <a:t>被旁邊的人聞到：二手菸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留在房間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沙發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床單：三手菸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2D811-1BE4-4564-8E5A-3910DE0FD1B6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2787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36600" indent="-2825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350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58908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4311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003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575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147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719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93AF29C-29A9-4E20-BD09-DCE7F2F71C64}" type="slidenum">
              <a:rPr lang="en-US" altLang="zh-TW" smtClean="0"/>
              <a:pPr eaLnBrk="1" hangingPunct="1">
                <a:spcBef>
                  <a:spcPct val="0"/>
                </a:spcBef>
              </a:pPr>
              <a:t>18</a:t>
            </a:fld>
            <a:endParaRPr lang="en-US" altLang="zh-TW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36600" indent="-2825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350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58908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4311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003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575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147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719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DCBF962-D762-4B3A-9599-A2604FA2B7B8}" type="slidenum">
              <a:rPr lang="en-US" altLang="zh-TW" smtClean="0"/>
              <a:pPr eaLnBrk="1" hangingPunct="1">
                <a:spcBef>
                  <a:spcPct val="0"/>
                </a:spcBef>
              </a:pPr>
              <a:t>19</a:t>
            </a:fld>
            <a:endParaRPr lang="en-US" altLang="zh-TW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36600" indent="-2825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350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58908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4311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003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575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147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719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BAB0583-A160-4BDA-B046-22A182713383}" type="slidenum">
              <a:rPr lang="en-US" altLang="zh-TW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zh-TW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36600" indent="-2825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350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58908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4311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003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575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147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719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E544F2B-65BD-4999-9C5F-12099A01A780}" type="slidenum">
              <a:rPr lang="en-US" altLang="zh-TW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zh-TW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  <a:spcBef>
                <a:spcPts val="2000"/>
              </a:spcBef>
              <a:buFontTx/>
              <a:buNone/>
            </a:pP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1.</a:t>
            </a:r>
            <a:r>
              <a:rPr lang="zh-TW" altLang="en-US" sz="1200" dirty="0" smtClean="0">
                <a:solidFill>
                  <a:schemeClr val="tx2"/>
                </a:solidFill>
                <a:latin typeface="+mn-lt"/>
                <a:ea typeface="+mn-ea"/>
              </a:rPr>
              <a:t>學校、醫院、車站可不可以吸菸</a:t>
            </a: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?(</a:t>
            </a:r>
            <a:r>
              <a:rPr lang="zh-TW" altLang="en-US" sz="1200" dirty="0" smtClean="0">
                <a:solidFill>
                  <a:schemeClr val="tx2"/>
                </a:solidFill>
                <a:latin typeface="+mn-lt"/>
                <a:ea typeface="+mn-ea"/>
              </a:rPr>
              <a:t>不可以</a:t>
            </a: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ts val="2000"/>
              </a:spcBef>
              <a:buFontTx/>
              <a:buNone/>
            </a:pP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2.</a:t>
            </a:r>
            <a:r>
              <a:rPr lang="zh-TW" altLang="en-US" sz="1200" dirty="0" smtClean="0">
                <a:solidFill>
                  <a:schemeClr val="tx2"/>
                </a:solidFill>
                <a:latin typeface="+mn-lt"/>
                <a:ea typeface="+mn-ea"/>
              </a:rPr>
              <a:t>二手菸及三手菸會不會危害家人</a:t>
            </a: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?(</a:t>
            </a:r>
            <a:r>
              <a:rPr lang="zh-TW" altLang="en-US" sz="1200" dirty="0" smtClean="0">
                <a:solidFill>
                  <a:schemeClr val="tx2"/>
                </a:solidFill>
                <a:latin typeface="+mn-lt"/>
                <a:ea typeface="+mn-ea"/>
              </a:rPr>
              <a:t>會，二三手菸比一手菸還可怕</a:t>
            </a: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ts val="2000"/>
              </a:spcBef>
              <a:buFontTx/>
              <a:buNone/>
            </a:pP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3.</a:t>
            </a:r>
            <a:r>
              <a:rPr lang="zh-TW" altLang="en-US" sz="1200" dirty="0" smtClean="0">
                <a:solidFill>
                  <a:schemeClr val="tx2"/>
                </a:solidFill>
                <a:latin typeface="+mn-lt"/>
                <a:ea typeface="+mn-ea"/>
              </a:rPr>
              <a:t>幾歲以下不可使用菸品</a:t>
            </a: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?(18</a:t>
            </a:r>
            <a:r>
              <a:rPr lang="zh-TW" altLang="en-US" sz="1200" smtClean="0">
                <a:solidFill>
                  <a:schemeClr val="tx2"/>
                </a:solidFill>
                <a:latin typeface="+mn-lt"/>
                <a:ea typeface="+mn-ea"/>
              </a:rPr>
              <a:t>歲，但是就算</a:t>
            </a:r>
            <a:r>
              <a:rPr lang="zh-TW" altLang="en-US" sz="1200" dirty="0" smtClean="0">
                <a:solidFill>
                  <a:schemeClr val="tx2"/>
                </a:solidFill>
                <a:latin typeface="+mn-lt"/>
                <a:ea typeface="+mn-ea"/>
              </a:rPr>
              <a:t>滿</a:t>
            </a: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18</a:t>
            </a:r>
            <a:r>
              <a:rPr lang="zh-TW" altLang="en-US" sz="1200" dirty="0" smtClean="0">
                <a:solidFill>
                  <a:schemeClr val="tx2"/>
                </a:solidFill>
                <a:latin typeface="+mn-lt"/>
                <a:ea typeface="+mn-ea"/>
              </a:rPr>
              <a:t>歲也要不抽菸做自己喔。</a:t>
            </a: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ts val="2000"/>
              </a:spcBef>
              <a:buFontTx/>
              <a:buNone/>
            </a:pP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4.</a:t>
            </a:r>
            <a:r>
              <a:rPr lang="zh-TW" altLang="en-US" sz="1200" dirty="0" smtClean="0">
                <a:solidFill>
                  <a:schemeClr val="tx2"/>
                </a:solidFill>
                <a:latin typeface="+mn-lt"/>
                <a:ea typeface="+mn-ea"/>
              </a:rPr>
              <a:t>可不可以幫大人買菸</a:t>
            </a: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?(</a:t>
            </a:r>
            <a:r>
              <a:rPr lang="zh-TW" altLang="en-US" sz="1200" dirty="0" smtClean="0">
                <a:solidFill>
                  <a:schemeClr val="tx2"/>
                </a:solidFill>
                <a:latin typeface="+mn-lt"/>
                <a:ea typeface="+mn-ea"/>
              </a:rPr>
              <a:t>不可以</a:t>
            </a:r>
            <a:r>
              <a:rPr lang="en-US" altLang="zh-TW" sz="1200" dirty="0" smtClean="0">
                <a:solidFill>
                  <a:schemeClr val="tx2"/>
                </a:solidFill>
                <a:latin typeface="+mn-lt"/>
                <a:ea typeface="+mn-ea"/>
              </a:rPr>
              <a:t>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2D811-1BE4-4564-8E5A-3910DE0FD1B6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8133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165304"/>
            <a:ext cx="1075587" cy="669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8661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7588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1661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4938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972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5881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706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748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4390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7783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4554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7955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165304"/>
            <a:ext cx="1075587" cy="669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165304"/>
            <a:ext cx="1075587" cy="669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1F4B466-B002-480D-99C3-BAFFEC9F677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165304"/>
            <a:ext cx="1075587" cy="6697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5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07EE4-5368-4CBA-B977-59FCDAC76DDF}" type="datetimeFigureOut">
              <a:rPr lang="zh-TW" altLang="en-US" smtClean="0"/>
              <a:t>2018/9/12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801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hyperlink" Target="https://www.facebook.com/nosmokeloveu/videos/2041895302690026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hyperlink" Target="https://www.youtube.com/watch?v=Iv-s9FEEtkY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hyperlink" Target="https://www.youtube.com/watch?v=EeyhDbNr2iE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0.png"/><Relationship Id="rId4" Type="http://schemas.openxmlformats.org/officeDocument/2006/relationships/hyperlink" Target="https://www.youtube.com/watch?v=SpcbW3HkaWI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4.png"/><Relationship Id="rId4" Type="http://schemas.openxmlformats.org/officeDocument/2006/relationships/hyperlink" Target="https://www.youtube.com/watch?v=3JKheCu7TpQ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60040" y="1844824"/>
            <a:ext cx="7772400" cy="1780108"/>
          </a:xfrm>
        </p:spPr>
        <p:txBody>
          <a:bodyPr>
            <a:noAutofit/>
          </a:bodyPr>
          <a:lstStyle/>
          <a:p>
            <a:r>
              <a:rPr lang="zh-TW" altLang="en-US" sz="6000" dirty="0" smtClean="0"/>
              <a:t>菸霧的真相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28846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33621" y="210348"/>
            <a:ext cx="8229600" cy="1252728"/>
          </a:xfrm>
        </p:spPr>
        <p:txBody>
          <a:bodyPr/>
          <a:lstStyle/>
          <a:p>
            <a:r>
              <a:rPr lang="zh-TW" altLang="en-US" dirty="0" smtClean="0">
                <a:latin typeface="+mn-ea"/>
                <a:ea typeface="+mn-ea"/>
              </a:rPr>
              <a:t>不要以為</a:t>
            </a:r>
            <a:r>
              <a:rPr lang="en-US" altLang="zh-TW" dirty="0" smtClean="0">
                <a:latin typeface="+mn-ea"/>
                <a:ea typeface="+mn-ea"/>
              </a:rPr>
              <a:t>~</a:t>
            </a:r>
            <a:r>
              <a:rPr lang="zh-TW" altLang="en-US" dirty="0" smtClean="0">
                <a:latin typeface="+mn-ea"/>
                <a:ea typeface="+mn-ea"/>
              </a:rPr>
              <a:t>我還年輕，沒關係</a:t>
            </a:r>
            <a:r>
              <a:rPr lang="en-US" altLang="zh-TW" dirty="0" smtClean="0">
                <a:latin typeface="+mn-ea"/>
                <a:ea typeface="+mn-ea"/>
              </a:rPr>
              <a:t>?!</a:t>
            </a:r>
            <a:endParaRPr lang="zh-TW" altLang="en-US" dirty="0">
              <a:latin typeface="+mn-ea"/>
              <a:ea typeface="+mn-ea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8818107" cy="359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53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304064"/>
            <a:ext cx="8229600" cy="1252728"/>
          </a:xfrm>
        </p:spPr>
        <p:txBody>
          <a:bodyPr>
            <a:normAutofit/>
          </a:bodyPr>
          <a:lstStyle/>
          <a:p>
            <a:r>
              <a:rPr lang="zh-TW" altLang="zh-TW" dirty="0"/>
              <a:t>【無菸</a:t>
            </a:r>
            <a:r>
              <a:rPr lang="en-US" altLang="zh-TW" dirty="0"/>
              <a:t>in </a:t>
            </a:r>
            <a:r>
              <a:rPr lang="zh-TW" altLang="zh-TW" dirty="0"/>
              <a:t>吸菸</a:t>
            </a:r>
            <a:r>
              <a:rPr lang="en-US" altLang="zh-TW" dirty="0"/>
              <a:t>out</a:t>
            </a:r>
            <a:r>
              <a:rPr lang="zh-TW" altLang="zh-TW" dirty="0"/>
              <a:t>】</a:t>
            </a:r>
            <a:r>
              <a:rPr lang="en-US" altLang="zh-TW" dirty="0"/>
              <a:t>-</a:t>
            </a:r>
            <a:r>
              <a:rPr lang="zh-TW" altLang="zh-TW" dirty="0"/>
              <a:t>花兒實驗影片</a:t>
            </a:r>
            <a:endParaRPr lang="zh-TW" altLang="en-US" sz="40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395536" y="581803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影片</a:t>
            </a:r>
            <a:r>
              <a:rPr lang="zh-TW" altLang="en-US" dirty="0" smtClean="0"/>
              <a:t>來源</a:t>
            </a:r>
            <a:r>
              <a:rPr lang="en-US" altLang="zh-TW" dirty="0" smtClean="0"/>
              <a:t>:</a:t>
            </a:r>
            <a:r>
              <a:rPr lang="en-US" altLang="zh-TW" sz="1400" u="sng" dirty="0" smtClean="0">
                <a:hlinkClick r:id="rId4"/>
              </a:rPr>
              <a:t>https://www.facebook.com/nosmokeloveu/videos/2041895302690026/</a:t>
            </a:r>
            <a:endParaRPr lang="zh-TW" altLang="zh-TW" sz="1400" dirty="0"/>
          </a:p>
          <a:p>
            <a:r>
              <a:rPr lang="zh-TW" altLang="en-US" dirty="0" smtClean="0"/>
              <a:t>作者</a:t>
            </a:r>
            <a:r>
              <a:rPr lang="en-US" altLang="zh-TW" dirty="0" smtClean="0"/>
              <a:t>:</a:t>
            </a:r>
            <a:r>
              <a:rPr lang="zh-TW" altLang="zh-TW" dirty="0"/>
              <a:t>不抽菸 我愛你</a:t>
            </a:r>
            <a:r>
              <a:rPr lang="en-US" altLang="zh-TW" dirty="0" err="1" smtClean="0"/>
              <a:t>facebook</a:t>
            </a:r>
            <a:r>
              <a:rPr lang="zh-TW" altLang="en-US" dirty="0" smtClean="0"/>
              <a:t>粉絲專頁</a:t>
            </a:r>
            <a:endParaRPr lang="zh-TW" altLang="en-US" dirty="0"/>
          </a:p>
        </p:txBody>
      </p:sp>
      <p:pic>
        <p:nvPicPr>
          <p:cNvPr id="6" name="不抽菸 我愛你facebook_【無菸in 吸菸out】-花兒實驗影片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1772816"/>
            <a:ext cx="6135688" cy="3451225"/>
          </a:xfrm>
        </p:spPr>
      </p:pic>
    </p:spTree>
    <p:extLst>
      <p:ext uri="{BB962C8B-B14F-4D97-AF65-F5344CB8AC3E}">
        <p14:creationId xmlns:p14="http://schemas.microsoft.com/office/powerpoint/2010/main" val="125816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" t="9561" r="17847" b="13527"/>
          <a:stretch>
            <a:fillRect/>
          </a:stretch>
        </p:blipFill>
        <p:spPr bwMode="auto">
          <a:xfrm>
            <a:off x="0" y="-34925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00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843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8436" name="Picture 5" descr="busimg12721-20141023%E4%B8%8B%E5%8D%880525322219239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07950" y="1493838"/>
            <a:ext cx="1295400" cy="1863725"/>
          </a:xfrm>
          <a:prstGeom prst="rect">
            <a:avLst/>
          </a:prstGeom>
          <a:noFill/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451725" y="692150"/>
            <a:ext cx="1512888" cy="165735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451725" y="2924175"/>
            <a:ext cx="1584325" cy="2160588"/>
          </a:xfrm>
          <a:prstGeom prst="rect">
            <a:avLst/>
          </a:prstGeom>
          <a:noFill/>
          <a:ln w="762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260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72067" y="2132856"/>
            <a:ext cx="7408333" cy="3450696"/>
          </a:xfrm>
        </p:spPr>
        <p:txBody>
          <a:bodyPr>
            <a:noAutofit/>
          </a:bodyPr>
          <a:lstStyle/>
          <a:p>
            <a:endParaRPr lang="zh-TW" altLang="en-US" sz="3200" dirty="0"/>
          </a:p>
        </p:txBody>
      </p:sp>
      <p:pic>
        <p:nvPicPr>
          <p:cNvPr id="1026" name="Picture 2" descr="C:\Users\user\Desktop\素材\23826343_10155551070920189_1114304773279975070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17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000" dirty="0" smtClean="0">
                <a:latin typeface="+mj-ea"/>
              </a:rPr>
              <a:t>二手菸</a:t>
            </a:r>
            <a:r>
              <a:rPr lang="en-US" altLang="zh-TW" sz="4000" dirty="0" smtClean="0">
                <a:latin typeface="+mj-ea"/>
              </a:rPr>
              <a:t>/</a:t>
            </a:r>
            <a:r>
              <a:rPr lang="zh-TW" altLang="en-US" sz="4000" dirty="0" smtClean="0">
                <a:latin typeface="+mj-ea"/>
              </a:rPr>
              <a:t>三手菸對身體的影響</a:t>
            </a:r>
            <a:endParaRPr lang="zh-TW" altLang="en-US" sz="4000" dirty="0">
              <a:latin typeface="+mj-ea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23528" y="6093296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影片來源</a:t>
            </a:r>
            <a:r>
              <a:rPr lang="en-US" altLang="zh-TW" dirty="0" smtClean="0"/>
              <a:t>:</a:t>
            </a:r>
            <a:r>
              <a:rPr lang="en-US" altLang="zh-TW" u="sng" kern="100" dirty="0">
                <a:solidFill>
                  <a:srgbClr val="0000FF"/>
                </a:solidFill>
                <a:latin typeface="Times New Roman"/>
                <a:ea typeface="新細明體"/>
                <a:hlinkClick r:id="rId4"/>
              </a:rPr>
              <a:t> https://</a:t>
            </a:r>
            <a:r>
              <a:rPr lang="en-US" altLang="zh-TW" u="sng" kern="100" dirty="0" smtClean="0">
                <a:solidFill>
                  <a:srgbClr val="0000FF"/>
                </a:solidFill>
                <a:latin typeface="Times New Roman"/>
                <a:ea typeface="新細明體"/>
                <a:hlinkClick r:id="rId4"/>
              </a:rPr>
              <a:t>www.youtube.com/watch?v=Iv-s9FEEtkY</a:t>
            </a:r>
            <a:endParaRPr lang="en-US" altLang="zh-TW" u="sng" kern="100" dirty="0" smtClean="0">
              <a:solidFill>
                <a:srgbClr val="0000FF"/>
              </a:solidFill>
              <a:latin typeface="Times New Roman"/>
              <a:ea typeface="新細明體"/>
            </a:endParaRPr>
          </a:p>
          <a:p>
            <a:r>
              <a:rPr lang="zh-TW" altLang="en-US" dirty="0" smtClean="0"/>
              <a:t>作者</a:t>
            </a:r>
            <a:r>
              <a:rPr lang="en-US" altLang="zh-TW" dirty="0"/>
              <a:t>:quit smoking </a:t>
            </a:r>
            <a:endParaRPr lang="zh-TW" altLang="en-US" dirty="0"/>
          </a:p>
        </p:txBody>
      </p:sp>
      <p:pic>
        <p:nvPicPr>
          <p:cNvPr id="4" name="吸菸對身體的影響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7" y="1484784"/>
            <a:ext cx="7169003" cy="4032448"/>
          </a:xfrm>
        </p:spPr>
      </p:pic>
    </p:spTree>
    <p:extLst>
      <p:ext uri="{BB962C8B-B14F-4D97-AF65-F5344CB8AC3E}">
        <p14:creationId xmlns:p14="http://schemas.microsoft.com/office/powerpoint/2010/main" val="310043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435280" cy="1252728"/>
          </a:xfrm>
        </p:spPr>
        <p:txBody>
          <a:bodyPr>
            <a:noAutofit/>
          </a:bodyPr>
          <a:lstStyle/>
          <a:p>
            <a:r>
              <a:rPr lang="zh-TW" altLang="zh-TW" dirty="0">
                <a:latin typeface="+mn-ea"/>
                <a:ea typeface="+mn-ea"/>
              </a:rPr>
              <a:t>拒絕三手菸從戒菸開始</a:t>
            </a:r>
            <a:endParaRPr lang="zh-TW" altLang="en-US" sz="4000" dirty="0">
              <a:latin typeface="+mn-ea"/>
              <a:ea typeface="+mn-ea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23528" y="6093296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影片來源</a:t>
            </a:r>
            <a:r>
              <a:rPr lang="en-US" altLang="zh-TW" dirty="0" smtClean="0"/>
              <a:t>:</a:t>
            </a:r>
            <a:r>
              <a:rPr lang="en-US" altLang="zh-TW" u="sng" dirty="0">
                <a:hlinkClick r:id="rId4"/>
              </a:rPr>
              <a:t>https://www.youtube.com/watch?v=EeyhDbNr2iE</a:t>
            </a:r>
            <a:endParaRPr lang="zh-TW" altLang="zh-TW" dirty="0"/>
          </a:p>
          <a:p>
            <a:r>
              <a:rPr lang="zh-TW" altLang="en-US" dirty="0" smtClean="0"/>
              <a:t>作者</a:t>
            </a:r>
            <a:r>
              <a:rPr lang="en-US" altLang="zh-TW" dirty="0" smtClean="0"/>
              <a:t>:</a:t>
            </a:r>
            <a:r>
              <a:rPr lang="zh-TW" altLang="en-US" dirty="0"/>
              <a:t>菸害防制</a:t>
            </a:r>
            <a:r>
              <a:rPr lang="en-US" altLang="zh-TW" dirty="0"/>
              <a:t>VIDEO</a:t>
            </a:r>
            <a:r>
              <a:rPr lang="zh-TW" altLang="en-US" dirty="0"/>
              <a:t>頻道 </a:t>
            </a:r>
          </a:p>
        </p:txBody>
      </p:sp>
      <p:pic>
        <p:nvPicPr>
          <p:cNvPr id="5" name="國民健康署X小學課本的逆襲 拒絕三手菸從戒菸開始(影片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1988840"/>
            <a:ext cx="6135688" cy="3451225"/>
          </a:xfrm>
        </p:spPr>
      </p:pic>
    </p:spTree>
    <p:extLst>
      <p:ext uri="{BB962C8B-B14F-4D97-AF65-F5344CB8AC3E}">
        <p14:creationId xmlns:p14="http://schemas.microsoft.com/office/powerpoint/2010/main" val="200444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2492896"/>
            <a:ext cx="7772400" cy="1780108"/>
          </a:xfrm>
        </p:spPr>
        <p:txBody>
          <a:bodyPr>
            <a:noAutofit/>
          </a:bodyPr>
          <a:lstStyle/>
          <a:p>
            <a:r>
              <a:rPr lang="zh-TW" altLang="en-US" sz="5400" dirty="0" smtClean="0">
                <a:latin typeface="+mn-ea"/>
                <a:ea typeface="+mn-ea"/>
              </a:rPr>
              <a:t>不可不知的</a:t>
            </a:r>
            <a:r>
              <a:rPr lang="en-US" altLang="zh-TW" sz="5400" dirty="0" smtClean="0">
                <a:latin typeface="+mn-ea"/>
                <a:ea typeface="+mn-ea"/>
              </a:rPr>
              <a:t/>
            </a:r>
            <a:br>
              <a:rPr lang="en-US" altLang="zh-TW" sz="5400" dirty="0" smtClean="0">
                <a:latin typeface="+mn-ea"/>
                <a:ea typeface="+mn-ea"/>
              </a:rPr>
            </a:br>
            <a:r>
              <a:rPr lang="zh-TW" altLang="en-US" sz="5400" dirty="0" smtClean="0">
                <a:latin typeface="+mn-ea"/>
                <a:ea typeface="+mn-ea"/>
              </a:rPr>
              <a:t>菸害防制法規 </a:t>
            </a:r>
            <a:endParaRPr lang="zh-TW" altLang="en-US" sz="54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5960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755650" y="765175"/>
            <a:ext cx="7559675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endParaRPr lang="en-US" altLang="zh-TW" sz="1000" b="1" i="1" u="sng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zh-TW" altLang="en-US" sz="4000" dirty="0">
                <a:solidFill>
                  <a:srgbClr val="FFFFFF"/>
                </a:solidFill>
                <a:latin typeface="+mj-ea"/>
                <a:ea typeface="+mj-ea"/>
                <a:cs typeface="+mj-cs"/>
              </a:rPr>
              <a:t>這是什麼標示</a:t>
            </a:r>
            <a:r>
              <a:rPr lang="en-US" altLang="zh-TW" sz="4000" dirty="0">
                <a:solidFill>
                  <a:srgbClr val="FFFFFF"/>
                </a:solidFill>
                <a:latin typeface="+mj-ea"/>
                <a:ea typeface="+mj-ea"/>
                <a:cs typeface="+mj-cs"/>
              </a:rPr>
              <a:t>?</a:t>
            </a:r>
          </a:p>
        </p:txBody>
      </p:sp>
      <p:pic>
        <p:nvPicPr>
          <p:cNvPr id="4099" name="Picture 12" descr="菸害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25" y="1834784"/>
            <a:ext cx="7200800" cy="441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79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31640" y="2637086"/>
            <a:ext cx="6769100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  <a:defRPr/>
            </a:pPr>
            <a:r>
              <a:rPr lang="zh-TW" altLang="en-US" sz="6400" b="1" dirty="0">
                <a:solidFill>
                  <a:srgbClr val="6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禁菸標示找一找</a:t>
            </a:r>
            <a:r>
              <a:rPr lang="en-US" altLang="zh-TW" sz="6400" b="1" dirty="0">
                <a:solidFill>
                  <a:srgbClr val="6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6400" b="1" dirty="0">
              <a:solidFill>
                <a:srgbClr val="6600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43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627784" y="2276872"/>
            <a:ext cx="5948958" cy="331236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zh-TW" sz="4000" dirty="0" smtClean="0">
              <a:solidFill>
                <a:srgbClr val="FF0066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3600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請</a:t>
            </a:r>
            <a:r>
              <a:rPr lang="zh-TW" altLang="en-US" sz="3600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說出是什麼味道？</a:t>
            </a:r>
            <a:endParaRPr lang="en-US" altLang="zh-TW" sz="3600" dirty="0">
              <a:solidFill>
                <a:srgbClr val="FF0066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3600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你有甚麼感受</a:t>
            </a:r>
            <a:r>
              <a:rPr lang="zh-TW" altLang="en-US" sz="3600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？</a:t>
            </a:r>
            <a:endParaRPr lang="en-US" altLang="zh-TW" sz="3600" dirty="0">
              <a:solidFill>
                <a:srgbClr val="FF0066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3600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身體有沒有不舒服的感覺</a:t>
            </a:r>
            <a:r>
              <a:rPr lang="zh-TW" altLang="en-US" sz="3600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？</a:t>
            </a:r>
            <a:endParaRPr lang="en-US" altLang="zh-TW" sz="3600" dirty="0" smtClean="0">
              <a:solidFill>
                <a:srgbClr val="FF0066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664104"/>
            <a:ext cx="8229600" cy="1252728"/>
          </a:xfrm>
        </p:spPr>
        <p:txBody>
          <a:bodyPr>
            <a:noAutofit/>
          </a:bodyPr>
          <a:lstStyle/>
          <a:p>
            <a:r>
              <a:rPr lang="zh-TW" altLang="en-US" sz="4000" dirty="0"/>
              <a:t>當有人在你身邊吸菸</a:t>
            </a:r>
            <a:r>
              <a:rPr lang="zh-TW" altLang="en-US" sz="4000" dirty="0" smtClean="0"/>
              <a:t>時</a:t>
            </a:r>
            <a:r>
              <a:rPr lang="en-US" altLang="zh-TW" sz="4000" dirty="0" smtClean="0"/>
              <a:t>……</a:t>
            </a:r>
            <a:endParaRPr lang="en-US" altLang="zh-TW" sz="4000" dirty="0"/>
          </a:p>
        </p:txBody>
      </p:sp>
      <p:pic>
        <p:nvPicPr>
          <p:cNvPr id="6" name="Picture 6" descr="dm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34" y="2637184"/>
            <a:ext cx="2221542" cy="266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30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/>
          <p:cNvGrpSpPr/>
          <p:nvPr/>
        </p:nvGrpSpPr>
        <p:grpSpPr>
          <a:xfrm>
            <a:off x="250128" y="3644901"/>
            <a:ext cx="4393880" cy="3168475"/>
            <a:chOff x="250128" y="3644901"/>
            <a:chExt cx="4393880" cy="3168475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28" y="3644901"/>
              <a:ext cx="4393880" cy="2808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1968098" y="6444044"/>
              <a:ext cx="10197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車站</a:t>
              </a:r>
              <a:endParaRPr lang="zh-TW" altLang="en-US" dirty="0"/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4860032" y="3645025"/>
            <a:ext cx="4053784" cy="3177643"/>
            <a:chOff x="4860032" y="3645025"/>
            <a:chExt cx="4053784" cy="3177643"/>
          </a:xfrm>
        </p:grpSpPr>
        <p:pic>
          <p:nvPicPr>
            <p:cNvPr id="5123" name="圖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3645025"/>
              <a:ext cx="4053784" cy="28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字方塊 12"/>
            <p:cNvSpPr txBox="1"/>
            <p:nvPr/>
          </p:nvSpPr>
          <p:spPr>
            <a:xfrm>
              <a:off x="6372200" y="6453336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政府機關</a:t>
              </a:r>
              <a:endParaRPr lang="zh-TW" altLang="en-US" dirty="0"/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4910705" y="256990"/>
            <a:ext cx="4053783" cy="3253310"/>
            <a:chOff x="4910705" y="256990"/>
            <a:chExt cx="4053783" cy="3253310"/>
          </a:xfrm>
        </p:grpSpPr>
        <p:pic>
          <p:nvPicPr>
            <p:cNvPr id="2050" name="Picture 2" descr="C:\Users\user\Desktop\107小達人\IMG_2068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0705" y="256990"/>
              <a:ext cx="4053783" cy="2887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字方塊 13"/>
            <p:cNvSpPr txBox="1"/>
            <p:nvPr/>
          </p:nvSpPr>
          <p:spPr>
            <a:xfrm>
              <a:off x="6228184" y="3140968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森林遊樂區</a:t>
              </a:r>
              <a:endParaRPr lang="zh-TW" altLang="en-US" dirty="0"/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251520" y="260648"/>
            <a:ext cx="4392488" cy="3300395"/>
            <a:chOff x="251520" y="260648"/>
            <a:chExt cx="4392488" cy="3300395"/>
          </a:xfrm>
        </p:grpSpPr>
        <p:pic>
          <p:nvPicPr>
            <p:cNvPr id="2051" name="Picture 3" descr="C:\Users\user\Desktop\107小達人\IMG_122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60648"/>
              <a:ext cx="4392488" cy="2952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文字方塊 14"/>
            <p:cNvSpPr txBox="1"/>
            <p:nvPr/>
          </p:nvSpPr>
          <p:spPr>
            <a:xfrm>
              <a:off x="1907704" y="3191711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學校</a:t>
              </a:r>
              <a:endParaRPr lang="zh-TW" altLang="en-US" dirty="0"/>
            </a:p>
          </p:txBody>
        </p:sp>
      </p:grpSp>
      <p:sp>
        <p:nvSpPr>
          <p:cNvPr id="3" name="橢圓 2"/>
          <p:cNvSpPr/>
          <p:nvPr/>
        </p:nvSpPr>
        <p:spPr>
          <a:xfrm>
            <a:off x="516325" y="1700808"/>
            <a:ext cx="2831539" cy="1440160"/>
          </a:xfrm>
          <a:prstGeom prst="ellipse">
            <a:avLst/>
          </a:prstGeom>
          <a:noFill/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6876256" y="908720"/>
            <a:ext cx="2068388" cy="576064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1330797" y="3910616"/>
            <a:ext cx="1296987" cy="2038664"/>
          </a:xfrm>
          <a:prstGeom prst="ellipse">
            <a:avLst/>
          </a:prstGeom>
          <a:noFill/>
          <a:ln w="76200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4910704" y="3789040"/>
            <a:ext cx="2232025" cy="24810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549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4788025" y="216024"/>
            <a:ext cx="4104456" cy="3284984"/>
            <a:chOff x="4788025" y="216024"/>
            <a:chExt cx="4104456" cy="3284984"/>
          </a:xfrm>
        </p:grpSpPr>
        <p:pic>
          <p:nvPicPr>
            <p:cNvPr id="11" name="圖片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17"/>
            <a:stretch/>
          </p:blipFill>
          <p:spPr bwMode="auto">
            <a:xfrm>
              <a:off x="4788025" y="216024"/>
              <a:ext cx="4104456" cy="2928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字方塊 14"/>
            <p:cNvSpPr txBox="1"/>
            <p:nvPr/>
          </p:nvSpPr>
          <p:spPr>
            <a:xfrm>
              <a:off x="6767637" y="3131676"/>
              <a:ext cx="900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醫院</a:t>
              </a:r>
              <a:endParaRPr lang="zh-TW" altLang="en-US" dirty="0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179512" y="3501008"/>
            <a:ext cx="4479312" cy="3312368"/>
            <a:chOff x="179512" y="3501008"/>
            <a:chExt cx="4479312" cy="3312368"/>
          </a:xfrm>
        </p:grpSpPr>
        <p:pic>
          <p:nvPicPr>
            <p:cNvPr id="1027" name="Picture 3" descr="C:\Users\user\Desktop\107小達人\照片 08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501008"/>
              <a:ext cx="4479312" cy="2972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字方塊 3"/>
            <p:cNvSpPr txBox="1"/>
            <p:nvPr/>
          </p:nvSpPr>
          <p:spPr>
            <a:xfrm>
              <a:off x="1907704" y="6444044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教會</a:t>
              </a:r>
              <a:endParaRPr lang="zh-TW" altLang="en-US" dirty="0"/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4860033" y="3501008"/>
            <a:ext cx="4104455" cy="3336919"/>
            <a:chOff x="4860033" y="3501008"/>
            <a:chExt cx="4104455" cy="3336919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3" y="3501008"/>
              <a:ext cx="4104455" cy="297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字方塊 13"/>
            <p:cNvSpPr txBox="1"/>
            <p:nvPr/>
          </p:nvSpPr>
          <p:spPr>
            <a:xfrm>
              <a:off x="5976550" y="6468595"/>
              <a:ext cx="16902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校園通學步道</a:t>
              </a:r>
              <a:endParaRPr lang="zh-TW" altLang="en-US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251520" y="216024"/>
            <a:ext cx="4365412" cy="3222268"/>
            <a:chOff x="251520" y="216024"/>
            <a:chExt cx="4365412" cy="3222268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16024"/>
              <a:ext cx="4365412" cy="292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文字方塊 15"/>
            <p:cNvSpPr txBox="1"/>
            <p:nvPr/>
          </p:nvSpPr>
          <p:spPr>
            <a:xfrm>
              <a:off x="1286707" y="3068960"/>
              <a:ext cx="29252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供大眾消費之場所</a:t>
              </a:r>
              <a:endParaRPr lang="zh-TW" altLang="en-US" dirty="0"/>
            </a:p>
          </p:txBody>
        </p:sp>
      </p:grpSp>
      <p:sp>
        <p:nvSpPr>
          <p:cNvPr id="6" name="橢圓 5"/>
          <p:cNvSpPr/>
          <p:nvPr/>
        </p:nvSpPr>
        <p:spPr>
          <a:xfrm>
            <a:off x="1224881" y="1484313"/>
            <a:ext cx="1258887" cy="12446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9" name="橢圓 8"/>
          <p:cNvSpPr/>
          <p:nvPr/>
        </p:nvSpPr>
        <p:spPr>
          <a:xfrm>
            <a:off x="467544" y="4869160"/>
            <a:ext cx="1894674" cy="11525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5076056" y="4005064"/>
            <a:ext cx="1501328" cy="1637723"/>
          </a:xfrm>
          <a:prstGeom prst="ellipse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6372200" y="1988840"/>
            <a:ext cx="1729407" cy="1087017"/>
          </a:xfrm>
          <a:prstGeom prst="ellipse">
            <a:avLst/>
          </a:prstGeom>
          <a:noFill/>
          <a:ln w="762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584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304064"/>
            <a:ext cx="8229600" cy="1252728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+mj-ea"/>
              </a:rPr>
              <a:t>公共場所 請勿吸菸</a:t>
            </a:r>
            <a:endParaRPr lang="zh-TW" altLang="en-US" dirty="0">
              <a:latin typeface="+mj-ea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39552" y="6093296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影片來源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>
                <a:hlinkClick r:id="rId4"/>
              </a:rPr>
              <a:t>https</a:t>
            </a:r>
            <a:r>
              <a:rPr lang="en-US" altLang="zh-TW" dirty="0">
                <a:hlinkClick r:id="rId4"/>
              </a:rPr>
              <a:t>://</a:t>
            </a:r>
            <a:r>
              <a:rPr lang="en-US" altLang="zh-TW" dirty="0" smtClean="0">
                <a:hlinkClick r:id="rId4"/>
              </a:rPr>
              <a:t>www.youtube.com/watch?v=SpcbW3HkaWI</a:t>
            </a:r>
            <a:endParaRPr lang="en-US" altLang="zh-TW" dirty="0" smtClean="0"/>
          </a:p>
          <a:p>
            <a:r>
              <a:rPr lang="zh-TW" altLang="en-US" dirty="0" smtClean="0"/>
              <a:t>作者</a:t>
            </a:r>
            <a:r>
              <a:rPr lang="en-US" altLang="zh-TW" dirty="0"/>
              <a:t>:amitofo789 </a:t>
            </a:r>
            <a:endParaRPr lang="zh-TW" altLang="en-US" dirty="0"/>
          </a:p>
        </p:txBody>
      </p:sp>
      <p:pic>
        <p:nvPicPr>
          <p:cNvPr id="6" name="公共場所 請勿吸菸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5" y="1628800"/>
            <a:ext cx="6768753" cy="3819172"/>
          </a:xfrm>
        </p:spPr>
      </p:pic>
    </p:spTree>
    <p:extLst>
      <p:ext uri="{BB962C8B-B14F-4D97-AF65-F5344CB8AC3E}">
        <p14:creationId xmlns:p14="http://schemas.microsoft.com/office/powerpoint/2010/main" val="64451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+mj-ea"/>
              </a:rPr>
              <a:t>無菸環境</a:t>
            </a:r>
            <a:r>
              <a:rPr lang="en-US" altLang="zh-TW" dirty="0" smtClean="0">
                <a:solidFill>
                  <a:schemeClr val="bg1"/>
                </a:solidFill>
                <a:latin typeface="+mj-ea"/>
              </a:rPr>
              <a:t>~</a:t>
            </a:r>
            <a:r>
              <a:rPr lang="zh-TW" altLang="en-US" dirty="0" smtClean="0">
                <a:solidFill>
                  <a:schemeClr val="bg1"/>
                </a:solidFill>
                <a:latin typeface="+mj-ea"/>
              </a:rPr>
              <a:t>室內公共場所與</a:t>
            </a:r>
            <a:r>
              <a:rPr lang="en-US" altLang="zh-TW" dirty="0" smtClean="0">
                <a:solidFill>
                  <a:schemeClr val="bg1"/>
                </a:solidFill>
                <a:latin typeface="+mj-ea"/>
              </a:rPr>
              <a:t>3</a:t>
            </a:r>
            <a:r>
              <a:rPr lang="zh-TW" altLang="en-US" dirty="0" smtClean="0">
                <a:solidFill>
                  <a:schemeClr val="bg1"/>
                </a:solidFill>
                <a:latin typeface="+mj-ea"/>
              </a:rPr>
              <a:t>人以上室內工作場所全面禁菸</a:t>
            </a:r>
            <a:endParaRPr lang="zh-TW" altLang="en-US" dirty="0">
              <a:solidFill>
                <a:schemeClr val="bg1"/>
              </a:solidFill>
              <a:latin typeface="+mj-ea"/>
            </a:endParaRPr>
          </a:p>
        </p:txBody>
      </p:sp>
      <p:pic>
        <p:nvPicPr>
          <p:cNvPr id="6146" name="Picture 2" descr="0716海報-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4"/>
          <a:stretch/>
        </p:blipFill>
        <p:spPr bwMode="auto">
          <a:xfrm>
            <a:off x="1331640" y="1572817"/>
            <a:ext cx="6696744" cy="517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02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3" descr="DSC09634-1 (22)"/>
          <p:cNvPicPr>
            <a:picLocks noChangeAspect="1" noChangeArrowheads="1"/>
          </p:cNvPicPr>
          <p:nvPr/>
        </p:nvPicPr>
        <p:blipFill>
          <a:blip r:embed="rId2" cstate="print"/>
          <a:srcRect l="9140" t="3256" r="15059"/>
          <a:stretch>
            <a:fillRect/>
          </a:stretch>
        </p:blipFill>
        <p:spPr bwMode="auto">
          <a:xfrm>
            <a:off x="251520" y="476672"/>
            <a:ext cx="8673798" cy="6119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006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絕違法販售菸品-同學~我不能賣菸給你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11628">
            <a:off x="6159034" y="4345008"/>
            <a:ext cx="2308497" cy="1978210"/>
          </a:xfrm>
          <a:prstGeom prst="rect">
            <a:avLst/>
          </a:prstGeom>
          <a:noFill/>
        </p:spPr>
      </p:pic>
      <p:sp>
        <p:nvSpPr>
          <p:cNvPr id="34818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210443" y="1700808"/>
            <a:ext cx="8898061" cy="4968552"/>
          </a:xfrm>
        </p:spPr>
        <p:txBody>
          <a:bodyPr/>
          <a:lstStyle/>
          <a:p>
            <a:pPr>
              <a:lnSpc>
                <a:spcPts val="5500"/>
              </a:lnSpc>
            </a:pPr>
            <a:r>
              <a:rPr lang="zh-TW" altLang="en-US" b="1" dirty="0" smtClean="0">
                <a:solidFill>
                  <a:srgbClr val="0000FF"/>
                </a:solidFill>
                <a:latin typeface="+mn-ea"/>
              </a:rPr>
              <a:t>未滿</a:t>
            </a:r>
            <a:r>
              <a:rPr lang="en-US" altLang="zh-TW" b="1" dirty="0" smtClean="0">
                <a:solidFill>
                  <a:srgbClr val="0000FF"/>
                </a:solidFill>
                <a:latin typeface="+mn-ea"/>
              </a:rPr>
              <a:t>18</a:t>
            </a:r>
            <a:r>
              <a:rPr lang="zh-TW" altLang="en-US" b="1" dirty="0" smtClean="0">
                <a:solidFill>
                  <a:srgbClr val="0000FF"/>
                </a:solidFill>
                <a:latin typeface="+mn-ea"/>
              </a:rPr>
              <a:t>歲青少年吸菸上戒菸課程至少</a:t>
            </a:r>
            <a:r>
              <a:rPr lang="zh-TW" altLang="en-US" b="1" i="1" dirty="0" smtClean="0"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zh-TW" sz="4000" b="1" i="1" u="sng" dirty="0" smtClean="0">
                <a:solidFill>
                  <a:srgbClr val="FF0000"/>
                </a:solidFill>
                <a:latin typeface="+mn-ea"/>
              </a:rPr>
              <a:t>3</a:t>
            </a:r>
            <a:r>
              <a:rPr lang="zh-TW" altLang="en-US" sz="4000" b="1" i="1" u="sng" dirty="0" smtClean="0">
                <a:solidFill>
                  <a:srgbClr val="FF0000"/>
                </a:solidFill>
                <a:latin typeface="+mn-ea"/>
              </a:rPr>
              <a:t>小時</a:t>
            </a:r>
            <a:endParaRPr lang="en-US" altLang="zh-TW" sz="4000" b="1" i="1" u="sng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ts val="5500"/>
              </a:lnSpc>
            </a:pPr>
            <a:r>
              <a:rPr lang="zh-TW" altLang="en-US" b="1" dirty="0">
                <a:solidFill>
                  <a:srgbClr val="0000CC"/>
                </a:solidFill>
                <a:latin typeface="+mn-ea"/>
              </a:rPr>
              <a:t>高中職以下的學校室內外全面禁菸</a:t>
            </a:r>
            <a:endParaRPr lang="en-US" altLang="zh-TW" b="1" dirty="0">
              <a:solidFill>
                <a:srgbClr val="0000CC"/>
              </a:solidFill>
              <a:latin typeface="+mn-ea"/>
            </a:endParaRPr>
          </a:p>
          <a:p>
            <a:pPr marL="0" indent="0">
              <a:lnSpc>
                <a:spcPts val="5500"/>
              </a:lnSpc>
              <a:buNone/>
            </a:pPr>
            <a:r>
              <a:rPr lang="zh-TW" altLang="en-US" b="1" i="1" dirty="0">
                <a:solidFill>
                  <a:srgbClr val="FF0000"/>
                </a:solidFill>
                <a:latin typeface="+mn-ea"/>
              </a:rPr>
              <a:t>  </a:t>
            </a:r>
            <a:r>
              <a:rPr lang="zh-TW" altLang="en-US" sz="4000" b="1" i="1" u="sng" dirty="0">
                <a:solidFill>
                  <a:srgbClr val="FF0000"/>
                </a:solidFill>
                <a:latin typeface="+mn-ea"/>
              </a:rPr>
              <a:t>禁菸場所吸菸罰</a:t>
            </a:r>
            <a:r>
              <a:rPr lang="en-US" altLang="zh-TW" sz="4000" b="1" i="1" u="sng" dirty="0">
                <a:solidFill>
                  <a:srgbClr val="FF0000"/>
                </a:solidFill>
                <a:latin typeface="+mn-ea"/>
              </a:rPr>
              <a:t>2</a:t>
            </a:r>
            <a:r>
              <a:rPr lang="zh-TW" altLang="en-US" sz="4000" b="1" i="1" u="sng" dirty="0">
                <a:solidFill>
                  <a:srgbClr val="FF0000"/>
                </a:solidFill>
                <a:latin typeface="+mn-ea"/>
              </a:rPr>
              <a:t>千至</a:t>
            </a:r>
            <a:r>
              <a:rPr lang="en-US" altLang="zh-TW" sz="4000" b="1" i="1" u="sng" dirty="0">
                <a:solidFill>
                  <a:srgbClr val="FF0000"/>
                </a:solidFill>
                <a:latin typeface="+mn-ea"/>
              </a:rPr>
              <a:t>1</a:t>
            </a:r>
            <a:r>
              <a:rPr lang="zh-TW" altLang="en-US" sz="4000" b="1" i="1" u="sng" dirty="0">
                <a:solidFill>
                  <a:srgbClr val="FF0000"/>
                </a:solidFill>
                <a:latin typeface="+mn-ea"/>
              </a:rPr>
              <a:t>萬元 </a:t>
            </a:r>
          </a:p>
          <a:p>
            <a:pPr>
              <a:lnSpc>
                <a:spcPts val="5500"/>
              </a:lnSpc>
            </a:pPr>
            <a:r>
              <a:rPr lang="zh-TW" altLang="en-US" b="1" dirty="0" smtClean="0">
                <a:solidFill>
                  <a:srgbClr val="006600"/>
                </a:solidFill>
                <a:latin typeface="+mn-ea"/>
              </a:rPr>
              <a:t>提供或販賣菸品給未滿</a:t>
            </a:r>
            <a:r>
              <a:rPr lang="en-US" altLang="zh-TW" b="1" dirty="0" smtClean="0">
                <a:solidFill>
                  <a:srgbClr val="006600"/>
                </a:solidFill>
                <a:latin typeface="+mn-ea"/>
              </a:rPr>
              <a:t>18</a:t>
            </a:r>
            <a:r>
              <a:rPr lang="zh-TW" altLang="en-US" b="1" dirty="0" smtClean="0">
                <a:solidFill>
                  <a:srgbClr val="006600"/>
                </a:solidFill>
                <a:latin typeface="+mn-ea"/>
              </a:rPr>
              <a:t>歲青少年罰</a:t>
            </a:r>
            <a:endParaRPr lang="en-US" altLang="zh-TW" b="1" dirty="0" smtClean="0">
              <a:solidFill>
                <a:srgbClr val="006600"/>
              </a:solidFill>
              <a:latin typeface="+mn-ea"/>
            </a:endParaRPr>
          </a:p>
          <a:p>
            <a:pPr marL="0" indent="0" eaLnBrk="1" hangingPunct="1">
              <a:lnSpc>
                <a:spcPts val="5500"/>
              </a:lnSpc>
              <a:buFontTx/>
              <a:buNone/>
            </a:pPr>
            <a:r>
              <a:rPr lang="en-US" altLang="zh-TW" sz="4000" b="1" i="1" dirty="0" smtClean="0">
                <a:solidFill>
                  <a:srgbClr val="FF0000"/>
                </a:solidFill>
                <a:latin typeface="+mn-ea"/>
              </a:rPr>
              <a:t>   </a:t>
            </a:r>
            <a:r>
              <a:rPr lang="en-US" altLang="zh-TW" sz="4000" b="1" i="1" u="sng" dirty="0" smtClean="0">
                <a:solidFill>
                  <a:srgbClr val="FF0000"/>
                </a:solidFill>
                <a:latin typeface="+mn-ea"/>
              </a:rPr>
              <a:t>1</a:t>
            </a:r>
            <a:r>
              <a:rPr lang="zh-TW" altLang="en-US" sz="4000" b="1" i="1" u="sng" dirty="0" smtClean="0">
                <a:solidFill>
                  <a:srgbClr val="FF0000"/>
                </a:solidFill>
                <a:latin typeface="+mn-ea"/>
              </a:rPr>
              <a:t>萬至</a:t>
            </a:r>
            <a:r>
              <a:rPr lang="en-US" altLang="zh-TW" sz="4000" b="1" i="1" u="sng" dirty="0" smtClean="0">
                <a:solidFill>
                  <a:srgbClr val="FF0000"/>
                </a:solidFill>
                <a:latin typeface="+mn-ea"/>
              </a:rPr>
              <a:t>5</a:t>
            </a:r>
            <a:r>
              <a:rPr lang="zh-TW" altLang="en-US" sz="4000" b="1" i="1" u="sng" dirty="0" smtClean="0">
                <a:solidFill>
                  <a:srgbClr val="FF0000"/>
                </a:solidFill>
                <a:latin typeface="+mn-ea"/>
              </a:rPr>
              <a:t>萬元</a:t>
            </a:r>
            <a:endParaRPr lang="en-US" altLang="zh-TW" sz="4000" b="1" i="1" u="sng" dirty="0" smtClean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325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23528" y="5877272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連結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>
                <a:hlinkClick r:id="rId4"/>
              </a:rPr>
              <a:t>https</a:t>
            </a:r>
            <a:r>
              <a:rPr lang="en-US" altLang="zh-TW" dirty="0">
                <a:hlinkClick r:id="rId4"/>
              </a:rPr>
              <a:t>://</a:t>
            </a:r>
            <a:r>
              <a:rPr lang="en-US" altLang="zh-TW" dirty="0" smtClean="0">
                <a:hlinkClick r:id="rId4"/>
              </a:rPr>
              <a:t>www.youtube.com/watch?v=3JKheCu7TpQ</a:t>
            </a:r>
            <a:endParaRPr lang="en-US" altLang="zh-TW" dirty="0" smtClean="0"/>
          </a:p>
          <a:p>
            <a:r>
              <a:rPr lang="zh-TW" altLang="en-US" dirty="0" smtClean="0"/>
              <a:t>作者</a:t>
            </a:r>
            <a:r>
              <a:rPr lang="en-US" altLang="zh-TW" dirty="0" smtClean="0"/>
              <a:t>:PTS </a:t>
            </a:r>
            <a:r>
              <a:rPr lang="zh-TW" altLang="en-US" dirty="0"/>
              <a:t>台灣公共電視 </a:t>
            </a:r>
          </a:p>
        </p:txBody>
      </p:sp>
      <p:pic>
        <p:nvPicPr>
          <p:cNvPr id="8" name="2010-05-04公視晚間新聞(國中生分享菸品 北市首例開罰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704" y="1484784"/>
            <a:ext cx="5328592" cy="3995985"/>
          </a:xfrm>
        </p:spPr>
      </p:pic>
    </p:spTree>
    <p:extLst>
      <p:ext uri="{BB962C8B-B14F-4D97-AF65-F5344CB8AC3E}">
        <p14:creationId xmlns:p14="http://schemas.microsoft.com/office/powerpoint/2010/main" val="288231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考考你</a:t>
            </a:r>
            <a:r>
              <a:rPr lang="en-US" altLang="zh-TW" dirty="0" smtClean="0"/>
              <a:t>!!</a:t>
            </a:r>
            <a:endParaRPr lang="zh-TW" alt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idx="1"/>
          </p:nvPr>
        </p:nvSpPr>
        <p:spPr bwMode="auto">
          <a:xfrm>
            <a:off x="872067" y="2027981"/>
            <a:ext cx="7408333" cy="399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2000"/>
              </a:spcBef>
              <a:buFontTx/>
              <a:buNone/>
            </a:pPr>
            <a:r>
              <a:rPr lang="en-US" altLang="zh-TW" sz="2400" dirty="0">
                <a:solidFill>
                  <a:schemeClr val="tx2"/>
                </a:solidFill>
                <a:latin typeface="+mn-ea"/>
                <a:ea typeface="+mn-ea"/>
              </a:rPr>
              <a:t>1.</a:t>
            </a:r>
            <a:r>
              <a:rPr lang="zh-TW" altLang="en-US" sz="2400" dirty="0">
                <a:solidFill>
                  <a:schemeClr val="tx2"/>
                </a:solidFill>
                <a:latin typeface="+mn-ea"/>
                <a:ea typeface="+mn-ea"/>
              </a:rPr>
              <a:t>學校、醫院、車站可不可以吸菸</a:t>
            </a:r>
            <a:r>
              <a:rPr lang="en-US" altLang="zh-TW" sz="2400" dirty="0">
                <a:solidFill>
                  <a:schemeClr val="tx2"/>
                </a:solidFill>
                <a:latin typeface="+mn-ea"/>
                <a:ea typeface="+mn-ea"/>
              </a:rPr>
              <a:t>?</a:t>
            </a:r>
          </a:p>
          <a:p>
            <a:pPr eaLnBrk="1" hangingPunct="1">
              <a:lnSpc>
                <a:spcPct val="150000"/>
              </a:lnSpc>
              <a:spcBef>
                <a:spcPts val="2000"/>
              </a:spcBef>
              <a:buFontTx/>
              <a:buNone/>
            </a:pPr>
            <a:r>
              <a:rPr lang="en-US" altLang="zh-TW" sz="2400" dirty="0">
                <a:solidFill>
                  <a:schemeClr val="tx2"/>
                </a:solidFill>
                <a:latin typeface="+mn-ea"/>
                <a:ea typeface="+mn-ea"/>
              </a:rPr>
              <a:t>2.</a:t>
            </a:r>
            <a:r>
              <a:rPr lang="zh-TW" altLang="en-US" sz="2400" dirty="0">
                <a:solidFill>
                  <a:schemeClr val="tx2"/>
                </a:solidFill>
                <a:latin typeface="+mn-ea"/>
                <a:ea typeface="+mn-ea"/>
              </a:rPr>
              <a:t>二手菸及三手菸會不會危害家人</a:t>
            </a:r>
            <a:r>
              <a:rPr lang="en-US" altLang="zh-TW" sz="2400" dirty="0">
                <a:solidFill>
                  <a:schemeClr val="tx2"/>
                </a:solidFill>
                <a:latin typeface="+mn-ea"/>
                <a:ea typeface="+mn-ea"/>
              </a:rPr>
              <a:t>?</a:t>
            </a:r>
          </a:p>
          <a:p>
            <a:pPr eaLnBrk="1" hangingPunct="1">
              <a:lnSpc>
                <a:spcPct val="150000"/>
              </a:lnSpc>
              <a:spcBef>
                <a:spcPts val="2000"/>
              </a:spcBef>
              <a:buFontTx/>
              <a:buNone/>
            </a:pPr>
            <a:r>
              <a:rPr lang="en-US" altLang="zh-TW" sz="2400" dirty="0">
                <a:solidFill>
                  <a:schemeClr val="tx2"/>
                </a:solidFill>
                <a:latin typeface="+mn-ea"/>
                <a:ea typeface="+mn-ea"/>
              </a:rPr>
              <a:t>3.</a:t>
            </a:r>
            <a:r>
              <a:rPr lang="zh-TW" altLang="en-US" sz="2400" dirty="0">
                <a:solidFill>
                  <a:schemeClr val="tx2"/>
                </a:solidFill>
                <a:latin typeface="+mn-ea"/>
                <a:ea typeface="+mn-ea"/>
              </a:rPr>
              <a:t>幾歲以下不可使用菸品</a:t>
            </a:r>
            <a:r>
              <a:rPr lang="en-US" altLang="zh-TW" sz="2400" dirty="0">
                <a:solidFill>
                  <a:schemeClr val="tx2"/>
                </a:solidFill>
                <a:latin typeface="+mn-ea"/>
                <a:ea typeface="+mn-ea"/>
              </a:rPr>
              <a:t>?</a:t>
            </a:r>
          </a:p>
          <a:p>
            <a:pPr eaLnBrk="1" hangingPunct="1">
              <a:lnSpc>
                <a:spcPct val="150000"/>
              </a:lnSpc>
              <a:spcBef>
                <a:spcPts val="2000"/>
              </a:spcBef>
              <a:buFontTx/>
              <a:buNone/>
            </a:pPr>
            <a:r>
              <a:rPr lang="en-US" altLang="zh-TW" sz="2400" dirty="0" smtClean="0">
                <a:solidFill>
                  <a:schemeClr val="tx2"/>
                </a:solidFill>
                <a:latin typeface="+mn-ea"/>
                <a:ea typeface="+mn-ea"/>
              </a:rPr>
              <a:t>4.</a:t>
            </a:r>
            <a:r>
              <a:rPr lang="zh-TW" altLang="en-US" sz="2400" dirty="0" smtClean="0">
                <a:solidFill>
                  <a:schemeClr val="tx2"/>
                </a:solidFill>
                <a:latin typeface="+mn-ea"/>
                <a:ea typeface="+mn-ea"/>
              </a:rPr>
              <a:t>可不</a:t>
            </a:r>
            <a:r>
              <a:rPr lang="zh-TW" altLang="en-US" sz="2400" dirty="0">
                <a:solidFill>
                  <a:schemeClr val="tx2"/>
                </a:solidFill>
                <a:latin typeface="+mn-ea"/>
                <a:ea typeface="+mn-ea"/>
              </a:rPr>
              <a:t>可以幫大人買菸</a:t>
            </a:r>
            <a:r>
              <a:rPr lang="en-US" altLang="zh-TW" sz="2400" dirty="0">
                <a:solidFill>
                  <a:schemeClr val="tx2"/>
                </a:solidFill>
                <a:latin typeface="+mn-ea"/>
                <a:ea typeface="+mn-e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890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83568" y="2780928"/>
            <a:ext cx="8229600" cy="1252728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青春不留白～菸菸說ＢＹＥＢＹＥ</a:t>
            </a:r>
          </a:p>
        </p:txBody>
      </p:sp>
      <p:sp>
        <p:nvSpPr>
          <p:cNvPr id="24" name="WordArt 21"/>
          <p:cNvSpPr>
            <a:spLocks noChangeArrowheads="1" noChangeShapeType="1" noTextEdit="1"/>
          </p:cNvSpPr>
          <p:nvPr/>
        </p:nvSpPr>
        <p:spPr bwMode="auto">
          <a:xfrm>
            <a:off x="3033169" y="2996952"/>
            <a:ext cx="302895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40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80659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11560" y="1844824"/>
            <a:ext cx="7848872" cy="1780108"/>
          </a:xfrm>
        </p:spPr>
        <p:txBody>
          <a:bodyPr>
            <a:noAutofit/>
          </a:bodyPr>
          <a:lstStyle/>
          <a:p>
            <a:r>
              <a:rPr lang="zh-TW" altLang="zh-TW" sz="5400" dirty="0" smtClean="0"/>
              <a:t>吸菸</a:t>
            </a:r>
            <a:r>
              <a:rPr lang="zh-TW" altLang="zh-TW" sz="5400" dirty="0"/>
              <a:t>對身體有什麼</a:t>
            </a:r>
            <a:r>
              <a:rPr lang="zh-TW" altLang="zh-TW" sz="5400" dirty="0" smtClean="0"/>
              <a:t>傷害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73518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88" y="1124744"/>
            <a:ext cx="6215639" cy="5246968"/>
          </a:xfr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39552" y="15032"/>
            <a:ext cx="8229600" cy="1252728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菸品的成分</a:t>
            </a:r>
            <a:endParaRPr lang="zh-TW" altLang="en-US" sz="4000" dirty="0"/>
          </a:p>
        </p:txBody>
      </p:sp>
      <p:sp>
        <p:nvSpPr>
          <p:cNvPr id="2" name="矩形 1"/>
          <p:cNvSpPr/>
          <p:nvPr/>
        </p:nvSpPr>
        <p:spPr>
          <a:xfrm>
            <a:off x="6590208" y="1484784"/>
            <a:ext cx="241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一</a:t>
            </a:r>
            <a:r>
              <a:rPr lang="zh-TW" altLang="en-US" dirty="0"/>
              <a:t>根</a:t>
            </a:r>
            <a:r>
              <a:rPr lang="zh-TW" altLang="en-US" dirty="0" smtClean="0"/>
              <a:t>菸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en-US" altLang="zh-TW" dirty="0">
                <a:solidFill>
                  <a:srgbClr val="FF0000"/>
                </a:solidFill>
              </a:rPr>
              <a:t>7000)</a:t>
            </a:r>
            <a:r>
              <a:rPr lang="zh-TW" altLang="en-US" dirty="0"/>
              <a:t>種化學物質，傷害身體的成分至少有</a:t>
            </a:r>
            <a:r>
              <a:rPr lang="en-US" altLang="zh-TW" dirty="0">
                <a:solidFill>
                  <a:srgbClr val="FF0000"/>
                </a:solidFill>
              </a:rPr>
              <a:t>(250)</a:t>
            </a:r>
            <a:r>
              <a:rPr lang="zh-TW" altLang="en-US" dirty="0"/>
              <a:t>種，確定致癌的有</a:t>
            </a:r>
            <a:r>
              <a:rPr lang="en-US" altLang="zh-TW" dirty="0">
                <a:solidFill>
                  <a:srgbClr val="FF0000"/>
                </a:solidFill>
              </a:rPr>
              <a:t>(93)</a:t>
            </a:r>
            <a:r>
              <a:rPr lang="zh-TW" altLang="en-US" dirty="0"/>
              <a:t>種。</a:t>
            </a:r>
            <a:endParaRPr lang="en-US" altLang="zh-TW" dirty="0"/>
          </a:p>
        </p:txBody>
      </p:sp>
      <p:sp>
        <p:nvSpPr>
          <p:cNvPr id="5" name="矩形 4"/>
          <p:cNvSpPr/>
          <p:nvPr/>
        </p:nvSpPr>
        <p:spPr>
          <a:xfrm>
            <a:off x="6590208" y="3501008"/>
            <a:ext cx="2557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全球</a:t>
            </a:r>
            <a:r>
              <a:rPr lang="en-US" altLang="zh-TW" dirty="0" smtClean="0"/>
              <a:t>~</a:t>
            </a:r>
            <a:r>
              <a:rPr lang="zh-TW" altLang="en-US" dirty="0" smtClean="0">
                <a:solidFill>
                  <a:srgbClr val="FF0000"/>
                </a:solidFill>
              </a:rPr>
              <a:t>每</a:t>
            </a:r>
            <a:r>
              <a:rPr lang="zh-TW" altLang="en-US" dirty="0">
                <a:solidFill>
                  <a:srgbClr val="FF0000"/>
                </a:solidFill>
              </a:rPr>
              <a:t>六秒</a:t>
            </a:r>
            <a:r>
              <a:rPr lang="zh-TW" altLang="en-US" dirty="0"/>
              <a:t>就有一人因菸害死亡。</a:t>
            </a:r>
          </a:p>
        </p:txBody>
      </p:sp>
      <p:sp>
        <p:nvSpPr>
          <p:cNvPr id="6" name="矩形 5"/>
          <p:cNvSpPr/>
          <p:nvPr/>
        </p:nvSpPr>
        <p:spPr>
          <a:xfrm>
            <a:off x="6736390" y="4797152"/>
            <a:ext cx="20162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台灣</a:t>
            </a:r>
            <a:r>
              <a:rPr lang="en-US" altLang="zh-TW" dirty="0" smtClean="0"/>
              <a:t>~</a:t>
            </a:r>
            <a:r>
              <a:rPr lang="zh-TW" altLang="en-US" dirty="0" smtClean="0"/>
              <a:t>每年</a:t>
            </a:r>
            <a:r>
              <a:rPr lang="en-US" altLang="zh-TW" dirty="0" smtClean="0"/>
              <a:t>2</a:t>
            </a:r>
            <a:r>
              <a:rPr lang="zh-TW" altLang="en-US" dirty="0"/>
              <a:t>萬人死於吸菸相關疾病。</a:t>
            </a:r>
          </a:p>
          <a:p>
            <a:r>
              <a:rPr lang="zh-TW" altLang="en-US" dirty="0"/>
              <a:t> </a:t>
            </a:r>
            <a:r>
              <a:rPr lang="zh-TW" altLang="en-US" dirty="0" smtClean="0">
                <a:solidFill>
                  <a:srgbClr val="FF0000"/>
                </a:solidFill>
              </a:rPr>
              <a:t>每</a:t>
            </a:r>
            <a:r>
              <a:rPr lang="en-US" altLang="zh-TW" dirty="0">
                <a:solidFill>
                  <a:srgbClr val="FF0000"/>
                </a:solidFill>
              </a:rPr>
              <a:t>20</a:t>
            </a:r>
            <a:r>
              <a:rPr lang="zh-TW" altLang="en-US" dirty="0">
                <a:solidFill>
                  <a:srgbClr val="FF0000"/>
                </a:solidFill>
              </a:rPr>
              <a:t>分鐘</a:t>
            </a:r>
            <a:r>
              <a:rPr lang="zh-TW" altLang="en-US" dirty="0"/>
              <a:t>就有</a:t>
            </a:r>
            <a:r>
              <a:rPr lang="zh-TW" altLang="en-US" dirty="0" smtClean="0"/>
              <a:t>一人</a:t>
            </a:r>
            <a:r>
              <a:rPr lang="zh-TW" altLang="en-US" dirty="0"/>
              <a:t>因菸害而</a:t>
            </a:r>
            <a:r>
              <a:rPr lang="zh-TW" altLang="en-US" dirty="0" smtClean="0"/>
              <a:t>失去生命</a:t>
            </a:r>
            <a:r>
              <a:rPr lang="zh-TW" altLang="en-US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45930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99592" y="2021834"/>
            <a:ext cx="7408333" cy="3450696"/>
          </a:xfrm>
        </p:spPr>
        <p:txBody>
          <a:bodyPr/>
          <a:lstStyle/>
          <a:p>
            <a:pPr lvl="0">
              <a:buClr>
                <a:srgbClr val="31B6FD"/>
              </a:buClr>
            </a:pPr>
            <a:r>
              <a:rPr lang="zh-TW" altLang="en-US" sz="4000" dirty="0">
                <a:solidFill>
                  <a:srgbClr val="073E87"/>
                </a:solidFill>
              </a:rPr>
              <a:t>菸</a:t>
            </a:r>
            <a:r>
              <a:rPr lang="zh-TW" altLang="en-US" sz="4000" dirty="0" smtClean="0">
                <a:solidFill>
                  <a:srgbClr val="073E87"/>
                </a:solidFill>
              </a:rPr>
              <a:t>品主要三成分</a:t>
            </a:r>
            <a:endParaRPr lang="en-US" altLang="zh-TW" sz="4000" dirty="0">
              <a:solidFill>
                <a:srgbClr val="073E87"/>
              </a:solidFill>
            </a:endParaRPr>
          </a:p>
          <a:p>
            <a:pPr marL="0" lvl="0" indent="0">
              <a:buClr>
                <a:srgbClr val="31B6FD"/>
              </a:buClr>
              <a:buNone/>
            </a:pPr>
            <a:r>
              <a:rPr lang="zh-TW" altLang="en-US" sz="4000" dirty="0">
                <a:solidFill>
                  <a:srgbClr val="FF0000"/>
                </a:solidFill>
              </a:rPr>
              <a:t> </a:t>
            </a:r>
            <a:r>
              <a:rPr lang="zh-TW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zh-TW" sz="4000" dirty="0">
                <a:solidFill>
                  <a:srgbClr val="FF0000"/>
                </a:solidFill>
              </a:rPr>
              <a:t>(</a:t>
            </a:r>
            <a:r>
              <a:rPr lang="zh-TW" altLang="en-US" sz="4000" dirty="0">
                <a:solidFill>
                  <a:srgbClr val="FF0000"/>
                </a:solidFill>
              </a:rPr>
              <a:t>尼古丁</a:t>
            </a:r>
            <a:r>
              <a:rPr lang="en-US" altLang="zh-TW" sz="4000" dirty="0">
                <a:solidFill>
                  <a:srgbClr val="FF0000"/>
                </a:solidFill>
              </a:rPr>
              <a:t>)</a:t>
            </a:r>
            <a:r>
              <a:rPr lang="zh-TW" altLang="en-US" sz="4000" dirty="0">
                <a:solidFill>
                  <a:srgbClr val="FF0000"/>
                </a:solidFill>
              </a:rPr>
              <a:t>      </a:t>
            </a:r>
            <a:r>
              <a:rPr lang="en-US" altLang="zh-TW" sz="4000" dirty="0">
                <a:solidFill>
                  <a:srgbClr val="FF0000"/>
                </a:solidFill>
              </a:rPr>
              <a:t>(</a:t>
            </a:r>
            <a:r>
              <a:rPr lang="zh-TW" altLang="en-US" sz="4000" dirty="0">
                <a:solidFill>
                  <a:srgbClr val="FF0000"/>
                </a:solidFill>
              </a:rPr>
              <a:t>焦油</a:t>
            </a:r>
            <a:r>
              <a:rPr lang="en-US" altLang="zh-TW" sz="4000" dirty="0">
                <a:solidFill>
                  <a:srgbClr val="FF0000"/>
                </a:solidFill>
              </a:rPr>
              <a:t>)</a:t>
            </a:r>
            <a:r>
              <a:rPr lang="zh-TW" altLang="en-US" sz="4000" dirty="0">
                <a:solidFill>
                  <a:srgbClr val="FF0000"/>
                </a:solidFill>
              </a:rPr>
              <a:t>       </a:t>
            </a:r>
            <a:r>
              <a:rPr lang="en-US" altLang="zh-TW" sz="4000" dirty="0">
                <a:solidFill>
                  <a:srgbClr val="FF0000"/>
                </a:solidFill>
              </a:rPr>
              <a:t>(</a:t>
            </a:r>
            <a:r>
              <a:rPr lang="zh-TW" altLang="en-US" sz="4000" dirty="0">
                <a:solidFill>
                  <a:srgbClr val="FF0000"/>
                </a:solidFill>
              </a:rPr>
              <a:t>一氧化碳</a:t>
            </a:r>
            <a:r>
              <a:rPr lang="en-US" altLang="zh-TW" sz="4000" dirty="0">
                <a:solidFill>
                  <a:srgbClr val="FF0000"/>
                </a:solidFill>
              </a:rPr>
              <a:t>)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菸品主要三成分</a:t>
            </a:r>
            <a:endParaRPr lang="zh-TW" altLang="en-US" sz="4000" dirty="0"/>
          </a:p>
        </p:txBody>
      </p:sp>
      <p:pic>
        <p:nvPicPr>
          <p:cNvPr id="4" name="Picture 4" descr="DSCF1417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0" y="3513470"/>
            <a:ext cx="1771427" cy="235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3131840" y="3513470"/>
            <a:ext cx="2663825" cy="2159000"/>
            <a:chOff x="2744" y="1073"/>
            <a:chExt cx="2767" cy="2369"/>
          </a:xfrm>
        </p:grpSpPr>
        <p:pic>
          <p:nvPicPr>
            <p:cNvPr id="9" name="Picture 12" descr="DSCN59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1073"/>
              <a:ext cx="2721" cy="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3696" y="2205"/>
              <a:ext cx="1815" cy="1237"/>
              <a:chOff x="3696" y="2205"/>
              <a:chExt cx="1815" cy="1237"/>
            </a:xfrm>
          </p:grpSpPr>
          <p:pic>
            <p:nvPicPr>
              <p:cNvPr id="11" name="Picture 14" descr="DSCN590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6" y="2523"/>
                <a:ext cx="1225" cy="91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Line 15"/>
              <p:cNvSpPr>
                <a:spLocks noChangeShapeType="1"/>
              </p:cNvSpPr>
              <p:nvPr/>
            </p:nvSpPr>
            <p:spPr bwMode="auto">
              <a:xfrm flipH="1" flipV="1">
                <a:off x="3696" y="2205"/>
                <a:ext cx="545" cy="545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13" name="Group 17"/>
          <p:cNvGrpSpPr>
            <a:grpSpLocks/>
          </p:cNvGrpSpPr>
          <p:nvPr/>
        </p:nvGrpSpPr>
        <p:grpSpPr bwMode="auto">
          <a:xfrm>
            <a:off x="5942333" y="3537855"/>
            <a:ext cx="2698750" cy="2014538"/>
            <a:chOff x="2744" y="1117"/>
            <a:chExt cx="2722" cy="2040"/>
          </a:xfrm>
        </p:grpSpPr>
        <p:pic>
          <p:nvPicPr>
            <p:cNvPr id="14" name="Picture 18" descr="ca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1117"/>
              <a:ext cx="2722" cy="2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3833" y="2069"/>
              <a:ext cx="817" cy="59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b="1" smtClean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70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latin typeface="+mj-ea"/>
              </a:rPr>
              <a:t>台灣菸品警示圖文</a:t>
            </a:r>
          </a:p>
        </p:txBody>
      </p:sp>
      <p:pic>
        <p:nvPicPr>
          <p:cNvPr id="2050" name="Picture 2" descr="C:\Users\user\Desktop\0816-菸盒警示%20標楷體--1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873652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11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吸菸者身體-2-out-01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833" y="331846"/>
            <a:ext cx="5417479" cy="633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29906" y="404664"/>
            <a:ext cx="861774" cy="62646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400" dirty="0"/>
              <a:t>吸菸對身體有哪些</a:t>
            </a:r>
            <a:r>
              <a:rPr lang="zh-TW" altLang="en-US" sz="4400" dirty="0" smtClean="0"/>
              <a:t>影響？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90163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+mj-ea"/>
              </a:rPr>
              <a:t>可愛的臉，都因為抽菸變醜了</a:t>
            </a:r>
            <a:r>
              <a:rPr lang="en-US" altLang="zh-TW" dirty="0">
                <a:latin typeface="+mj-ea"/>
              </a:rPr>
              <a:t>~~</a:t>
            </a:r>
            <a:endParaRPr lang="zh-TW" altLang="en-US" dirty="0">
              <a:latin typeface="+mj-ea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465845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9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33621" y="210348"/>
            <a:ext cx="8229600" cy="1252728"/>
          </a:xfrm>
        </p:spPr>
        <p:txBody>
          <a:bodyPr/>
          <a:lstStyle/>
          <a:p>
            <a:r>
              <a:rPr lang="zh-TW" altLang="en-US" dirty="0" smtClean="0">
                <a:latin typeface="+mn-ea"/>
                <a:ea typeface="+mn-ea"/>
              </a:rPr>
              <a:t>不要以為</a:t>
            </a:r>
            <a:r>
              <a:rPr lang="en-US" altLang="zh-TW" dirty="0" smtClean="0">
                <a:latin typeface="+mn-ea"/>
                <a:ea typeface="+mn-ea"/>
              </a:rPr>
              <a:t>~</a:t>
            </a:r>
            <a:r>
              <a:rPr lang="zh-TW" altLang="en-US" dirty="0" smtClean="0">
                <a:latin typeface="+mn-ea"/>
                <a:ea typeface="+mn-ea"/>
              </a:rPr>
              <a:t>我還年輕，沒關係</a:t>
            </a:r>
            <a:r>
              <a:rPr lang="en-US" altLang="zh-TW" dirty="0" smtClean="0">
                <a:latin typeface="+mn-ea"/>
                <a:ea typeface="+mn-ea"/>
              </a:rPr>
              <a:t>?!</a:t>
            </a:r>
            <a:endParaRPr lang="zh-TW" altLang="en-US" dirty="0">
              <a:latin typeface="+mn-ea"/>
              <a:ea typeface="+mn-ea"/>
            </a:endParaRPr>
          </a:p>
        </p:txBody>
      </p:sp>
      <p:pic>
        <p:nvPicPr>
          <p:cNvPr id="5" name="Picture 4" descr="97-29歳吸菸者引起血栓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1484784"/>
            <a:ext cx="384647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圖片 3" descr="少女吸菸3年得肺癌2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5709"/>
            <a:ext cx="3456384" cy="472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799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9064</TotalTime>
  <Words>535</Words>
  <Application>Microsoft Office PowerPoint</Application>
  <PresentationFormat>如螢幕大小 (4:3)</PresentationFormat>
  <Paragraphs>72</Paragraphs>
  <Slides>28</Slides>
  <Notes>8</Notes>
  <HiddenSlides>0</HiddenSlides>
  <MMClips>5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28</vt:i4>
      </vt:variant>
    </vt:vector>
  </HeadingPairs>
  <TitlesOfParts>
    <vt:vector size="30" baseType="lpstr">
      <vt:lpstr>波形</vt:lpstr>
      <vt:lpstr>自訂設計</vt:lpstr>
      <vt:lpstr>菸霧的真相</vt:lpstr>
      <vt:lpstr>當有人在你身邊吸菸時……</vt:lpstr>
      <vt:lpstr>吸菸對身體有什麼傷害</vt:lpstr>
      <vt:lpstr>菸品的成分</vt:lpstr>
      <vt:lpstr>菸品主要三成分</vt:lpstr>
      <vt:lpstr>台灣菸品警示圖文</vt:lpstr>
      <vt:lpstr>PowerPoint 簡報</vt:lpstr>
      <vt:lpstr>可愛的臉，都因為抽菸變醜了~~</vt:lpstr>
      <vt:lpstr>不要以為~我還年輕，沒關係?!</vt:lpstr>
      <vt:lpstr>不要以為~我還年輕，沒關係?!</vt:lpstr>
      <vt:lpstr>【無菸in 吸菸out】-花兒實驗影片</vt:lpstr>
      <vt:lpstr>PowerPoint 簡報</vt:lpstr>
      <vt:lpstr>PowerPoint 簡報</vt:lpstr>
      <vt:lpstr>PowerPoint 簡報</vt:lpstr>
      <vt:lpstr>二手菸/三手菸對身體的影響</vt:lpstr>
      <vt:lpstr>拒絕三手菸從戒菸開始</vt:lpstr>
      <vt:lpstr>不可不知的 菸害防制法規 </vt:lpstr>
      <vt:lpstr>PowerPoint 簡報</vt:lpstr>
      <vt:lpstr>PowerPoint 簡報</vt:lpstr>
      <vt:lpstr>PowerPoint 簡報</vt:lpstr>
      <vt:lpstr>PowerPoint 簡報</vt:lpstr>
      <vt:lpstr>公共場所 請勿吸菸</vt:lpstr>
      <vt:lpstr>無菸環境~室內公共場所與3人以上室內工作場所全面禁菸</vt:lpstr>
      <vt:lpstr>PowerPoint 簡報</vt:lpstr>
      <vt:lpstr>PowerPoint 簡報</vt:lpstr>
      <vt:lpstr>PowerPoint 簡報</vt:lpstr>
      <vt:lpstr>考考你!!</vt:lpstr>
      <vt:lpstr>青春不留白～菸菸說ＢＹＥＢＹＥ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不吸菸   做自己</dc:title>
  <dc:creator>USER</dc:creator>
  <cp:lastModifiedBy>user</cp:lastModifiedBy>
  <cp:revision>269</cp:revision>
  <cp:lastPrinted>2017-09-15T09:30:41Z</cp:lastPrinted>
  <dcterms:created xsi:type="dcterms:W3CDTF">2017-06-21T03:34:14Z</dcterms:created>
  <dcterms:modified xsi:type="dcterms:W3CDTF">2018-09-12T04:04:37Z</dcterms:modified>
</cp:coreProperties>
</file>