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8" r:id="rId5"/>
    <p:sldId id="282" r:id="rId6"/>
    <p:sldId id="283" r:id="rId7"/>
    <p:sldId id="294" r:id="rId8"/>
    <p:sldId id="284" r:id="rId9"/>
    <p:sldId id="295" r:id="rId10"/>
    <p:sldId id="296" r:id="rId11"/>
    <p:sldId id="289" r:id="rId12"/>
    <p:sldId id="293" r:id="rId13"/>
    <p:sldId id="291" r:id="rId14"/>
    <p:sldId id="286" r:id="rId15"/>
    <p:sldId id="292" r:id="rId16"/>
    <p:sldId id="288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99"/>
    <a:srgbClr val="92D050"/>
    <a:srgbClr val="002060"/>
    <a:srgbClr val="008000"/>
    <a:srgbClr val="003300"/>
    <a:srgbClr val="5B9BD5"/>
    <a:srgbClr val="000000"/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34970-28F2-4B32-AD68-637DAA132EB7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5348C-AFF2-4623-A53E-6B62AAF3F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69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8AE301-FBDC-409D-9115-2D50701E91F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TW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4807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47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48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69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0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74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0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73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10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13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24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8D10-6199-4A83-BC33-F05412E6BED4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72A4-D022-4E61-8B09-0BC66C565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2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../12&#38936;&#32177;/&#23529;&#26597;&#36890;&#36942;&#38936;&#32177;/1&#22283;&#35486;&#25991;&#38936;&#32177;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20061;&#24180;&#19968;&#36011;&#20154;&#27402;&#34701;&#20837;&#20845;&#19979;&#22283;&#35486;&#25945;&#23416;&#35373;&#35336;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38321;&#35712;&#25688;&#35201;&#31574;&#30053;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0" y="0"/>
            <a:ext cx="12191999" cy="6858000"/>
          </a:xfrm>
          <a:custGeom>
            <a:avLst/>
            <a:gdLst>
              <a:gd name="connsiteX0" fmla="*/ 1629329 w 12191999"/>
              <a:gd name="connsiteY0" fmla="*/ 4393602 h 6858000"/>
              <a:gd name="connsiteX1" fmla="*/ 637555 w 12191999"/>
              <a:gd name="connsiteY1" fmla="*/ 5385375 h 6858000"/>
              <a:gd name="connsiteX2" fmla="*/ 1629329 w 12191999"/>
              <a:gd name="connsiteY2" fmla="*/ 6377148 h 6858000"/>
              <a:gd name="connsiteX3" fmla="*/ 2621102 w 12191999"/>
              <a:gd name="connsiteY3" fmla="*/ 5385375 h 6858000"/>
              <a:gd name="connsiteX4" fmla="*/ 1629329 w 12191999"/>
              <a:gd name="connsiteY4" fmla="*/ 4393602 h 6858000"/>
              <a:gd name="connsiteX5" fmla="*/ 5751180 w 12191999"/>
              <a:gd name="connsiteY5" fmla="*/ 4393601 h 6858000"/>
              <a:gd name="connsiteX6" fmla="*/ 4759407 w 12191999"/>
              <a:gd name="connsiteY6" fmla="*/ 5385374 h 6858000"/>
              <a:gd name="connsiteX7" fmla="*/ 5751180 w 12191999"/>
              <a:gd name="connsiteY7" fmla="*/ 6377147 h 6858000"/>
              <a:gd name="connsiteX8" fmla="*/ 6742953 w 12191999"/>
              <a:gd name="connsiteY8" fmla="*/ 5385374 h 6858000"/>
              <a:gd name="connsiteX9" fmla="*/ 5751180 w 12191999"/>
              <a:gd name="connsiteY9" fmla="*/ 4393601 h 6858000"/>
              <a:gd name="connsiteX10" fmla="*/ 3767636 w 12191999"/>
              <a:gd name="connsiteY10" fmla="*/ 3624902 h 6858000"/>
              <a:gd name="connsiteX11" fmla="*/ 2775862 w 12191999"/>
              <a:gd name="connsiteY11" fmla="*/ 4616675 h 6858000"/>
              <a:gd name="connsiteX12" fmla="*/ 3767636 w 12191999"/>
              <a:gd name="connsiteY12" fmla="*/ 5608448 h 6858000"/>
              <a:gd name="connsiteX13" fmla="*/ 4759408 w 12191999"/>
              <a:gd name="connsiteY13" fmla="*/ 4616675 h 6858000"/>
              <a:gd name="connsiteX14" fmla="*/ 3767636 w 12191999"/>
              <a:gd name="connsiteY14" fmla="*/ 3624902 h 6858000"/>
              <a:gd name="connsiteX15" fmla="*/ 0 w 12191999"/>
              <a:gd name="connsiteY15" fmla="*/ 0 h 6858000"/>
              <a:gd name="connsiteX16" fmla="*/ 12191999 w 12191999"/>
              <a:gd name="connsiteY16" fmla="*/ 0 h 6858000"/>
              <a:gd name="connsiteX17" fmla="*/ 12191999 w 12191999"/>
              <a:gd name="connsiteY17" fmla="*/ 6858000 h 6858000"/>
              <a:gd name="connsiteX18" fmla="*/ 0 w 12191999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1999" h="6858000">
                <a:moveTo>
                  <a:pt x="1629329" y="4393602"/>
                </a:moveTo>
                <a:cubicBezTo>
                  <a:pt x="1081588" y="4393602"/>
                  <a:pt x="637555" y="4837634"/>
                  <a:pt x="637555" y="5385375"/>
                </a:cubicBezTo>
                <a:cubicBezTo>
                  <a:pt x="637555" y="5933116"/>
                  <a:pt x="1081588" y="6377148"/>
                  <a:pt x="1629329" y="6377148"/>
                </a:cubicBezTo>
                <a:cubicBezTo>
                  <a:pt x="2177070" y="6377148"/>
                  <a:pt x="2621102" y="5933116"/>
                  <a:pt x="2621102" y="5385375"/>
                </a:cubicBezTo>
                <a:cubicBezTo>
                  <a:pt x="2621102" y="4837634"/>
                  <a:pt x="2177070" y="4393602"/>
                  <a:pt x="1629329" y="4393602"/>
                </a:cubicBezTo>
                <a:close/>
                <a:moveTo>
                  <a:pt x="5751180" y="4393601"/>
                </a:moveTo>
                <a:cubicBezTo>
                  <a:pt x="5203439" y="4393601"/>
                  <a:pt x="4759407" y="4837633"/>
                  <a:pt x="4759407" y="5385374"/>
                </a:cubicBezTo>
                <a:cubicBezTo>
                  <a:pt x="4759407" y="5933115"/>
                  <a:pt x="5203439" y="6377147"/>
                  <a:pt x="5751180" y="6377147"/>
                </a:cubicBezTo>
                <a:cubicBezTo>
                  <a:pt x="6298921" y="6377147"/>
                  <a:pt x="6742953" y="5933115"/>
                  <a:pt x="6742953" y="5385374"/>
                </a:cubicBezTo>
                <a:cubicBezTo>
                  <a:pt x="6742953" y="4837633"/>
                  <a:pt x="6298921" y="4393601"/>
                  <a:pt x="5751180" y="4393601"/>
                </a:cubicBezTo>
                <a:close/>
                <a:moveTo>
                  <a:pt x="3767636" y="3624902"/>
                </a:moveTo>
                <a:cubicBezTo>
                  <a:pt x="3219895" y="3624902"/>
                  <a:pt x="2775862" y="4068934"/>
                  <a:pt x="2775862" y="4616675"/>
                </a:cubicBezTo>
                <a:cubicBezTo>
                  <a:pt x="2775862" y="5164416"/>
                  <a:pt x="3219895" y="5608448"/>
                  <a:pt x="3767636" y="5608448"/>
                </a:cubicBezTo>
                <a:cubicBezTo>
                  <a:pt x="4315377" y="5608448"/>
                  <a:pt x="4759408" y="5164416"/>
                  <a:pt x="4759408" y="4616675"/>
                </a:cubicBezTo>
                <a:cubicBezTo>
                  <a:pt x="4759408" y="4068934"/>
                  <a:pt x="4315377" y="3624902"/>
                  <a:pt x="3767636" y="362490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2545" y="828676"/>
            <a:ext cx="9083041" cy="1748270"/>
          </a:xfrm>
          <a:solidFill>
            <a:schemeClr val="tx1"/>
          </a:solidFill>
          <a:effectLst>
            <a:glow rad="127000">
              <a:schemeClr val="accent4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如何解讀十二年國教領域綱要</a:t>
            </a:r>
            <a:r>
              <a:rPr lang="en-US" altLang="zh-TW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以國語文為例</a:t>
            </a:r>
            <a:endParaRPr lang="zh-TW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18135" y="3966831"/>
            <a:ext cx="9144000" cy="62952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謝瑞榮  退休校長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images.1111.com.tw/discussPic/60/51578860_60519014.02525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79" b="42316" l="1250" r="20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" t="11740" r="80273" b="57944"/>
          <a:stretch/>
        </p:blipFill>
        <p:spPr bwMode="auto">
          <a:xfrm>
            <a:off x="2976809" y="3764351"/>
            <a:ext cx="1402996" cy="16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1111.com.tw/discussPic/60/51578860_60519014.025254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6" b="69053" l="61250" r="7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60" t="42352" r="21155" b="30304"/>
          <a:stretch/>
        </p:blipFill>
        <p:spPr bwMode="auto">
          <a:xfrm>
            <a:off x="977884" y="4492388"/>
            <a:ext cx="1560595" cy="18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跨領域 剪影」的圖片搜尋結果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16" b="70105" l="20781" r="40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46079" r="59860" b="30601"/>
          <a:stretch/>
        </p:blipFill>
        <p:spPr bwMode="auto">
          <a:xfrm>
            <a:off x="4930709" y="4791485"/>
            <a:ext cx="1526394" cy="13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2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以國語文領綱學習內容為例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423988" y="5447881"/>
            <a:ext cx="10515600" cy="63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942083" y="1527867"/>
            <a:ext cx="9341019" cy="1682899"/>
            <a:chOff x="356295" y="1746101"/>
            <a:chExt cx="9341019" cy="1682899"/>
          </a:xfrm>
        </p:grpSpPr>
        <p:sp>
          <p:nvSpPr>
            <p:cNvPr id="9" name="文字方塊 8"/>
            <p:cNvSpPr txBox="1"/>
            <p:nvPr/>
          </p:nvSpPr>
          <p:spPr>
            <a:xfrm>
              <a:off x="356295" y="2721114"/>
              <a:ext cx="93410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標音符號是指標點符號還是注音符號？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56295" y="1746101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問題：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942083" y="3665949"/>
            <a:ext cx="10879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給三年級學生出個作文題目：合作的重要性，</a:t>
            </a:r>
            <a:endParaRPr lang="en-US" altLang="zh-TW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合適嗎？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42083" y="5275041"/>
            <a:ext cx="10879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所教課文為記敘文，但引用抒情文本的學習內</a:t>
            </a:r>
            <a:endParaRPr lang="en-US" altLang="zh-TW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容，可否？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08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67750" y="5618863"/>
            <a:ext cx="2743200" cy="365125"/>
          </a:xfrm>
        </p:spPr>
        <p:txBody>
          <a:bodyPr/>
          <a:lstStyle/>
          <a:p>
            <a:fld id="{421A1C6E-A8C8-42B0-ADC1-A23B295DEB65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11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1463" y="1590459"/>
            <a:ext cx="113802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實作練習</a:t>
            </a:r>
            <a:r>
              <a:rPr lang="en-US" altLang="zh-TW" sz="40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40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請根據敘述，找出學習表現或學習內容</a:t>
            </a:r>
            <a:r>
              <a:rPr lang="en-US" altLang="zh-TW" sz="40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40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名稱：國語六上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最後一片葉子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希望學生學到：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能提出個人觀點，評析文本。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2.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能用口語完整表達文本重點與邏輯  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能推論文本隱含的因果關連。 </a:t>
            </a:r>
          </a:p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4.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延伸珍惜生命的價值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生命教育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5.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能從文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本中三位人物間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的互動，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抒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發好友間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交流的情感。 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41454" y="37973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教學設計實作練習</a:t>
            </a:r>
            <a:endParaRPr lang="zh-TW" altLang="en-US" sz="4800" b="1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46505" y="2628347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5-Ⅲ-7)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111485" y="3129341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(2-Ⅲ-5)</a:t>
            </a:r>
            <a:endParaRPr lang="zh-TW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174369" y="3606395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(5-Ⅲ-8)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707345" y="4135575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(Cc-Ⅲ-1)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105785" y="5165512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(Bb-Ⅲ-2)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626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0" y="250031"/>
            <a:ext cx="112014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從學習目標找出學習表現與學習內容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透過對文本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各段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落意涵的理解，分辨出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段。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能運用倒敘的寫作法，寫出表達清楚、段落分明的遊記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82842" y="2857055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5-</a:t>
            </a:r>
            <a:r>
              <a:rPr lang="zh-TW" altLang="zh-TW" sz="3200" b="1" dirty="0">
                <a:solidFill>
                  <a:srgbClr val="FF0000"/>
                </a:solidFill>
              </a:rPr>
              <a:t>Ⅱ</a:t>
            </a:r>
            <a:r>
              <a:rPr lang="en-US" altLang="zh-TW" sz="3200" b="1" dirty="0">
                <a:solidFill>
                  <a:srgbClr val="FF0000"/>
                </a:solidFill>
              </a:rPr>
              <a:t>-4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41728" y="2857055"/>
            <a:ext cx="3368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Ad-</a:t>
            </a:r>
            <a:r>
              <a:rPr lang="zh-TW" altLang="zh-TW" sz="3200" b="1" dirty="0">
                <a:solidFill>
                  <a:srgbClr val="FF0000"/>
                </a:solidFill>
              </a:rPr>
              <a:t>Ⅱ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-1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335913" y="2857055"/>
            <a:ext cx="257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82842" y="5058036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 </a:t>
            </a:r>
            <a:r>
              <a:rPr lang="en-US" altLang="zh-TW" sz="3200" b="1" dirty="0">
                <a:solidFill>
                  <a:srgbClr val="FF0000"/>
                </a:solidFill>
              </a:rPr>
              <a:t>6-III-3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41728" y="5058036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 </a:t>
            </a:r>
            <a:r>
              <a:rPr lang="en-US" altLang="zh-TW" sz="3200" b="1" dirty="0">
                <a:solidFill>
                  <a:srgbClr val="FF0000"/>
                </a:solidFill>
              </a:rPr>
              <a:t>Ba-III-1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335913" y="5058036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9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297" y="196199"/>
            <a:ext cx="11824137" cy="1045229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問題：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學習目標要如何敘寫才符合素養導向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13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81267" y="2066788"/>
            <a:ext cx="1034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  <a:r>
              <a:rPr lang="zh-TW" altLang="zh-TW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3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3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lang="zh-TW" altLang="zh-TW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產生與生活環境之間的</a:t>
            </a:r>
            <a:r>
              <a:rPr lang="zh-TW" altLang="zh-TW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zh-TW" altLang="en-US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9" name="橢圓 8"/>
          <p:cNvSpPr/>
          <p:nvPr/>
        </p:nvSpPr>
        <p:spPr>
          <a:xfrm>
            <a:off x="9015546" y="3294495"/>
            <a:ext cx="2981396" cy="1110511"/>
          </a:xfrm>
          <a:prstGeom prst="ellipse">
            <a:avLst/>
          </a:prstGeom>
          <a:solidFill>
            <a:srgbClr val="00B050"/>
          </a:solidFill>
          <a:ln w="762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高層次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4985" y="1449555"/>
            <a:ext cx="7459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九年一貫常見的敘寫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偏向行為目標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81267" y="2697445"/>
            <a:ext cx="1034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3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說出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正方形</a:t>
            </a: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長方形的不同</a:t>
            </a:r>
            <a:r>
              <a:rPr lang="zh-TW" altLang="en-US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目標模式</a:t>
            </a:r>
            <a:r>
              <a:rPr lang="en-US" altLang="zh-TW" sz="36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31812" y="3731563"/>
            <a:ext cx="838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十二國教素養的敘寫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整合知識技能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81266" y="4397968"/>
            <a:ext cx="1034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en-US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：從</a:t>
            </a:r>
            <a:r>
              <a:rPr lang="zh-TW" altLang="en-US" sz="3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分辨</a:t>
            </a:r>
            <a:r>
              <a:rPr lang="zh-TW" altLang="zh-TW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內外</a:t>
            </a:r>
            <a:r>
              <a:rPr lang="zh-TW" altLang="zh-TW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zh-TW" altLang="en-US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體會並實踐</a:t>
            </a: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與不同</a:t>
            </a:r>
            <a:endParaRPr lang="en-US" altLang="zh-TW" sz="36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族群</a:t>
            </a: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相處時應有的</a:t>
            </a:r>
            <a:r>
              <a:rPr lang="zh-TW" altLang="zh-TW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態度。</a:t>
            </a:r>
            <a:endParaRPr lang="zh-TW" altLang="zh-TW" sz="36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81266" y="5609855"/>
            <a:ext cx="10802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en-US" sz="3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文本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內容，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出重要訊息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整出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課文大意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過程模式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600" b="1" kern="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橢圓 20">
            <a:hlinkClick r:id="rId2" action="ppaction://hlinkfile"/>
          </p:cNvPr>
          <p:cNvSpPr/>
          <p:nvPr/>
        </p:nvSpPr>
        <p:spPr>
          <a:xfrm>
            <a:off x="8914235" y="1152907"/>
            <a:ext cx="2981396" cy="1110511"/>
          </a:xfrm>
          <a:prstGeom prst="ellipse">
            <a:avLst/>
          </a:prstGeom>
          <a:solidFill>
            <a:srgbClr val="00B050"/>
          </a:solidFill>
          <a:ln w="762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層次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5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14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11578" y="1882280"/>
            <a:ext cx="94179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國語文領域</a:t>
            </a:r>
            <a:endParaRPr lang="en-US" altLang="zh-TW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5-I-9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喜愛閱讀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樂於與他人分享閱讀心得。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11579" y="3140968"/>
            <a:ext cx="101508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國語文領域</a:t>
            </a:r>
            <a:endParaRPr lang="en-US" altLang="zh-TW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5-Ⅱ-7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預測、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、提問等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策略，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增進對文本的理解。	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311577" y="4725145"/>
            <a:ext cx="10150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綜合領域</a:t>
            </a:r>
            <a:endParaRPr lang="en-US" altLang="zh-TW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3c-II-1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文化活動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體會文化與生活的關係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認同與肯定自己的文化。	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3" name="橢圓 2"/>
          <p:cNvSpPr/>
          <p:nvPr/>
        </p:nvSpPr>
        <p:spPr>
          <a:xfrm>
            <a:off x="2384882" y="2207654"/>
            <a:ext cx="2620015" cy="8549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763023" y="5019746"/>
            <a:ext cx="2981396" cy="8984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072129" y="3479095"/>
            <a:ext cx="1314876" cy="8549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94889" y="674693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粗體表示什麼意思？</a:t>
            </a:r>
            <a:endParaRPr lang="zh-TW" altLang="en-US" sz="4800" b="1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832679" y="3479095"/>
            <a:ext cx="2629754" cy="8549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0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79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教學活動</a:t>
            </a: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流程敘寫之</a:t>
            </a:r>
            <a:r>
              <a:rPr lang="zh-TW" altLang="en-US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4950"/>
            <a:ext cx="10915650" cy="535304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為分界，每節下分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教學活動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給名稱更好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務必以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學生為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寫法，絕對避免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教師講述、教師示範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多採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學習、情境學習、問題引導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避免用「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教師引導 」、「教師提問」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可用：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與學生一起討論     引導思考</a:t>
            </a:r>
            <a:endParaRPr lang="en-US" altLang="zh-TW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評量：多元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方法、評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量規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162551" y="5463840"/>
            <a:ext cx="707571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8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589621" y="2895156"/>
            <a:ext cx="11012757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028583" y="3173714"/>
            <a:ext cx="63304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享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完畢</a:t>
            </a:r>
            <a:endParaRPr lang="en-US" altLang="zh-TW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</a:t>
            </a:r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指教</a:t>
            </a: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589621" y="6706964"/>
            <a:ext cx="11012757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8610599" y="6310450"/>
            <a:ext cx="3303827" cy="411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fld id="{29963055-9B76-4EB8-A679-A0717212CAF5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06955" y="526712"/>
            <a:ext cx="11305370" cy="1695442"/>
            <a:chOff x="506955" y="526712"/>
            <a:chExt cx="11305370" cy="169544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55" y="541906"/>
              <a:ext cx="2510830" cy="1677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4739" y="538930"/>
              <a:ext cx="2510830" cy="1683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9221" y="538930"/>
              <a:ext cx="2510830" cy="1683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0321" y="526712"/>
              <a:ext cx="2522004" cy="1680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97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1" grpId="0" animBg="1"/>
      <p:bldP spid="169992" grpId="0"/>
      <p:bldP spid="1699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4850" y="114300"/>
            <a:ext cx="10515600" cy="94297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領域核心素養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8742" t="16211" r="17129" b="6640"/>
          <a:stretch/>
        </p:blipFill>
        <p:spPr>
          <a:xfrm>
            <a:off x="1573530" y="935355"/>
            <a:ext cx="8576261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圓角矩形 3"/>
          <p:cNvSpPr/>
          <p:nvPr/>
        </p:nvSpPr>
        <p:spPr>
          <a:xfrm>
            <a:off x="2814638" y="2857499"/>
            <a:ext cx="885825" cy="1357313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176812" y="2171699"/>
            <a:ext cx="1369695" cy="1921193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9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3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273 2"/>
          <p:cNvSpPr>
            <a:spLocks noGrp="1"/>
          </p:cNvSpPr>
          <p:nvPr>
            <p:ph type="title"/>
          </p:nvPr>
        </p:nvSpPr>
        <p:spPr>
          <a:xfrm>
            <a:off x="809625" y="155575"/>
            <a:ext cx="10572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各領域特性分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國語文例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5367338" y="1636713"/>
            <a:ext cx="3619500" cy="4095750"/>
            <a:chOff x="809625" y="2419350"/>
            <a:chExt cx="2447925" cy="4095750"/>
          </a:xfr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273 6"/>
            <p:cNvSpPr/>
            <p:nvPr/>
          </p:nvSpPr>
          <p:spPr>
            <a:xfrm>
              <a:off x="809625" y="2419350"/>
              <a:ext cx="2447925" cy="682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聆聽</a:t>
              </a:r>
              <a:endPara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Rectangle 273 8"/>
            <p:cNvSpPr/>
            <p:nvPr/>
          </p:nvSpPr>
          <p:spPr>
            <a:xfrm>
              <a:off x="809625" y="3101975"/>
              <a:ext cx="2447925" cy="682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 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</a:t>
              </a:r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表達</a:t>
              </a:r>
            </a:p>
          </p:txBody>
        </p:sp>
        <p:sp>
          <p:nvSpPr>
            <p:cNvPr id="10" name="Rectangle 273 10"/>
            <p:cNvSpPr/>
            <p:nvPr/>
          </p:nvSpPr>
          <p:spPr>
            <a:xfrm>
              <a:off x="809625" y="3784600"/>
              <a:ext cx="2447925" cy="682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 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標音</a:t>
              </a:r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符號與運用</a:t>
              </a:r>
            </a:p>
          </p:txBody>
        </p:sp>
        <p:sp>
          <p:nvSpPr>
            <p:cNvPr id="12" name="Rectangle 273 12"/>
            <p:cNvSpPr/>
            <p:nvPr/>
          </p:nvSpPr>
          <p:spPr>
            <a:xfrm>
              <a:off x="809625" y="4467225"/>
              <a:ext cx="2447925" cy="682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 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識字</a:t>
              </a:r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與寫字</a:t>
              </a:r>
            </a:p>
          </p:txBody>
        </p:sp>
        <p:sp>
          <p:nvSpPr>
            <p:cNvPr id="14" name="Rectangle 273 14"/>
            <p:cNvSpPr/>
            <p:nvPr/>
          </p:nvSpPr>
          <p:spPr>
            <a:xfrm>
              <a:off x="809625" y="5149850"/>
              <a:ext cx="2447925" cy="682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 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</a:t>
              </a:r>
              <a:endPara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Rectangle 273 16"/>
            <p:cNvSpPr/>
            <p:nvPr/>
          </p:nvSpPr>
          <p:spPr>
            <a:xfrm>
              <a:off x="809625" y="5832475"/>
              <a:ext cx="2447925" cy="682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 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</a:t>
              </a:r>
              <a:endPara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TextBox 273 20"/>
          <p:cNvSpPr txBox="1"/>
          <p:nvPr/>
        </p:nvSpPr>
        <p:spPr>
          <a:xfrm>
            <a:off x="2543173" y="163671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2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以國語文領綱學習表現為例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295" y="1507231"/>
            <a:ext cx="11651221" cy="6337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國小「口語表達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說話」學習表現縱向來對照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5666115"/>
            <a:ext cx="10515600" cy="63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92805" y="2783172"/>
            <a:ext cx="7609974" cy="63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2-Ⅰ-1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以正確發音流利的說出語意完整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的話。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92805" y="5108026"/>
            <a:ext cx="8201992" cy="63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2-Ⅲ-3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靈活運用詞句和說話技巧，豐富表達內容。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2-Ⅲ-4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運用語調、表情和肢體等變化輔助口語表達。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2-Ⅲ-5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把握說話內容的主題、重要細節與結構邏輯。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56295" y="272111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56295" y="3655144"/>
            <a:ext cx="10132170" cy="707886"/>
            <a:chOff x="356295" y="3560375"/>
            <a:chExt cx="10132170" cy="707886"/>
          </a:xfrm>
        </p:grpSpPr>
        <p:sp>
          <p:nvSpPr>
            <p:cNvPr id="6" name="內容版面配置區 2"/>
            <p:cNvSpPr txBox="1">
              <a:spLocks/>
            </p:cNvSpPr>
            <p:nvPr/>
          </p:nvSpPr>
          <p:spPr>
            <a:xfrm>
              <a:off x="2592805" y="3622937"/>
              <a:ext cx="7895660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2-Ⅱ-1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用清晰語音、適當語速和音量說話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>
                <a:buNone/>
              </a:pP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2-Ⅱ-2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運用適當詞語、正確語法表達想法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</a:p>
            <a:p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6295" y="3560375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56295" y="500774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639334" y="2659558"/>
            <a:ext cx="800219" cy="3934224"/>
            <a:chOff x="10553581" y="2659558"/>
            <a:chExt cx="800219" cy="3934224"/>
          </a:xfrm>
        </p:grpSpPr>
        <p:sp>
          <p:nvSpPr>
            <p:cNvPr id="12" name="文字方塊 11"/>
            <p:cNvSpPr txBox="1"/>
            <p:nvPr/>
          </p:nvSpPr>
          <p:spPr>
            <a:xfrm>
              <a:off x="10553581" y="265955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易</a:t>
              </a:r>
              <a:endParaRPr lang="zh-TW" altLang="en-US" sz="4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0553581" y="576278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難</a:t>
              </a:r>
            </a:p>
          </p:txBody>
        </p:sp>
        <p:sp>
          <p:nvSpPr>
            <p:cNvPr id="16" name="向下箭號 15"/>
            <p:cNvSpPr/>
            <p:nvPr/>
          </p:nvSpPr>
          <p:spPr>
            <a:xfrm>
              <a:off x="10859913" y="3490296"/>
              <a:ext cx="257265" cy="224914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410771" y="2659558"/>
            <a:ext cx="825043" cy="3934224"/>
            <a:chOff x="11410771" y="2659558"/>
            <a:chExt cx="825043" cy="3934224"/>
          </a:xfrm>
        </p:grpSpPr>
        <p:sp>
          <p:nvSpPr>
            <p:cNvPr id="14" name="文字方塊 13"/>
            <p:cNvSpPr txBox="1"/>
            <p:nvPr/>
          </p:nvSpPr>
          <p:spPr>
            <a:xfrm>
              <a:off x="11410771" y="265955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435595" y="576278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  <a:endParaRPr lang="zh-TW" altLang="en-US" sz="4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向下箭號 16"/>
            <p:cNvSpPr/>
            <p:nvPr/>
          </p:nvSpPr>
          <p:spPr>
            <a:xfrm>
              <a:off x="11660132" y="3513638"/>
              <a:ext cx="257265" cy="224914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99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2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以國語文領綱學習表現為例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295" y="1507231"/>
            <a:ext cx="11651221" cy="6337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國小「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擷取大意」學習表現縱向對照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5666115"/>
            <a:ext cx="10515600" cy="63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56295" y="2721114"/>
            <a:ext cx="9413346" cy="707886"/>
            <a:chOff x="356295" y="2721114"/>
            <a:chExt cx="9413346" cy="707886"/>
          </a:xfrm>
        </p:grpSpPr>
        <p:sp>
          <p:nvSpPr>
            <p:cNvPr id="7" name="內容版面配置區 2"/>
            <p:cNvSpPr txBox="1">
              <a:spLocks/>
            </p:cNvSpPr>
            <p:nvPr/>
          </p:nvSpPr>
          <p:spPr>
            <a:xfrm>
              <a:off x="2592804" y="2783172"/>
              <a:ext cx="7176837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5-Ⅰ-4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了解文本中的重要訊息與觀點</a:t>
              </a: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56295" y="272111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27255" y="3827581"/>
            <a:ext cx="10535749" cy="791296"/>
            <a:chOff x="356295" y="3851586"/>
            <a:chExt cx="10535749" cy="791296"/>
          </a:xfrm>
        </p:grpSpPr>
        <p:sp>
          <p:nvSpPr>
            <p:cNvPr id="6" name="內容版面配置區 2"/>
            <p:cNvSpPr txBox="1">
              <a:spLocks/>
            </p:cNvSpPr>
            <p:nvPr/>
          </p:nvSpPr>
          <p:spPr>
            <a:xfrm>
              <a:off x="2592806" y="4009086"/>
              <a:ext cx="8299238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5-Ⅱ-6 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運用適合學習階段的摘要策略，擷取大意。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6295" y="3851586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56295" y="5184846"/>
            <a:ext cx="10535749" cy="758027"/>
            <a:chOff x="356295" y="5053555"/>
            <a:chExt cx="10535749" cy="758027"/>
          </a:xfrm>
        </p:grpSpPr>
        <p:sp>
          <p:nvSpPr>
            <p:cNvPr id="8" name="內容版面配置區 2"/>
            <p:cNvSpPr txBox="1">
              <a:spLocks/>
            </p:cNvSpPr>
            <p:nvPr/>
          </p:nvSpPr>
          <p:spPr>
            <a:xfrm>
              <a:off x="2592806" y="5177786"/>
              <a:ext cx="8299238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5-Ⅲ-6 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熟習適合學習階段的摘要策略，擷取大意。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56295" y="5053555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1037093" y="2669237"/>
            <a:ext cx="800219" cy="3006557"/>
            <a:chOff x="10953690" y="2609417"/>
            <a:chExt cx="800219" cy="3006557"/>
          </a:xfrm>
        </p:grpSpPr>
        <p:sp>
          <p:nvSpPr>
            <p:cNvPr id="12" name="文字方塊 11"/>
            <p:cNvSpPr txBox="1"/>
            <p:nvPr/>
          </p:nvSpPr>
          <p:spPr>
            <a:xfrm>
              <a:off x="10953690" y="2609417"/>
              <a:ext cx="800219" cy="63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易</a:t>
              </a:r>
              <a:endParaRPr lang="zh-TW" altLang="en-US" sz="4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0953690" y="4980921"/>
              <a:ext cx="800219" cy="63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難</a:t>
              </a:r>
            </a:p>
          </p:txBody>
        </p:sp>
        <p:sp>
          <p:nvSpPr>
            <p:cNvPr id="16" name="向下箭號 15"/>
            <p:cNvSpPr/>
            <p:nvPr/>
          </p:nvSpPr>
          <p:spPr>
            <a:xfrm>
              <a:off x="11106856" y="3445954"/>
              <a:ext cx="493887" cy="151712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1088388" y="591295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pres?slideindex=1&amp;slidetitle="/>
              </a:rPr>
              <a:t>●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511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2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以國語文領綱學習表現為例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295" y="1507231"/>
            <a:ext cx="11651221" cy="6337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國小「寫作」學習表現縱向對照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5666115"/>
            <a:ext cx="10515600" cy="63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356295" y="2539819"/>
            <a:ext cx="9260881" cy="707886"/>
            <a:chOff x="356295" y="2721114"/>
            <a:chExt cx="9260881" cy="707886"/>
          </a:xfrm>
        </p:grpSpPr>
        <p:sp>
          <p:nvSpPr>
            <p:cNvPr id="7" name="內容版面配置區 2"/>
            <p:cNvSpPr txBox="1">
              <a:spLocks/>
            </p:cNvSpPr>
            <p:nvPr/>
          </p:nvSpPr>
          <p:spPr>
            <a:xfrm>
              <a:off x="2592805" y="2783172"/>
              <a:ext cx="7024371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6-I-4 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使用仿寫、接寫等技巧寫作</a:t>
              </a: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56295" y="272111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56295" y="3379080"/>
            <a:ext cx="10132170" cy="707886"/>
            <a:chOff x="356295" y="3560375"/>
            <a:chExt cx="10132170" cy="707886"/>
          </a:xfrm>
        </p:grpSpPr>
        <p:sp>
          <p:nvSpPr>
            <p:cNvPr id="6" name="內容版面配置區 2"/>
            <p:cNvSpPr txBox="1">
              <a:spLocks/>
            </p:cNvSpPr>
            <p:nvPr/>
          </p:nvSpPr>
          <p:spPr>
            <a:xfrm>
              <a:off x="2592805" y="3622937"/>
              <a:ext cx="7895660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6-Ⅱ-5 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仿寫童詩。</a:t>
              </a:r>
            </a:p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6-Ⅱ-6 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運用改寫、縮寫、擴寫等技巧寫作。	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6295" y="3560375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67670" y="4653504"/>
            <a:ext cx="10120795" cy="734077"/>
            <a:chOff x="367670" y="4714541"/>
            <a:chExt cx="10120795" cy="734077"/>
          </a:xfrm>
        </p:grpSpPr>
        <p:sp>
          <p:nvSpPr>
            <p:cNvPr id="8" name="內容版面配置區 2"/>
            <p:cNvSpPr txBox="1">
              <a:spLocks/>
            </p:cNvSpPr>
            <p:nvPr/>
          </p:nvSpPr>
          <p:spPr>
            <a:xfrm>
              <a:off x="2604179" y="4814822"/>
              <a:ext cx="7884286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6-Ⅲ-3 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掌握寫作步驟，寫出表達清楚、段落分明、符合主題的作品。</a:t>
              </a:r>
            </a:p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6-Ⅲ-4 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創作童詩及故事</a:t>
              </a: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6-Ⅲ-5 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書寫說明事理、議論的作品。		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67670" y="4714541"/>
              <a:ext cx="2314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0355318" y="2666415"/>
            <a:ext cx="800219" cy="3934224"/>
            <a:chOff x="10553581" y="2659558"/>
            <a:chExt cx="800219" cy="3934224"/>
          </a:xfrm>
        </p:grpSpPr>
        <p:sp>
          <p:nvSpPr>
            <p:cNvPr id="12" name="文字方塊 11"/>
            <p:cNvSpPr txBox="1"/>
            <p:nvPr/>
          </p:nvSpPr>
          <p:spPr>
            <a:xfrm>
              <a:off x="10553581" y="265955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易</a:t>
              </a:r>
              <a:endParaRPr lang="zh-TW" altLang="en-US" sz="4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0553581" y="576278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難</a:t>
              </a:r>
            </a:p>
          </p:txBody>
        </p:sp>
        <p:sp>
          <p:nvSpPr>
            <p:cNvPr id="16" name="向下箭號 15"/>
            <p:cNvSpPr/>
            <p:nvPr/>
          </p:nvSpPr>
          <p:spPr>
            <a:xfrm>
              <a:off x="10859913" y="3490296"/>
              <a:ext cx="257265" cy="224914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126755" y="2666415"/>
            <a:ext cx="825043" cy="3934224"/>
            <a:chOff x="11410771" y="2659558"/>
            <a:chExt cx="825043" cy="3934224"/>
          </a:xfrm>
        </p:grpSpPr>
        <p:sp>
          <p:nvSpPr>
            <p:cNvPr id="14" name="文字方塊 13"/>
            <p:cNvSpPr txBox="1"/>
            <p:nvPr/>
          </p:nvSpPr>
          <p:spPr>
            <a:xfrm>
              <a:off x="11410771" y="265955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435595" y="576278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  <a:endParaRPr lang="zh-TW" altLang="en-US" sz="4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向下箭號 16"/>
            <p:cNvSpPr/>
            <p:nvPr/>
          </p:nvSpPr>
          <p:spPr>
            <a:xfrm>
              <a:off x="11660132" y="3513638"/>
              <a:ext cx="257265" cy="224914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2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895600" y="550571"/>
            <a:ext cx="6477000" cy="5626392"/>
            <a:chOff x="5038724" y="1027253"/>
            <a:chExt cx="6477000" cy="5626392"/>
          </a:xfrm>
        </p:grpSpPr>
        <p:grpSp>
          <p:nvGrpSpPr>
            <p:cNvPr id="6" name="Group 273 46"/>
            <p:cNvGrpSpPr/>
            <p:nvPr/>
          </p:nvGrpSpPr>
          <p:grpSpPr>
            <a:xfrm>
              <a:off x="5038724" y="2290470"/>
              <a:ext cx="6477000" cy="4363175"/>
              <a:chOff x="6515100" y="2323375"/>
              <a:chExt cx="5276850" cy="4363175"/>
            </a:xfrm>
            <a:solidFill>
              <a:schemeClr val="bg1"/>
            </a:solidFill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ectangle 273 22"/>
              <p:cNvSpPr/>
              <p:nvPr/>
            </p:nvSpPr>
            <p:spPr>
              <a:xfrm>
                <a:off x="6515100" y="2323375"/>
                <a:ext cx="2638425" cy="14543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 </a:t>
                </a:r>
                <a:r>
                  <a:rPr lang="zh-TW" altLang="en-US" sz="3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文字篇章</a:t>
                </a:r>
                <a:endPara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Rectangle 273 23"/>
              <p:cNvSpPr/>
              <p:nvPr/>
            </p:nvSpPr>
            <p:spPr>
              <a:xfrm>
                <a:off x="9153525" y="2323376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Aa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標音符號</a:t>
                </a:r>
                <a:endPara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Rectangle 273 25"/>
              <p:cNvSpPr/>
              <p:nvPr/>
            </p:nvSpPr>
            <p:spPr>
              <a:xfrm>
                <a:off x="9153525" y="2686974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Ab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字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詞</a:t>
                </a:r>
              </a:p>
            </p:txBody>
          </p:sp>
          <p:sp>
            <p:nvSpPr>
              <p:cNvPr id="11" name="Rectangle 273 27"/>
              <p:cNvSpPr/>
              <p:nvPr/>
            </p:nvSpPr>
            <p:spPr>
              <a:xfrm>
                <a:off x="9153525" y="3050572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Ac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句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段</a:t>
                </a:r>
              </a:p>
            </p:txBody>
          </p:sp>
          <p:sp>
            <p:nvSpPr>
              <p:cNvPr id="12" name="Rectangle 273 29"/>
              <p:cNvSpPr/>
              <p:nvPr/>
            </p:nvSpPr>
            <p:spPr>
              <a:xfrm>
                <a:off x="9153525" y="3414170"/>
                <a:ext cx="2638425" cy="36359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Ad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篇章</a:t>
                </a:r>
                <a:endPara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Rectangle 273 30"/>
              <p:cNvSpPr/>
              <p:nvPr/>
            </p:nvSpPr>
            <p:spPr>
              <a:xfrm>
                <a:off x="6515100" y="3777766"/>
                <a:ext cx="2638425" cy="181798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 </a:t>
                </a:r>
                <a:r>
                  <a:rPr lang="zh-TW" altLang="en-US" sz="3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</a:t>
                </a:r>
                <a:r>
                  <a:rPr lang="zh-TW" altLang="en-US" sz="3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本表述</a:t>
                </a:r>
              </a:p>
            </p:txBody>
          </p:sp>
          <p:sp>
            <p:nvSpPr>
              <p:cNvPr id="14" name="Rectangle 273 31"/>
              <p:cNvSpPr/>
              <p:nvPr/>
            </p:nvSpPr>
            <p:spPr>
              <a:xfrm>
                <a:off x="9153525" y="3777767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Ba 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記敘文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本</a:t>
                </a:r>
              </a:p>
            </p:txBody>
          </p:sp>
          <p:sp>
            <p:nvSpPr>
              <p:cNvPr id="15" name="Rectangle 273 33"/>
              <p:cNvSpPr/>
              <p:nvPr/>
            </p:nvSpPr>
            <p:spPr>
              <a:xfrm>
                <a:off x="9153525" y="4141365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Bb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抒情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文本</a:t>
                </a:r>
              </a:p>
            </p:txBody>
          </p:sp>
          <p:sp>
            <p:nvSpPr>
              <p:cNvPr id="16" name="Rectangle 273 35"/>
              <p:cNvSpPr/>
              <p:nvPr/>
            </p:nvSpPr>
            <p:spPr>
              <a:xfrm>
                <a:off x="9153525" y="4504963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Bc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說明文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本</a:t>
                </a:r>
              </a:p>
            </p:txBody>
          </p:sp>
          <p:sp>
            <p:nvSpPr>
              <p:cNvPr id="17" name="Rectangle 273 37"/>
              <p:cNvSpPr/>
              <p:nvPr/>
            </p:nvSpPr>
            <p:spPr>
              <a:xfrm>
                <a:off x="9153525" y="4868561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Bd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議論文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本</a:t>
                </a:r>
              </a:p>
            </p:txBody>
          </p:sp>
          <p:sp>
            <p:nvSpPr>
              <p:cNvPr id="18" name="Rectangle 273 39"/>
              <p:cNvSpPr/>
              <p:nvPr/>
            </p:nvSpPr>
            <p:spPr>
              <a:xfrm>
                <a:off x="9153525" y="5232159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Be 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應用文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本</a:t>
                </a:r>
              </a:p>
            </p:txBody>
          </p:sp>
          <p:sp>
            <p:nvSpPr>
              <p:cNvPr id="19" name="Rectangle 273 40"/>
              <p:cNvSpPr/>
              <p:nvPr/>
            </p:nvSpPr>
            <p:spPr>
              <a:xfrm>
                <a:off x="6515100" y="5595757"/>
                <a:ext cx="2638425" cy="109079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 </a:t>
                </a:r>
                <a:r>
                  <a:rPr lang="zh-TW" altLang="en-US" sz="3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文化內涵</a:t>
                </a:r>
                <a:endPara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Rectangle 273 41"/>
              <p:cNvSpPr/>
              <p:nvPr/>
            </p:nvSpPr>
            <p:spPr>
              <a:xfrm>
                <a:off x="9153525" y="5595757"/>
                <a:ext cx="2638425" cy="36359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Ca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物質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文化</a:t>
                </a:r>
              </a:p>
            </p:txBody>
          </p:sp>
          <p:sp>
            <p:nvSpPr>
              <p:cNvPr id="21" name="Rectangle 273 43"/>
              <p:cNvSpPr/>
              <p:nvPr/>
            </p:nvSpPr>
            <p:spPr>
              <a:xfrm>
                <a:off x="9153525" y="5959354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Cb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群文化</a:t>
                </a:r>
              </a:p>
            </p:txBody>
          </p:sp>
          <p:sp>
            <p:nvSpPr>
              <p:cNvPr id="22" name="Rectangle 273 45"/>
              <p:cNvSpPr/>
              <p:nvPr/>
            </p:nvSpPr>
            <p:spPr>
              <a:xfrm>
                <a:off x="9153525" y="6322952"/>
                <a:ext cx="2638425" cy="36359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Cc 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精神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文化</a:t>
                </a:r>
              </a:p>
            </p:txBody>
          </p:sp>
        </p:grpSp>
        <p:sp>
          <p:nvSpPr>
            <p:cNvPr id="7" name="TextBox 273 20"/>
            <p:cNvSpPr txBox="1"/>
            <p:nvPr/>
          </p:nvSpPr>
          <p:spPr>
            <a:xfrm>
              <a:off x="6799896" y="1027253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5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學習內容</a:t>
              </a:r>
              <a:endPara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8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2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以國語文領綱學習內容為例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295" y="1507231"/>
            <a:ext cx="11651221" cy="6337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國小「篇章</a:t>
            </a:r>
            <a:r>
              <a:rPr lang="en-US" altLang="zh-TW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大意」學習內容縱向對照</a:t>
            </a:r>
            <a:endParaRPr lang="zh-TW" alt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5666115"/>
            <a:ext cx="10515600" cy="63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56295" y="2721114"/>
            <a:ext cx="7151410" cy="707886"/>
            <a:chOff x="356295" y="2721114"/>
            <a:chExt cx="7151410" cy="707886"/>
          </a:xfrm>
        </p:grpSpPr>
        <p:sp>
          <p:nvSpPr>
            <p:cNvPr id="7" name="內容版面配置區 2"/>
            <p:cNvSpPr txBox="1">
              <a:spLocks/>
            </p:cNvSpPr>
            <p:nvPr/>
          </p:nvSpPr>
          <p:spPr>
            <a:xfrm>
              <a:off x="2592804" y="2783172"/>
              <a:ext cx="4914901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altLang="zh-TW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Ad-I-2</a:t>
              </a: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it-IT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篇章</a:t>
              </a:r>
              <a:r>
                <a:rPr lang="zh-TW" altLang="it-IT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的大意。	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56295" y="272111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56295" y="3884183"/>
            <a:ext cx="9600302" cy="707886"/>
            <a:chOff x="356295" y="3864429"/>
            <a:chExt cx="9600302" cy="707886"/>
          </a:xfrm>
        </p:grpSpPr>
        <p:sp>
          <p:nvSpPr>
            <p:cNvPr id="6" name="內容版面配置區 2"/>
            <p:cNvSpPr txBox="1">
              <a:spLocks/>
            </p:cNvSpPr>
            <p:nvPr/>
          </p:nvSpPr>
          <p:spPr>
            <a:xfrm>
              <a:off x="2592805" y="3926991"/>
              <a:ext cx="7363792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Ad-Ⅱ-2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篇章的大意、主旨與簡單結構。		</a:t>
              </a:r>
            </a:p>
            <a:p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6295" y="386442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56295" y="5007745"/>
            <a:ext cx="9873794" cy="734077"/>
            <a:chOff x="356295" y="5007745"/>
            <a:chExt cx="9873794" cy="734077"/>
          </a:xfrm>
        </p:grpSpPr>
        <p:sp>
          <p:nvSpPr>
            <p:cNvPr id="8" name="內容版面配置區 2"/>
            <p:cNvSpPr txBox="1">
              <a:spLocks/>
            </p:cNvSpPr>
            <p:nvPr/>
          </p:nvSpPr>
          <p:spPr>
            <a:xfrm>
              <a:off x="2592805" y="5108026"/>
              <a:ext cx="7637284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Ad-Ⅲ-2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篇章的大意、主旨、結構與寓意。	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56295" y="5007745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第三階段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0563726" y="2832794"/>
            <a:ext cx="836251" cy="2629543"/>
            <a:chOff x="10563726" y="2832794"/>
            <a:chExt cx="836251" cy="2629543"/>
          </a:xfrm>
        </p:grpSpPr>
        <p:sp>
          <p:nvSpPr>
            <p:cNvPr id="14" name="文字方塊 13"/>
            <p:cNvSpPr txBox="1"/>
            <p:nvPr/>
          </p:nvSpPr>
          <p:spPr>
            <a:xfrm>
              <a:off x="10563726" y="2832794"/>
              <a:ext cx="811090" cy="555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588887" y="4906919"/>
              <a:ext cx="811090" cy="555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  <a:endParaRPr lang="zh-TW" altLang="en-US" sz="4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向下箭號 16"/>
            <p:cNvSpPr/>
            <p:nvPr/>
          </p:nvSpPr>
          <p:spPr>
            <a:xfrm>
              <a:off x="10728836" y="3659734"/>
              <a:ext cx="436469" cy="124718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8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118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2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以國語文領綱學習內容為例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008" y="1346822"/>
            <a:ext cx="11651221" cy="6337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課文延伸的內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</a:t>
            </a:r>
            <a:r>
              <a:rPr lang="en-US" altLang="zh-TW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en-US" altLang="zh-TW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5451803"/>
            <a:ext cx="10515600" cy="63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003637" y="2280077"/>
            <a:ext cx="10687942" cy="820429"/>
            <a:chOff x="356295" y="2608571"/>
            <a:chExt cx="10687942" cy="820429"/>
          </a:xfrm>
        </p:grpSpPr>
        <p:sp>
          <p:nvSpPr>
            <p:cNvPr id="7" name="內容版面配置區 2"/>
            <p:cNvSpPr txBox="1">
              <a:spLocks/>
            </p:cNvSpPr>
            <p:nvPr/>
          </p:nvSpPr>
          <p:spPr>
            <a:xfrm>
              <a:off x="3821529" y="2608571"/>
              <a:ext cx="7222708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飲食、服飾、交通工具、名勝古蹟及休閒娛樂</a:t>
              </a:r>
              <a:r>
                <a:rPr lang="zh-TW" altLang="it-IT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科技演進與環境發展</a:t>
              </a:r>
              <a:r>
                <a:rPr lang="zh-TW" altLang="it-IT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56295" y="2721114"/>
              <a:ext cx="28680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 err="1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Ca</a:t>
              </a:r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物質文化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003637" y="3453869"/>
            <a:ext cx="10824622" cy="987739"/>
            <a:chOff x="1003637" y="3648427"/>
            <a:chExt cx="10824622" cy="987739"/>
          </a:xfrm>
        </p:grpSpPr>
        <p:sp>
          <p:nvSpPr>
            <p:cNvPr id="6" name="內容版面配置區 2"/>
            <p:cNvSpPr txBox="1">
              <a:spLocks/>
            </p:cNvSpPr>
            <p:nvPr/>
          </p:nvSpPr>
          <p:spPr>
            <a:xfrm>
              <a:off x="4464467" y="3648427"/>
              <a:ext cx="7363792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親屬關係、道德倫理、儀式風俗、典章制度。個人與家庭、鄉里、國族、其他社群關係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	</a:t>
              </a:r>
            </a:p>
            <a:p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03637" y="3928280"/>
              <a:ext cx="2912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 err="1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Cb</a:t>
              </a:r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社群文化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030888" y="4999052"/>
            <a:ext cx="11070863" cy="769649"/>
            <a:chOff x="1103023" y="5136760"/>
            <a:chExt cx="11070863" cy="769649"/>
          </a:xfrm>
        </p:grpSpPr>
        <p:sp>
          <p:nvSpPr>
            <p:cNvPr id="8" name="內容版面配置區 2"/>
            <p:cNvSpPr txBox="1">
              <a:spLocks/>
            </p:cNvSpPr>
            <p:nvPr/>
          </p:nvSpPr>
          <p:spPr>
            <a:xfrm>
              <a:off x="4536602" y="5272613"/>
              <a:ext cx="7637284" cy="6337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藝術、信仰、思想。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103023" y="5136760"/>
              <a:ext cx="2840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Cc</a:t>
              </a:r>
              <a:r>
                <a:rPr lang="zh-TW" altLang="en-US" sz="4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精神文化</a:t>
              </a:r>
              <a:endPara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838200" y="604082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紐西蘭毛利文化？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82866" y="604082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鹿港老街？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650314" y="604082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環保？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299617" y="604082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誠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實？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865241" y="604082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14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1023</Words>
  <Application>Microsoft Office PowerPoint</Application>
  <PresentationFormat>寬螢幕</PresentationFormat>
  <Paragraphs>160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如何解讀十二年國教領域綱要 —以國語文為例</vt:lpstr>
      <vt:lpstr>領域核心素養</vt:lpstr>
      <vt:lpstr>依各領域特性分類別—國語文例</vt:lpstr>
      <vt:lpstr>以國語文領綱學習表現為例</vt:lpstr>
      <vt:lpstr>以國語文領綱學習表現為例</vt:lpstr>
      <vt:lpstr>以國語文領綱學習表現為例</vt:lpstr>
      <vt:lpstr>PowerPoint 簡報</vt:lpstr>
      <vt:lpstr>以國語文領綱學習內容為例</vt:lpstr>
      <vt:lpstr>以國語文領綱學習內容為例</vt:lpstr>
      <vt:lpstr>以國語文領綱學習內容為例</vt:lpstr>
      <vt:lpstr>PowerPoint 簡報</vt:lpstr>
      <vt:lpstr>從學習目標找出學習表現與學習內容</vt:lpstr>
      <vt:lpstr>問題：學習目標要如何敘寫才符合素養導向</vt:lpstr>
      <vt:lpstr>PowerPoint 簡報</vt:lpstr>
      <vt:lpstr>教學活動流程敘寫之原則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如何發展跨領域課程</dc:title>
  <dc:creator>user</dc:creator>
  <cp:lastModifiedBy>user</cp:lastModifiedBy>
  <cp:revision>134</cp:revision>
  <dcterms:created xsi:type="dcterms:W3CDTF">2018-03-01T15:02:02Z</dcterms:created>
  <dcterms:modified xsi:type="dcterms:W3CDTF">2018-10-23T15:09:19Z</dcterms:modified>
</cp:coreProperties>
</file>