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2" r:id="rId5"/>
    <p:sldId id="263" r:id="rId6"/>
    <p:sldId id="265" r:id="rId7"/>
    <p:sldId id="303" r:id="rId8"/>
    <p:sldId id="266" r:id="rId9"/>
    <p:sldId id="304" r:id="rId10"/>
    <p:sldId id="277" r:id="rId11"/>
    <p:sldId id="309" r:id="rId12"/>
    <p:sldId id="280" r:id="rId13"/>
    <p:sldId id="314" r:id="rId14"/>
    <p:sldId id="285" r:id="rId15"/>
    <p:sldId id="284" r:id="rId16"/>
    <p:sldId id="288" r:id="rId17"/>
    <p:sldId id="287" r:id="rId18"/>
    <p:sldId id="286" r:id="rId19"/>
    <p:sldId id="290" r:id="rId20"/>
    <p:sldId id="289" r:id="rId21"/>
    <p:sldId id="291" r:id="rId22"/>
    <p:sldId id="31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99"/>
    <a:srgbClr val="006600"/>
    <a:srgbClr val="008000"/>
    <a:srgbClr val="92D050"/>
    <a:srgbClr val="808080"/>
    <a:srgbClr val="FFFFFF"/>
    <a:srgbClr val="00CC6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E3832-09B6-4E74-9372-D0140CC3B0CD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74E89-9B45-4F9C-A014-274831781F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25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8AE301-FBDC-409D-9115-2D50701E91F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zh-TW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98548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15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5696;&#38988;&#34701;&#20837;&#35498;&#26126;&#25163;&#20874;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2190232" y="2938843"/>
            <a:ext cx="9039681" cy="636092"/>
          </a:xfrm>
          <a:prstGeom prst="roundRect">
            <a:avLst/>
          </a:prstGeom>
          <a:solidFill>
            <a:srgbClr val="0066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核心素養</a:t>
            </a:r>
            <a:r>
              <a:rPr lang="en-US" altLang="zh-TW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zh-TW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總綱、領綱、學習重點</a:t>
            </a:r>
            <a:r>
              <a:rPr lang="en-US" altLang="zh-TW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zh-TW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261850" y="3893965"/>
            <a:ext cx="8968064" cy="636092"/>
          </a:xfrm>
          <a:prstGeom prst="roundRect">
            <a:avLst/>
          </a:prstGeom>
          <a:solidFill>
            <a:srgbClr val="0066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學習</a:t>
            </a:r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目標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261850" y="4906183"/>
            <a:ext cx="8968064" cy="636092"/>
          </a:xfrm>
          <a:prstGeom prst="roundRect">
            <a:avLst/>
          </a:prstGeom>
          <a:solidFill>
            <a:srgbClr val="0066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其他</a:t>
            </a:r>
            <a:r>
              <a:rPr lang="en-US" altLang="zh-TW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融</a:t>
            </a:r>
            <a:r>
              <a:rPr lang="zh-TW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入</a:t>
            </a:r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議題、</a:t>
            </a:r>
            <a:r>
              <a:rPr lang="zh-TW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與他領域</a:t>
            </a:r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之</a:t>
            </a:r>
            <a:r>
              <a:rPr lang="zh-TW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連結</a:t>
            </a:r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、教學法</a:t>
            </a:r>
            <a:r>
              <a:rPr lang="en-US" altLang="zh-TW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zh-TW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674834" y="5822602"/>
            <a:ext cx="9555079" cy="636092"/>
          </a:xfrm>
          <a:prstGeom prst="roundRect">
            <a:avLst/>
          </a:prstGeom>
          <a:solidFill>
            <a:srgbClr val="0066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教學</a:t>
            </a:r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流程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674834" y="1983722"/>
            <a:ext cx="9555079" cy="636092"/>
          </a:xfrm>
          <a:prstGeom prst="roundRect">
            <a:avLst/>
          </a:prstGeom>
          <a:solidFill>
            <a:srgbClr val="006600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設計理念</a:t>
            </a:r>
            <a:endParaRPr lang="zh-TW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-2017987" y="1418896"/>
            <a:ext cx="4398580" cy="592783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0787" y="308800"/>
            <a:ext cx="10484068" cy="128089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8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素養導向教學設計應包含哪些項目？</a:t>
            </a:r>
            <a:endParaRPr lang="zh-TW" altLang="en-US" sz="48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1264931" y="1891865"/>
            <a:ext cx="819807" cy="8198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674834" y="2819396"/>
            <a:ext cx="819807" cy="81980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851945" y="3806049"/>
            <a:ext cx="819807" cy="81980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674834" y="4792703"/>
            <a:ext cx="819807" cy="81980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370425" y="5751671"/>
            <a:ext cx="819807" cy="8198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"/>
            <a:ext cx="12192000" cy="25067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100000">
                <a:srgbClr val="CCFF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b="1" dirty="0" smtClean="0">
                <a:ln/>
                <a:solidFill>
                  <a:srgbClr val="FF0000"/>
                </a:solidFill>
              </a:rPr>
              <a:t>     </a:t>
            </a:r>
            <a:r>
              <a:rPr lang="zh-TW" alt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設計理念    核心素養    </a:t>
            </a:r>
            <a:r>
              <a:rPr lang="zh-TW" altLang="en-US" sz="3600" b="1" dirty="0" smtClean="0">
                <a:ln/>
                <a:solidFill>
                  <a:srgbClr val="FFC000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</a:rPr>
              <a:t>學習目標    </a:t>
            </a:r>
            <a:r>
              <a:rPr lang="zh-TW" alt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其他    教學流程</a:t>
            </a:r>
          </a:p>
        </p:txBody>
      </p:sp>
      <p:sp>
        <p:nvSpPr>
          <p:cNvPr id="20" name="手繪多邊形 19"/>
          <p:cNvSpPr/>
          <p:nvPr/>
        </p:nvSpPr>
        <p:spPr>
          <a:xfrm>
            <a:off x="0" y="2333296"/>
            <a:ext cx="12192000" cy="4918841"/>
          </a:xfrm>
          <a:custGeom>
            <a:avLst/>
            <a:gdLst>
              <a:gd name="connsiteX0" fmla="*/ 5614492 w 12192000"/>
              <a:gd name="connsiteY0" fmla="*/ 481341 h 4918841"/>
              <a:gd name="connsiteX1" fmla="*/ 4258658 w 12192000"/>
              <a:gd name="connsiteY1" fmla="*/ 1837175 h 4918841"/>
              <a:gd name="connsiteX2" fmla="*/ 5614492 w 12192000"/>
              <a:gd name="connsiteY2" fmla="*/ 3193009 h 4918841"/>
              <a:gd name="connsiteX3" fmla="*/ 6970326 w 12192000"/>
              <a:gd name="connsiteY3" fmla="*/ 1837175 h 4918841"/>
              <a:gd name="connsiteX4" fmla="*/ 5614492 w 12192000"/>
              <a:gd name="connsiteY4" fmla="*/ 481341 h 4918841"/>
              <a:gd name="connsiteX5" fmla="*/ 0 w 12192000"/>
              <a:gd name="connsiteY5" fmla="*/ 0 h 4918841"/>
              <a:gd name="connsiteX6" fmla="*/ 12192000 w 12192000"/>
              <a:gd name="connsiteY6" fmla="*/ 0 h 4918841"/>
              <a:gd name="connsiteX7" fmla="*/ 12192000 w 12192000"/>
              <a:gd name="connsiteY7" fmla="*/ 4918841 h 4918841"/>
              <a:gd name="connsiteX8" fmla="*/ 0 w 12192000"/>
              <a:gd name="connsiteY8" fmla="*/ 4918841 h 491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918841">
                <a:moveTo>
                  <a:pt x="5614492" y="481341"/>
                </a:moveTo>
                <a:cubicBezTo>
                  <a:pt x="4865686" y="481341"/>
                  <a:pt x="4258658" y="1088369"/>
                  <a:pt x="4258658" y="1837175"/>
                </a:cubicBezTo>
                <a:cubicBezTo>
                  <a:pt x="4258658" y="2585981"/>
                  <a:pt x="4865686" y="3193009"/>
                  <a:pt x="5614492" y="3193009"/>
                </a:cubicBezTo>
                <a:cubicBezTo>
                  <a:pt x="6363298" y="3193009"/>
                  <a:pt x="6970326" y="2585981"/>
                  <a:pt x="6970326" y="1837175"/>
                </a:cubicBezTo>
                <a:cubicBezTo>
                  <a:pt x="6970326" y="1088369"/>
                  <a:pt x="6363298" y="481341"/>
                  <a:pt x="5614492" y="48134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918841"/>
                </a:lnTo>
                <a:lnTo>
                  <a:pt x="0" y="4918841"/>
                </a:lnTo>
                <a:close/>
              </a:path>
            </a:pathLst>
          </a:cu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4" l="0" r="100000">
                        <a14:foregroundMark x1="21538" y1="23755" x2="26154" y2="23755"/>
                        <a14:foregroundMark x1="20769" y1="33333" x2="21538" y2="31801"/>
                        <a14:foregroundMark x1="21538" y1="30651" x2="21538" y2="30651"/>
                        <a14:foregroundMark x1="16923" y1="37165" x2="21538" y2="37165"/>
                        <a14:foregroundMark x1="62308" y1="33333" x2="68846" y2="337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8658" y="3040280"/>
            <a:ext cx="2476500" cy="2486025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4498648" y="570592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學習目標</a:t>
            </a:r>
            <a:endParaRPr lang="zh-TW" altLang="en-US" sz="40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777874" y="2829048"/>
            <a:ext cx="377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希望學生能學到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什麼？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撰寫應符合核心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素養之敘述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03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手繪多邊形 10"/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7423152 w 12191999"/>
              <a:gd name="connsiteY0" fmla="*/ 4019549 h 6857999"/>
              <a:gd name="connsiteX1" fmla="*/ 7258049 w 12191999"/>
              <a:gd name="connsiteY1" fmla="*/ 4184652 h 6857999"/>
              <a:gd name="connsiteX2" fmla="*/ 7258049 w 12191999"/>
              <a:gd name="connsiteY2" fmla="*/ 4845046 h 6857999"/>
              <a:gd name="connsiteX3" fmla="*/ 7423152 w 12191999"/>
              <a:gd name="connsiteY3" fmla="*/ 5010149 h 6857999"/>
              <a:gd name="connsiteX4" fmla="*/ 11150596 w 12191999"/>
              <a:gd name="connsiteY4" fmla="*/ 5010149 h 6857999"/>
              <a:gd name="connsiteX5" fmla="*/ 11315699 w 12191999"/>
              <a:gd name="connsiteY5" fmla="*/ 4845046 h 6857999"/>
              <a:gd name="connsiteX6" fmla="*/ 11315699 w 12191999"/>
              <a:gd name="connsiteY6" fmla="*/ 4184652 h 6857999"/>
              <a:gd name="connsiteX7" fmla="*/ 11150596 w 12191999"/>
              <a:gd name="connsiteY7" fmla="*/ 4019549 h 6857999"/>
              <a:gd name="connsiteX8" fmla="*/ 4546602 w 12191999"/>
              <a:gd name="connsiteY8" fmla="*/ 4019549 h 6857999"/>
              <a:gd name="connsiteX9" fmla="*/ 4381499 w 12191999"/>
              <a:gd name="connsiteY9" fmla="*/ 4184652 h 6857999"/>
              <a:gd name="connsiteX10" fmla="*/ 4381499 w 12191999"/>
              <a:gd name="connsiteY10" fmla="*/ 4845046 h 6857999"/>
              <a:gd name="connsiteX11" fmla="*/ 4546602 w 12191999"/>
              <a:gd name="connsiteY11" fmla="*/ 5010149 h 6857999"/>
              <a:gd name="connsiteX12" fmla="*/ 7035796 w 12191999"/>
              <a:gd name="connsiteY12" fmla="*/ 5010149 h 6857999"/>
              <a:gd name="connsiteX13" fmla="*/ 7200899 w 12191999"/>
              <a:gd name="connsiteY13" fmla="*/ 4845046 h 6857999"/>
              <a:gd name="connsiteX14" fmla="*/ 7200899 w 12191999"/>
              <a:gd name="connsiteY14" fmla="*/ 4184652 h 6857999"/>
              <a:gd name="connsiteX15" fmla="*/ 7035796 w 12191999"/>
              <a:gd name="connsiteY15" fmla="*/ 4019549 h 6857999"/>
              <a:gd name="connsiteX16" fmla="*/ 1022353 w 12191999"/>
              <a:gd name="connsiteY16" fmla="*/ 4019549 h 6857999"/>
              <a:gd name="connsiteX17" fmla="*/ 857250 w 12191999"/>
              <a:gd name="connsiteY17" fmla="*/ 4184652 h 6857999"/>
              <a:gd name="connsiteX18" fmla="*/ 857250 w 12191999"/>
              <a:gd name="connsiteY18" fmla="*/ 4845046 h 6857999"/>
              <a:gd name="connsiteX19" fmla="*/ 1022353 w 12191999"/>
              <a:gd name="connsiteY19" fmla="*/ 5010149 h 6857999"/>
              <a:gd name="connsiteX20" fmla="*/ 4102097 w 12191999"/>
              <a:gd name="connsiteY20" fmla="*/ 5010149 h 6857999"/>
              <a:gd name="connsiteX21" fmla="*/ 4267199 w 12191999"/>
              <a:gd name="connsiteY21" fmla="*/ 4845046 h 6857999"/>
              <a:gd name="connsiteX22" fmla="*/ 4267199 w 12191999"/>
              <a:gd name="connsiteY22" fmla="*/ 4184652 h 6857999"/>
              <a:gd name="connsiteX23" fmla="*/ 4102097 w 12191999"/>
              <a:gd name="connsiteY23" fmla="*/ 4019549 h 6857999"/>
              <a:gd name="connsiteX24" fmla="*/ 936627 w 12191999"/>
              <a:gd name="connsiteY24" fmla="*/ 419099 h 6857999"/>
              <a:gd name="connsiteX25" fmla="*/ 857250 w 12191999"/>
              <a:gd name="connsiteY25" fmla="*/ 498477 h 6857999"/>
              <a:gd name="connsiteX26" fmla="*/ 857250 w 12191999"/>
              <a:gd name="connsiteY26" fmla="*/ 815972 h 6857999"/>
              <a:gd name="connsiteX27" fmla="*/ 936627 w 12191999"/>
              <a:gd name="connsiteY27" fmla="*/ 895349 h 6857999"/>
              <a:gd name="connsiteX28" fmla="*/ 3368673 w 12191999"/>
              <a:gd name="connsiteY28" fmla="*/ 895349 h 6857999"/>
              <a:gd name="connsiteX29" fmla="*/ 3448050 w 12191999"/>
              <a:gd name="connsiteY29" fmla="*/ 815972 h 6857999"/>
              <a:gd name="connsiteX30" fmla="*/ 3448050 w 12191999"/>
              <a:gd name="connsiteY30" fmla="*/ 498477 h 6857999"/>
              <a:gd name="connsiteX31" fmla="*/ 3368673 w 12191999"/>
              <a:gd name="connsiteY31" fmla="*/ 419099 h 6857999"/>
              <a:gd name="connsiteX32" fmla="*/ 3768727 w 12191999"/>
              <a:gd name="connsiteY32" fmla="*/ 419099 h 6857999"/>
              <a:gd name="connsiteX33" fmla="*/ 3657600 w 12191999"/>
              <a:gd name="connsiteY33" fmla="*/ 530226 h 6857999"/>
              <a:gd name="connsiteX34" fmla="*/ 3657600 w 12191999"/>
              <a:gd name="connsiteY34" fmla="*/ 974722 h 6857999"/>
              <a:gd name="connsiteX35" fmla="*/ 3768727 w 12191999"/>
              <a:gd name="connsiteY35" fmla="*/ 1085849 h 6857999"/>
              <a:gd name="connsiteX36" fmla="*/ 11204572 w 12191999"/>
              <a:gd name="connsiteY36" fmla="*/ 1085849 h 6857999"/>
              <a:gd name="connsiteX37" fmla="*/ 11315699 w 12191999"/>
              <a:gd name="connsiteY37" fmla="*/ 974722 h 6857999"/>
              <a:gd name="connsiteX38" fmla="*/ 11315699 w 12191999"/>
              <a:gd name="connsiteY38" fmla="*/ 530226 h 6857999"/>
              <a:gd name="connsiteX39" fmla="*/ 11204572 w 12191999"/>
              <a:gd name="connsiteY39" fmla="*/ 419099 h 6857999"/>
              <a:gd name="connsiteX40" fmla="*/ 0 w 12191999"/>
              <a:gd name="connsiteY40" fmla="*/ 0 h 6857999"/>
              <a:gd name="connsiteX41" fmla="*/ 12191999 w 12191999"/>
              <a:gd name="connsiteY41" fmla="*/ 0 h 6857999"/>
              <a:gd name="connsiteX42" fmla="*/ 12191999 w 12191999"/>
              <a:gd name="connsiteY42" fmla="*/ 6857999 h 6857999"/>
              <a:gd name="connsiteX43" fmla="*/ 0 w 12191999"/>
              <a:gd name="connsiteY4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7423152" y="4019549"/>
                </a:moveTo>
                <a:cubicBezTo>
                  <a:pt x="7331968" y="4019549"/>
                  <a:pt x="7258049" y="4093468"/>
                  <a:pt x="7258049" y="4184652"/>
                </a:cubicBezTo>
                <a:lnTo>
                  <a:pt x="7258049" y="4845046"/>
                </a:lnTo>
                <a:cubicBezTo>
                  <a:pt x="7258049" y="4936230"/>
                  <a:pt x="7331968" y="5010149"/>
                  <a:pt x="7423152" y="5010149"/>
                </a:cubicBezTo>
                <a:lnTo>
                  <a:pt x="11150596" y="5010149"/>
                </a:lnTo>
                <a:cubicBezTo>
                  <a:pt x="11241780" y="5010149"/>
                  <a:pt x="11315699" y="4936230"/>
                  <a:pt x="11315699" y="4845046"/>
                </a:cubicBezTo>
                <a:lnTo>
                  <a:pt x="11315699" y="4184652"/>
                </a:lnTo>
                <a:cubicBezTo>
                  <a:pt x="11315699" y="4093468"/>
                  <a:pt x="11241780" y="4019549"/>
                  <a:pt x="11150596" y="4019549"/>
                </a:cubicBezTo>
                <a:close/>
                <a:moveTo>
                  <a:pt x="4546602" y="4019549"/>
                </a:moveTo>
                <a:cubicBezTo>
                  <a:pt x="4455418" y="4019549"/>
                  <a:pt x="4381499" y="4093468"/>
                  <a:pt x="4381499" y="4184652"/>
                </a:cubicBezTo>
                <a:lnTo>
                  <a:pt x="4381499" y="4845046"/>
                </a:lnTo>
                <a:cubicBezTo>
                  <a:pt x="4381499" y="4936230"/>
                  <a:pt x="4455418" y="5010149"/>
                  <a:pt x="4546602" y="5010149"/>
                </a:cubicBezTo>
                <a:lnTo>
                  <a:pt x="7035796" y="5010149"/>
                </a:lnTo>
                <a:cubicBezTo>
                  <a:pt x="7126980" y="5010149"/>
                  <a:pt x="7200899" y="4936230"/>
                  <a:pt x="7200899" y="4845046"/>
                </a:cubicBezTo>
                <a:lnTo>
                  <a:pt x="7200899" y="4184652"/>
                </a:lnTo>
                <a:cubicBezTo>
                  <a:pt x="7200899" y="4093468"/>
                  <a:pt x="7126980" y="4019549"/>
                  <a:pt x="7035796" y="4019549"/>
                </a:cubicBezTo>
                <a:close/>
                <a:moveTo>
                  <a:pt x="1022353" y="4019549"/>
                </a:moveTo>
                <a:cubicBezTo>
                  <a:pt x="931169" y="4019549"/>
                  <a:pt x="857250" y="4093468"/>
                  <a:pt x="857250" y="4184652"/>
                </a:cubicBezTo>
                <a:lnTo>
                  <a:pt x="857250" y="4845046"/>
                </a:lnTo>
                <a:cubicBezTo>
                  <a:pt x="857250" y="4936230"/>
                  <a:pt x="931169" y="5010149"/>
                  <a:pt x="1022353" y="5010149"/>
                </a:cubicBezTo>
                <a:lnTo>
                  <a:pt x="4102097" y="5010149"/>
                </a:lnTo>
                <a:cubicBezTo>
                  <a:pt x="4193281" y="5010149"/>
                  <a:pt x="4267199" y="4936230"/>
                  <a:pt x="4267199" y="4845046"/>
                </a:cubicBezTo>
                <a:lnTo>
                  <a:pt x="4267199" y="4184652"/>
                </a:lnTo>
                <a:cubicBezTo>
                  <a:pt x="4267199" y="4093468"/>
                  <a:pt x="4193281" y="4019549"/>
                  <a:pt x="4102097" y="4019549"/>
                </a:cubicBezTo>
                <a:close/>
                <a:moveTo>
                  <a:pt x="936627" y="419099"/>
                </a:moveTo>
                <a:cubicBezTo>
                  <a:pt x="892788" y="419099"/>
                  <a:pt x="857250" y="454638"/>
                  <a:pt x="857250" y="498477"/>
                </a:cubicBezTo>
                <a:lnTo>
                  <a:pt x="857250" y="815972"/>
                </a:lnTo>
                <a:cubicBezTo>
                  <a:pt x="857250" y="859811"/>
                  <a:pt x="892788" y="895349"/>
                  <a:pt x="936627" y="895349"/>
                </a:cubicBezTo>
                <a:lnTo>
                  <a:pt x="3368673" y="895349"/>
                </a:lnTo>
                <a:cubicBezTo>
                  <a:pt x="3412512" y="895349"/>
                  <a:pt x="3448050" y="859811"/>
                  <a:pt x="3448050" y="815972"/>
                </a:cubicBezTo>
                <a:lnTo>
                  <a:pt x="3448050" y="498477"/>
                </a:lnTo>
                <a:cubicBezTo>
                  <a:pt x="3448050" y="454638"/>
                  <a:pt x="3412512" y="419099"/>
                  <a:pt x="3368673" y="419099"/>
                </a:cubicBezTo>
                <a:close/>
                <a:moveTo>
                  <a:pt x="3768727" y="419099"/>
                </a:moveTo>
                <a:cubicBezTo>
                  <a:pt x="3707353" y="419099"/>
                  <a:pt x="3657600" y="468852"/>
                  <a:pt x="3657600" y="530226"/>
                </a:cubicBezTo>
                <a:lnTo>
                  <a:pt x="3657600" y="974722"/>
                </a:lnTo>
                <a:cubicBezTo>
                  <a:pt x="3657600" y="1036096"/>
                  <a:pt x="3707353" y="1085849"/>
                  <a:pt x="3768727" y="1085849"/>
                </a:cubicBezTo>
                <a:lnTo>
                  <a:pt x="11204572" y="1085849"/>
                </a:lnTo>
                <a:cubicBezTo>
                  <a:pt x="11265946" y="1085849"/>
                  <a:pt x="11315699" y="1036096"/>
                  <a:pt x="11315699" y="974722"/>
                </a:cubicBezTo>
                <a:lnTo>
                  <a:pt x="11315699" y="530226"/>
                </a:lnTo>
                <a:cubicBezTo>
                  <a:pt x="11315699" y="468852"/>
                  <a:pt x="11265946" y="419099"/>
                  <a:pt x="11204572" y="41909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弧形箭號 (上彎) 11"/>
          <p:cNvSpPr/>
          <p:nvPr/>
        </p:nvSpPr>
        <p:spPr>
          <a:xfrm>
            <a:off x="2819400" y="838200"/>
            <a:ext cx="1352550" cy="55245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上-下雙向箭號 12"/>
          <p:cNvSpPr/>
          <p:nvPr/>
        </p:nvSpPr>
        <p:spPr>
          <a:xfrm rot="1420218">
            <a:off x="3789352" y="891963"/>
            <a:ext cx="315187" cy="3329328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上-下雙向箭號 13"/>
          <p:cNvSpPr/>
          <p:nvPr/>
        </p:nvSpPr>
        <p:spPr>
          <a:xfrm rot="20296100">
            <a:off x="7645376" y="771423"/>
            <a:ext cx="309545" cy="349176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左-右雙向箭號 14"/>
          <p:cNvSpPr/>
          <p:nvPr/>
        </p:nvSpPr>
        <p:spPr>
          <a:xfrm>
            <a:off x="4171950" y="4541608"/>
            <a:ext cx="476250" cy="2286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-右雙向箭號 15"/>
          <p:cNvSpPr/>
          <p:nvPr/>
        </p:nvSpPr>
        <p:spPr>
          <a:xfrm>
            <a:off x="7009945" y="4541608"/>
            <a:ext cx="476250" cy="2286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154833" y="546016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層層</a:t>
            </a:r>
            <a:r>
              <a:rPr lang="zh-TW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對應轉化</a:t>
            </a:r>
            <a:endParaRPr lang="zh-TW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9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 29"/>
          <p:cNvSpPr/>
          <p:nvPr/>
        </p:nvSpPr>
        <p:spPr>
          <a:xfrm>
            <a:off x="1" y="1371601"/>
            <a:ext cx="12191999" cy="5486399"/>
          </a:xfrm>
          <a:custGeom>
            <a:avLst/>
            <a:gdLst>
              <a:gd name="connsiteX0" fmla="*/ 10278515 w 12191999"/>
              <a:gd name="connsiteY0" fmla="*/ 1513489 h 5486399"/>
              <a:gd name="connsiteX1" fmla="*/ 9231542 w 12191999"/>
              <a:gd name="connsiteY1" fmla="*/ 2560462 h 5486399"/>
              <a:gd name="connsiteX2" fmla="*/ 10278515 w 12191999"/>
              <a:gd name="connsiteY2" fmla="*/ 3607435 h 5486399"/>
              <a:gd name="connsiteX3" fmla="*/ 11325488 w 12191999"/>
              <a:gd name="connsiteY3" fmla="*/ 2560462 h 5486399"/>
              <a:gd name="connsiteX4" fmla="*/ 10278515 w 12191999"/>
              <a:gd name="connsiteY4" fmla="*/ 1513489 h 5486399"/>
              <a:gd name="connsiteX5" fmla="*/ 4806269 w 12191999"/>
              <a:gd name="connsiteY5" fmla="*/ 1513489 h 5486399"/>
              <a:gd name="connsiteX6" fmla="*/ 3759297 w 12191999"/>
              <a:gd name="connsiteY6" fmla="*/ 2560462 h 5486399"/>
              <a:gd name="connsiteX7" fmla="*/ 4806269 w 12191999"/>
              <a:gd name="connsiteY7" fmla="*/ 3607435 h 5486399"/>
              <a:gd name="connsiteX8" fmla="*/ 5853243 w 12191999"/>
              <a:gd name="connsiteY8" fmla="*/ 2560462 h 5486399"/>
              <a:gd name="connsiteX9" fmla="*/ 4806269 w 12191999"/>
              <a:gd name="connsiteY9" fmla="*/ 1513489 h 5486399"/>
              <a:gd name="connsiteX10" fmla="*/ 2044053 w 12191999"/>
              <a:gd name="connsiteY10" fmla="*/ 1513489 h 5486399"/>
              <a:gd name="connsiteX11" fmla="*/ 997080 w 12191999"/>
              <a:gd name="connsiteY11" fmla="*/ 2560462 h 5486399"/>
              <a:gd name="connsiteX12" fmla="*/ 2044053 w 12191999"/>
              <a:gd name="connsiteY12" fmla="*/ 3607435 h 5486399"/>
              <a:gd name="connsiteX13" fmla="*/ 3091026 w 12191999"/>
              <a:gd name="connsiteY13" fmla="*/ 2560462 h 5486399"/>
              <a:gd name="connsiteX14" fmla="*/ 2044053 w 12191999"/>
              <a:gd name="connsiteY14" fmla="*/ 1513489 h 5486399"/>
              <a:gd name="connsiteX15" fmla="*/ 7516011 w 12191999"/>
              <a:gd name="connsiteY15" fmla="*/ 1513488 h 5486399"/>
              <a:gd name="connsiteX16" fmla="*/ 6469038 w 12191999"/>
              <a:gd name="connsiteY16" fmla="*/ 2560461 h 5486399"/>
              <a:gd name="connsiteX17" fmla="*/ 7516011 w 12191999"/>
              <a:gd name="connsiteY17" fmla="*/ 3607434 h 5486399"/>
              <a:gd name="connsiteX18" fmla="*/ 7525207 w 12191999"/>
              <a:gd name="connsiteY18" fmla="*/ 3606970 h 5486399"/>
              <a:gd name="connsiteX19" fmla="*/ 7534422 w 12191999"/>
              <a:gd name="connsiteY19" fmla="*/ 3607435 h 5486399"/>
              <a:gd name="connsiteX20" fmla="*/ 8581395 w 12191999"/>
              <a:gd name="connsiteY20" fmla="*/ 2560462 h 5486399"/>
              <a:gd name="connsiteX21" fmla="*/ 7534422 w 12191999"/>
              <a:gd name="connsiteY21" fmla="*/ 1513489 h 5486399"/>
              <a:gd name="connsiteX22" fmla="*/ 7525226 w 12191999"/>
              <a:gd name="connsiteY22" fmla="*/ 1513954 h 5486399"/>
              <a:gd name="connsiteX23" fmla="*/ 0 w 12191999"/>
              <a:gd name="connsiteY23" fmla="*/ 0 h 5486399"/>
              <a:gd name="connsiteX24" fmla="*/ 12191999 w 12191999"/>
              <a:gd name="connsiteY24" fmla="*/ 0 h 5486399"/>
              <a:gd name="connsiteX25" fmla="*/ 12191999 w 12191999"/>
              <a:gd name="connsiteY25" fmla="*/ 5486399 h 5486399"/>
              <a:gd name="connsiteX26" fmla="*/ 0 w 12191999"/>
              <a:gd name="connsiteY26" fmla="*/ 5486399 h 548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1999" h="5486399">
                <a:moveTo>
                  <a:pt x="10278515" y="1513489"/>
                </a:moveTo>
                <a:cubicBezTo>
                  <a:pt x="9700288" y="1513489"/>
                  <a:pt x="9231542" y="1982235"/>
                  <a:pt x="9231542" y="2560462"/>
                </a:cubicBezTo>
                <a:cubicBezTo>
                  <a:pt x="9231542" y="3138689"/>
                  <a:pt x="9700288" y="3607435"/>
                  <a:pt x="10278515" y="3607435"/>
                </a:cubicBezTo>
                <a:cubicBezTo>
                  <a:pt x="10856742" y="3607435"/>
                  <a:pt x="11325488" y="3138689"/>
                  <a:pt x="11325488" y="2560462"/>
                </a:cubicBezTo>
                <a:cubicBezTo>
                  <a:pt x="11325488" y="1982235"/>
                  <a:pt x="10856742" y="1513489"/>
                  <a:pt x="10278515" y="1513489"/>
                </a:cubicBezTo>
                <a:close/>
                <a:moveTo>
                  <a:pt x="4806269" y="1513489"/>
                </a:moveTo>
                <a:cubicBezTo>
                  <a:pt x="4228042" y="1513489"/>
                  <a:pt x="3759297" y="1982235"/>
                  <a:pt x="3759297" y="2560462"/>
                </a:cubicBezTo>
                <a:cubicBezTo>
                  <a:pt x="3759297" y="3138689"/>
                  <a:pt x="4228042" y="3607435"/>
                  <a:pt x="4806269" y="3607435"/>
                </a:cubicBezTo>
                <a:cubicBezTo>
                  <a:pt x="5384497" y="3607435"/>
                  <a:pt x="5853243" y="3138689"/>
                  <a:pt x="5853243" y="2560462"/>
                </a:cubicBezTo>
                <a:cubicBezTo>
                  <a:pt x="5853243" y="1982235"/>
                  <a:pt x="5384497" y="1513489"/>
                  <a:pt x="4806269" y="1513489"/>
                </a:cubicBezTo>
                <a:close/>
                <a:moveTo>
                  <a:pt x="2044053" y="1513489"/>
                </a:moveTo>
                <a:cubicBezTo>
                  <a:pt x="1465826" y="1513489"/>
                  <a:pt x="997080" y="1982235"/>
                  <a:pt x="997080" y="2560462"/>
                </a:cubicBezTo>
                <a:cubicBezTo>
                  <a:pt x="997080" y="3138689"/>
                  <a:pt x="1465826" y="3607435"/>
                  <a:pt x="2044053" y="3607435"/>
                </a:cubicBezTo>
                <a:cubicBezTo>
                  <a:pt x="2622280" y="3607435"/>
                  <a:pt x="3091026" y="3138689"/>
                  <a:pt x="3091026" y="2560462"/>
                </a:cubicBezTo>
                <a:cubicBezTo>
                  <a:pt x="3091026" y="1982235"/>
                  <a:pt x="2622280" y="1513489"/>
                  <a:pt x="2044053" y="1513489"/>
                </a:cubicBezTo>
                <a:close/>
                <a:moveTo>
                  <a:pt x="7516011" y="1513488"/>
                </a:moveTo>
                <a:cubicBezTo>
                  <a:pt x="6937784" y="1513488"/>
                  <a:pt x="6469038" y="1982234"/>
                  <a:pt x="6469038" y="2560461"/>
                </a:cubicBezTo>
                <a:cubicBezTo>
                  <a:pt x="6469038" y="3138688"/>
                  <a:pt x="6937784" y="3607434"/>
                  <a:pt x="7516011" y="3607434"/>
                </a:cubicBezTo>
                <a:lnTo>
                  <a:pt x="7525207" y="3606970"/>
                </a:lnTo>
                <a:lnTo>
                  <a:pt x="7534422" y="3607435"/>
                </a:lnTo>
                <a:cubicBezTo>
                  <a:pt x="8112649" y="3607435"/>
                  <a:pt x="8581395" y="3138689"/>
                  <a:pt x="8581395" y="2560462"/>
                </a:cubicBezTo>
                <a:cubicBezTo>
                  <a:pt x="8581395" y="1982235"/>
                  <a:pt x="8112649" y="1513489"/>
                  <a:pt x="7534422" y="1513489"/>
                </a:cubicBezTo>
                <a:lnTo>
                  <a:pt x="7525226" y="1513954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486399"/>
                </a:lnTo>
                <a:lnTo>
                  <a:pt x="0" y="5486399"/>
                </a:lnTo>
                <a:close/>
              </a:path>
            </a:pathLst>
          </a:cu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-1"/>
            <a:ext cx="12192000" cy="25067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100000">
                <a:srgbClr val="CCFF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b="1" dirty="0" smtClean="0">
                <a:ln/>
                <a:solidFill>
                  <a:srgbClr val="FF0000"/>
                </a:solidFill>
              </a:rPr>
              <a:t>     </a:t>
            </a:r>
            <a:r>
              <a:rPr lang="zh-TW" alt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設計理念    核心素養    學習目標    </a:t>
            </a:r>
            <a:r>
              <a:rPr lang="zh-TW" altLang="en-US" sz="3600" b="1" dirty="0" smtClean="0">
                <a:ln/>
                <a:solidFill>
                  <a:srgbClr val="FFC000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</a:rPr>
              <a:t>其他</a:t>
            </a:r>
            <a:r>
              <a:rPr lang="zh-TW" altLang="en-US" sz="3200" b="1" dirty="0" smtClean="0">
                <a:ln/>
                <a:solidFill>
                  <a:srgbClr val="FFFFFF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</a:rPr>
              <a:t>    </a:t>
            </a:r>
            <a:r>
              <a:rPr lang="zh-TW" alt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教學流程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980329" y="5249918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/>
              <a:t>融入議</a:t>
            </a:r>
            <a:r>
              <a:rPr lang="zh-TW" altLang="en-US" sz="4000" b="1" dirty="0"/>
              <a:t>題</a:t>
            </a:r>
            <a:endParaRPr lang="en-US" altLang="zh-TW" sz="4000" b="1" dirty="0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3465124" y="5249918"/>
            <a:ext cx="2749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/>
              <a:t>與其他領域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之連</a:t>
            </a:r>
            <a:r>
              <a:rPr lang="zh-TW" altLang="en-US" sz="4000" b="1" dirty="0"/>
              <a:t>結</a:t>
            </a:r>
            <a:endParaRPr lang="en-US" altLang="zh-TW" sz="4000" b="1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6710519" y="521340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教</a:t>
            </a:r>
            <a:r>
              <a:rPr lang="zh-TW" altLang="en-US" sz="4000" b="1" dirty="0"/>
              <a:t>學</a:t>
            </a:r>
            <a:r>
              <a:rPr lang="zh-TW" altLang="en-US" sz="4000" b="1" dirty="0" smtClean="0"/>
              <a:t>法</a:t>
            </a:r>
            <a:endParaRPr lang="zh-TW" altLang="en-US" sz="40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396499" y="5249918"/>
            <a:ext cx="2472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教學資源</a:t>
            </a:r>
            <a:r>
              <a:rPr lang="en-US" altLang="zh-TW" sz="4000" b="1" dirty="0" smtClean="0"/>
              <a:t>/</a:t>
            </a:r>
          </a:p>
          <a:p>
            <a:r>
              <a:rPr lang="zh-TW" altLang="en-US" sz="4000" b="1" dirty="0" smtClean="0"/>
              <a:t>教材來</a:t>
            </a:r>
            <a:r>
              <a:rPr lang="zh-TW" altLang="en-US" sz="4000" b="1" dirty="0"/>
              <a:t>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4" b="88854" l="7500" r="94375">
                        <a14:foregroundMark x1="43646" y1="71146" x2="55469" y2="80313"/>
                        <a14:foregroundMark x1="44948" y1="86250" x2="53854" y2="85990"/>
                        <a14:foregroundMark x1="83750" y1="40990" x2="84583" y2="46094"/>
                        <a14:foregroundMark x1="85625" y1="37188" x2="86979" y2="38281"/>
                        <a14:foregroundMark x1="91042" y1="45260" x2="91823" y2="48542"/>
                        <a14:foregroundMark x1="15885" y1="46354" x2="19115" y2="49063"/>
                        <a14:foregroundMark x1="50365" y1="36927" x2="50365" y2="41250"/>
                        <a14:foregroundMark x1="46042" y1="25885" x2="47135" y2="28594"/>
                        <a14:foregroundMark x1="41719" y1="28594" x2="43333" y2="29635"/>
                        <a14:foregroundMark x1="39063" y1="33698" x2="40938" y2="33438"/>
                        <a14:foregroundMark x1="31510" y1="27760" x2="31510" y2="29948"/>
                        <a14:foregroundMark x1="69740" y1="27240" x2="70313" y2="30208"/>
                        <a14:foregroundMark x1="61406" y1="17292" x2="64896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94" y="2950669"/>
            <a:ext cx="2168144" cy="21681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15" b="83542" l="4844" r="94271">
                        <a14:foregroundMark x1="48229" y1="32344" x2="48229" y2="36927"/>
                        <a14:foregroundMark x1="18021" y1="37448" x2="20729" y2="40990"/>
                        <a14:foregroundMark x1="18021" y1="47969" x2="24792" y2="62552"/>
                        <a14:foregroundMark x1="75417" y1="38021" x2="77813" y2="40990"/>
                        <a14:foregroundMark x1="74323" y1="47188" x2="84010" y2="66563"/>
                        <a14:foregroundMark x1="47917" y1="22135" x2="48229" y2="24792"/>
                        <a14:foregroundMark x1="46875" y1="15677" x2="48229" y2="16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47" y="2906949"/>
            <a:ext cx="2085793" cy="20857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94" b="81354" l="15313" r="85052">
                        <a14:foregroundMark x1="29635" y1="56875" x2="29323" y2="68177"/>
                        <a14:foregroundMark x1="50365" y1="57135" x2="50365" y2="67917"/>
                        <a14:foregroundMark x1="71927" y1="56615" x2="71927" y2="69010"/>
                        <a14:foregroundMark x1="61927" y1="61458" x2="60885" y2="64427"/>
                        <a14:foregroundMark x1="38229" y1="63854" x2="40417" y2="63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27" y="2906949"/>
            <a:ext cx="2211864" cy="22118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4635" l="10000" r="83229">
                        <a14:foregroundMark x1="25052" y1="22135" x2="29063" y2="21563"/>
                        <a14:foregroundMark x1="23438" y1="49583" x2="27448" y2="49844"/>
                        <a14:foregroundMark x1="69219" y1="41250" x2="70000" y2="51458"/>
                        <a14:foregroundMark x1="65990" y1="28854" x2="69479" y2="30208"/>
                        <a14:foregroundMark x1="63542" y1="64167" x2="62760" y2="71146"/>
                        <a14:foregroundMark x1="46302" y1="63594" x2="46302" y2="70885"/>
                        <a14:foregroundMark x1="28802" y1="63594" x2="28802" y2="70885"/>
                        <a14:foregroundMark x1="28802" y1="76823" x2="37135" y2="7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43" y="2797131"/>
            <a:ext cx="2410218" cy="24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367" t="16407" r="8676" b="8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手繪多邊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62007 w 12192000"/>
              <a:gd name="connsiteY0" fmla="*/ 4443413 h 6858000"/>
              <a:gd name="connsiteX1" fmla="*/ 400050 w 12192000"/>
              <a:gd name="connsiteY1" fmla="*/ 4805370 h 6858000"/>
              <a:gd name="connsiteX2" fmla="*/ 400050 w 12192000"/>
              <a:gd name="connsiteY2" fmla="*/ 6253156 h 6858000"/>
              <a:gd name="connsiteX3" fmla="*/ 762007 w 12192000"/>
              <a:gd name="connsiteY3" fmla="*/ 6615113 h 6858000"/>
              <a:gd name="connsiteX4" fmla="*/ 5895968 w 12192000"/>
              <a:gd name="connsiteY4" fmla="*/ 6615113 h 6858000"/>
              <a:gd name="connsiteX5" fmla="*/ 6257925 w 12192000"/>
              <a:gd name="connsiteY5" fmla="*/ 6253156 h 6858000"/>
              <a:gd name="connsiteX6" fmla="*/ 6257925 w 12192000"/>
              <a:gd name="connsiteY6" fmla="*/ 4805370 h 6858000"/>
              <a:gd name="connsiteX7" fmla="*/ 5895968 w 12192000"/>
              <a:gd name="connsiteY7" fmla="*/ 444341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62007" y="4443413"/>
                </a:moveTo>
                <a:cubicBezTo>
                  <a:pt x="562104" y="4443413"/>
                  <a:pt x="400050" y="4605467"/>
                  <a:pt x="400050" y="4805370"/>
                </a:cubicBezTo>
                <a:lnTo>
                  <a:pt x="400050" y="6253156"/>
                </a:lnTo>
                <a:cubicBezTo>
                  <a:pt x="400050" y="6453059"/>
                  <a:pt x="562104" y="6615113"/>
                  <a:pt x="762007" y="6615113"/>
                </a:cubicBezTo>
                <a:lnTo>
                  <a:pt x="5895968" y="6615113"/>
                </a:lnTo>
                <a:cubicBezTo>
                  <a:pt x="6095871" y="6615113"/>
                  <a:pt x="6257925" y="6453059"/>
                  <a:pt x="6257925" y="6253156"/>
                </a:cubicBezTo>
                <a:lnTo>
                  <a:pt x="6257925" y="4805370"/>
                </a:lnTo>
                <a:cubicBezTo>
                  <a:pt x="6257925" y="4605467"/>
                  <a:pt x="6095871" y="4443413"/>
                  <a:pt x="5895968" y="444341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3100388" y="3757613"/>
            <a:ext cx="471487" cy="828675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743075" y="245179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查「議題融入說明手冊」</a:t>
            </a:r>
            <a:endParaRPr lang="en-US" altLang="zh-TW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符合該議題的哪項學習主題與實質內涵？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  <p:sp>
        <p:nvSpPr>
          <p:cNvPr id="5" name="橢圓 4">
            <a:hlinkClick r:id="rId3" action="ppaction://hlinkfile"/>
          </p:cNvPr>
          <p:cNvSpPr/>
          <p:nvPr/>
        </p:nvSpPr>
        <p:spPr>
          <a:xfrm>
            <a:off x="10933906" y="5689766"/>
            <a:ext cx="914400" cy="900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79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手繪多邊形 24"/>
          <p:cNvSpPr/>
          <p:nvPr/>
        </p:nvSpPr>
        <p:spPr>
          <a:xfrm>
            <a:off x="2" y="1623848"/>
            <a:ext cx="12191999" cy="5234152"/>
          </a:xfrm>
          <a:custGeom>
            <a:avLst/>
            <a:gdLst>
              <a:gd name="connsiteX0" fmla="*/ 10691849 w 12191999"/>
              <a:gd name="connsiteY0" fmla="*/ 1217949 h 5234152"/>
              <a:gd name="connsiteX1" fmla="*/ 9698851 w 12191999"/>
              <a:gd name="connsiteY1" fmla="*/ 2210947 h 5234152"/>
              <a:gd name="connsiteX2" fmla="*/ 10691849 w 12191999"/>
              <a:gd name="connsiteY2" fmla="*/ 3203945 h 5234152"/>
              <a:gd name="connsiteX3" fmla="*/ 11684847 w 12191999"/>
              <a:gd name="connsiteY3" fmla="*/ 2210947 h 5234152"/>
              <a:gd name="connsiteX4" fmla="*/ 10691849 w 12191999"/>
              <a:gd name="connsiteY4" fmla="*/ 1217949 h 5234152"/>
              <a:gd name="connsiteX5" fmla="*/ 8424401 w 12191999"/>
              <a:gd name="connsiteY5" fmla="*/ 1217949 h 5234152"/>
              <a:gd name="connsiteX6" fmla="*/ 7431403 w 12191999"/>
              <a:gd name="connsiteY6" fmla="*/ 2210947 h 5234152"/>
              <a:gd name="connsiteX7" fmla="*/ 8424401 w 12191999"/>
              <a:gd name="connsiteY7" fmla="*/ 3203945 h 5234152"/>
              <a:gd name="connsiteX8" fmla="*/ 9417399 w 12191999"/>
              <a:gd name="connsiteY8" fmla="*/ 2210947 h 5234152"/>
              <a:gd name="connsiteX9" fmla="*/ 8424401 w 12191999"/>
              <a:gd name="connsiteY9" fmla="*/ 1217949 h 5234152"/>
              <a:gd name="connsiteX10" fmla="*/ 6199392 w 12191999"/>
              <a:gd name="connsiteY10" fmla="*/ 1217949 h 5234152"/>
              <a:gd name="connsiteX11" fmla="*/ 5206394 w 12191999"/>
              <a:gd name="connsiteY11" fmla="*/ 2210947 h 5234152"/>
              <a:gd name="connsiteX12" fmla="*/ 6199392 w 12191999"/>
              <a:gd name="connsiteY12" fmla="*/ 3203945 h 5234152"/>
              <a:gd name="connsiteX13" fmla="*/ 7192390 w 12191999"/>
              <a:gd name="connsiteY13" fmla="*/ 2210947 h 5234152"/>
              <a:gd name="connsiteX14" fmla="*/ 6199392 w 12191999"/>
              <a:gd name="connsiteY14" fmla="*/ 1217949 h 5234152"/>
              <a:gd name="connsiteX15" fmla="*/ 4023910 w 12191999"/>
              <a:gd name="connsiteY15" fmla="*/ 1217949 h 5234152"/>
              <a:gd name="connsiteX16" fmla="*/ 3030912 w 12191999"/>
              <a:gd name="connsiteY16" fmla="*/ 2210947 h 5234152"/>
              <a:gd name="connsiteX17" fmla="*/ 4023910 w 12191999"/>
              <a:gd name="connsiteY17" fmla="*/ 3203945 h 5234152"/>
              <a:gd name="connsiteX18" fmla="*/ 5016908 w 12191999"/>
              <a:gd name="connsiteY18" fmla="*/ 2210947 h 5234152"/>
              <a:gd name="connsiteX19" fmla="*/ 4023910 w 12191999"/>
              <a:gd name="connsiteY19" fmla="*/ 1217949 h 5234152"/>
              <a:gd name="connsiteX20" fmla="*/ 1607001 w 12191999"/>
              <a:gd name="connsiteY20" fmla="*/ 1217949 h 5234152"/>
              <a:gd name="connsiteX21" fmla="*/ 614003 w 12191999"/>
              <a:gd name="connsiteY21" fmla="*/ 2210947 h 5234152"/>
              <a:gd name="connsiteX22" fmla="*/ 1607001 w 12191999"/>
              <a:gd name="connsiteY22" fmla="*/ 3203945 h 5234152"/>
              <a:gd name="connsiteX23" fmla="*/ 2599999 w 12191999"/>
              <a:gd name="connsiteY23" fmla="*/ 2210947 h 5234152"/>
              <a:gd name="connsiteX24" fmla="*/ 1607001 w 12191999"/>
              <a:gd name="connsiteY24" fmla="*/ 1217949 h 5234152"/>
              <a:gd name="connsiteX25" fmla="*/ 0 w 12191999"/>
              <a:gd name="connsiteY25" fmla="*/ 0 h 5234152"/>
              <a:gd name="connsiteX26" fmla="*/ 12191999 w 12191999"/>
              <a:gd name="connsiteY26" fmla="*/ 0 h 5234152"/>
              <a:gd name="connsiteX27" fmla="*/ 12191999 w 12191999"/>
              <a:gd name="connsiteY27" fmla="*/ 5234152 h 5234152"/>
              <a:gd name="connsiteX28" fmla="*/ 0 w 12191999"/>
              <a:gd name="connsiteY28" fmla="*/ 5234152 h 52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5234152">
                <a:moveTo>
                  <a:pt x="10691849" y="1217949"/>
                </a:moveTo>
                <a:cubicBezTo>
                  <a:pt x="10143431" y="1217949"/>
                  <a:pt x="9698851" y="1662529"/>
                  <a:pt x="9698851" y="2210947"/>
                </a:cubicBezTo>
                <a:cubicBezTo>
                  <a:pt x="9698851" y="2759365"/>
                  <a:pt x="10143431" y="3203945"/>
                  <a:pt x="10691849" y="3203945"/>
                </a:cubicBezTo>
                <a:cubicBezTo>
                  <a:pt x="11240267" y="3203945"/>
                  <a:pt x="11684847" y="2759365"/>
                  <a:pt x="11684847" y="2210947"/>
                </a:cubicBezTo>
                <a:cubicBezTo>
                  <a:pt x="11684847" y="1662529"/>
                  <a:pt x="11240267" y="1217949"/>
                  <a:pt x="10691849" y="1217949"/>
                </a:cubicBezTo>
                <a:close/>
                <a:moveTo>
                  <a:pt x="8424401" y="1217949"/>
                </a:moveTo>
                <a:cubicBezTo>
                  <a:pt x="7875983" y="1217949"/>
                  <a:pt x="7431403" y="1662529"/>
                  <a:pt x="7431403" y="2210947"/>
                </a:cubicBezTo>
                <a:cubicBezTo>
                  <a:pt x="7431403" y="2759365"/>
                  <a:pt x="7875983" y="3203945"/>
                  <a:pt x="8424401" y="3203945"/>
                </a:cubicBezTo>
                <a:cubicBezTo>
                  <a:pt x="8972819" y="3203945"/>
                  <a:pt x="9417399" y="2759365"/>
                  <a:pt x="9417399" y="2210947"/>
                </a:cubicBezTo>
                <a:cubicBezTo>
                  <a:pt x="9417399" y="1662529"/>
                  <a:pt x="8972819" y="1217949"/>
                  <a:pt x="8424401" y="1217949"/>
                </a:cubicBezTo>
                <a:close/>
                <a:moveTo>
                  <a:pt x="6199392" y="1217949"/>
                </a:moveTo>
                <a:cubicBezTo>
                  <a:pt x="5650974" y="1217949"/>
                  <a:pt x="5206394" y="1662529"/>
                  <a:pt x="5206394" y="2210947"/>
                </a:cubicBezTo>
                <a:cubicBezTo>
                  <a:pt x="5206394" y="2759365"/>
                  <a:pt x="5650974" y="3203945"/>
                  <a:pt x="6199392" y="3203945"/>
                </a:cubicBezTo>
                <a:cubicBezTo>
                  <a:pt x="6747810" y="3203945"/>
                  <a:pt x="7192390" y="2759365"/>
                  <a:pt x="7192390" y="2210947"/>
                </a:cubicBezTo>
                <a:cubicBezTo>
                  <a:pt x="7192390" y="1662529"/>
                  <a:pt x="6747810" y="1217949"/>
                  <a:pt x="6199392" y="1217949"/>
                </a:cubicBezTo>
                <a:close/>
                <a:moveTo>
                  <a:pt x="4023910" y="1217949"/>
                </a:moveTo>
                <a:cubicBezTo>
                  <a:pt x="3475492" y="1217949"/>
                  <a:pt x="3030912" y="1662529"/>
                  <a:pt x="3030912" y="2210947"/>
                </a:cubicBezTo>
                <a:cubicBezTo>
                  <a:pt x="3030912" y="2759365"/>
                  <a:pt x="3475492" y="3203945"/>
                  <a:pt x="4023910" y="3203945"/>
                </a:cubicBezTo>
                <a:cubicBezTo>
                  <a:pt x="4572328" y="3203945"/>
                  <a:pt x="5016908" y="2759365"/>
                  <a:pt x="5016908" y="2210947"/>
                </a:cubicBezTo>
                <a:cubicBezTo>
                  <a:pt x="5016908" y="1662529"/>
                  <a:pt x="4572328" y="1217949"/>
                  <a:pt x="4023910" y="1217949"/>
                </a:cubicBezTo>
                <a:close/>
                <a:moveTo>
                  <a:pt x="1607001" y="1217949"/>
                </a:moveTo>
                <a:cubicBezTo>
                  <a:pt x="1058583" y="1217949"/>
                  <a:pt x="614003" y="1662529"/>
                  <a:pt x="614003" y="2210947"/>
                </a:cubicBezTo>
                <a:cubicBezTo>
                  <a:pt x="614003" y="2759365"/>
                  <a:pt x="1058583" y="3203945"/>
                  <a:pt x="1607001" y="3203945"/>
                </a:cubicBezTo>
                <a:cubicBezTo>
                  <a:pt x="2155419" y="3203945"/>
                  <a:pt x="2599999" y="2759365"/>
                  <a:pt x="2599999" y="2210947"/>
                </a:cubicBezTo>
                <a:cubicBezTo>
                  <a:pt x="2599999" y="1662529"/>
                  <a:pt x="2155419" y="1217949"/>
                  <a:pt x="1607001" y="121794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34152"/>
                </a:lnTo>
                <a:lnTo>
                  <a:pt x="0" y="5234152"/>
                </a:lnTo>
                <a:close/>
              </a:path>
            </a:pathLst>
          </a:cu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-1"/>
            <a:ext cx="12192000" cy="25067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100000">
                <a:srgbClr val="CCFF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b="1" dirty="0" smtClean="0">
                <a:ln/>
                <a:solidFill>
                  <a:srgbClr val="FF0000"/>
                </a:solidFill>
              </a:rPr>
              <a:t>    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設計理念    核心素養    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學習目標    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其他</a:t>
            </a:r>
            <a:r>
              <a:rPr lang="zh-TW" altLang="en-US" sz="3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zh-TW" altLang="en-US" sz="3600" b="1" dirty="0" smtClean="0">
                <a:ln/>
                <a:solidFill>
                  <a:srgbClr val="FFC000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</a:rPr>
              <a:t>教學流程</a:t>
            </a:r>
            <a:endParaRPr lang="zh-TW" altLang="en-US" sz="4400" b="1" dirty="0">
              <a:ln/>
              <a:solidFill>
                <a:srgbClr val="FFC000"/>
              </a:solidFill>
              <a:effectLst>
                <a:glow rad="101600">
                  <a:schemeClr val="tx1">
                    <a:alpha val="93000"/>
                  </a:schemeClr>
                </a:glo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77215" y="5408468"/>
            <a:ext cx="203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目標代</a:t>
            </a:r>
            <a:r>
              <a:rPr lang="zh-TW" altLang="en-US" sz="3200" b="1" dirty="0"/>
              <a:t>號</a:t>
            </a:r>
            <a:endParaRPr lang="en-US" altLang="zh-TW" sz="3200" b="1" dirty="0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2859348" y="5423899"/>
            <a:ext cx="203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教學活</a:t>
            </a:r>
            <a:r>
              <a:rPr lang="zh-TW" altLang="en-US" sz="3200" b="1" dirty="0"/>
              <a:t>動</a:t>
            </a:r>
            <a:endParaRPr lang="en-US" altLang="zh-TW" sz="3200" b="1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7457970" y="5423899"/>
            <a:ext cx="203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教學時</a:t>
            </a:r>
            <a:r>
              <a:rPr lang="zh-TW" altLang="en-US" sz="3200" b="1" dirty="0"/>
              <a:t>間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148086" y="5423899"/>
            <a:ext cx="203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教學資源</a:t>
            </a:r>
            <a:endParaRPr lang="en-US" altLang="zh-TW" sz="3200" b="1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4" b="88854" l="7500" r="94375">
                        <a14:foregroundMark x1="43646" y1="71146" x2="55469" y2="80313"/>
                        <a14:foregroundMark x1="44948" y1="86250" x2="53854" y2="85990"/>
                        <a14:foregroundMark x1="83750" y1="40990" x2="84583" y2="46094"/>
                        <a14:foregroundMark x1="85625" y1="37188" x2="86979" y2="38281"/>
                        <a14:foregroundMark x1="91042" y1="45260" x2="91823" y2="48542"/>
                        <a14:foregroundMark x1="15885" y1="46354" x2="19115" y2="49063"/>
                        <a14:foregroundMark x1="50365" y1="36927" x2="50365" y2="41250"/>
                        <a14:foregroundMark x1="46042" y1="25885" x2="47135" y2="28594"/>
                        <a14:foregroundMark x1="41719" y1="28594" x2="43333" y2="29635"/>
                        <a14:foregroundMark x1="39063" y1="33698" x2="40938" y2="33438"/>
                        <a14:foregroundMark x1="31510" y1="27760" x2="31510" y2="29948"/>
                        <a14:foregroundMark x1="69740" y1="27240" x2="70313" y2="30208"/>
                        <a14:foregroundMark x1="61406" y1="17292" x2="64896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55" y="2936391"/>
            <a:ext cx="1939559" cy="19395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635" l="10000" r="83229">
                        <a14:foregroundMark x1="25052" y1="22135" x2="29063" y2="21563"/>
                        <a14:foregroundMark x1="23438" y1="49583" x2="27448" y2="49844"/>
                        <a14:foregroundMark x1="69219" y1="41250" x2="70000" y2="51458"/>
                        <a14:foregroundMark x1="65990" y1="28854" x2="69479" y2="30208"/>
                        <a14:foregroundMark x1="63542" y1="64167" x2="62760" y2="71146"/>
                        <a14:foregroundMark x1="46302" y1="63594" x2="46302" y2="70885"/>
                        <a14:foregroundMark x1="28802" y1="63594" x2="28802" y2="70885"/>
                        <a14:foregroundMark x1="28802" y1="76823" x2="37135" y2="7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54" y="2816041"/>
            <a:ext cx="2274101" cy="227410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9775091" y="5389532"/>
            <a:ext cx="203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評</a:t>
            </a:r>
            <a:r>
              <a:rPr lang="zh-TW" altLang="en-US" sz="3200" b="1" dirty="0"/>
              <a:t>量</a:t>
            </a:r>
            <a:endParaRPr lang="en-US" altLang="zh-TW" sz="3200" b="1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917" y1="44740" x2="48229" y2="50677"/>
                        <a14:foregroundMark x1="28281" y1="45000" x2="29323" y2="44740"/>
                        <a14:foregroundMark x1="35833" y1="36667" x2="37969" y2="36927"/>
                        <a14:foregroundMark x1="47656" y1="33438" x2="49271" y2="34219"/>
                        <a14:foregroundMark x1="58438" y1="37188" x2="60052" y2="36927"/>
                        <a14:foregroundMark x1="65729" y1="44740" x2="67344" y2="45000"/>
                        <a14:foregroundMark x1="68958" y1="55000" x2="70313" y2="56615"/>
                        <a14:foregroundMark x1="66250" y1="67083" x2="68385" y2="65781"/>
                        <a14:foregroundMark x1="57656" y1="74375" x2="60052" y2="74115"/>
                        <a14:foregroundMark x1="47656" y1="76823" x2="49844" y2="78438"/>
                        <a14:foregroundMark x1="35833" y1="74896" x2="38490" y2="74115"/>
                        <a14:foregroundMark x1="28021" y1="66563" x2="30677" y2="66823"/>
                        <a14:foregroundMark x1="25313" y1="55521" x2="27187" y2="5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61" y="2831887"/>
            <a:ext cx="2116783" cy="21167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104" y1="38281" x2="56302" y2="40156"/>
                        <a14:foregroundMark x1="51458" y1="45833" x2="51458" y2="47188"/>
                        <a14:foregroundMark x1="49010" y1="56042" x2="51458" y2="5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91" y="3020298"/>
            <a:ext cx="1865586" cy="186558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781" y1="23177" x2="49010" y2="31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3020298"/>
            <a:ext cx="1661601" cy="16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175" t="26165" r="18314" b="8535"/>
          <a:stretch/>
        </p:blipFill>
        <p:spPr>
          <a:xfrm>
            <a:off x="0" y="5254"/>
            <a:ext cx="12192000" cy="6852746"/>
          </a:xfrm>
          <a:prstGeom prst="rect">
            <a:avLst/>
          </a:prstGeom>
        </p:spPr>
      </p:pic>
      <p:sp>
        <p:nvSpPr>
          <p:cNvPr id="12" name="手繪多邊形 11"/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1339518 w 12191999"/>
              <a:gd name="connsiteY0" fmla="*/ 168442 h 6857999"/>
              <a:gd name="connsiteX1" fmla="*/ 1227221 w 12191999"/>
              <a:gd name="connsiteY1" fmla="*/ 280739 h 6857999"/>
              <a:gd name="connsiteX2" fmla="*/ 1227221 w 12191999"/>
              <a:gd name="connsiteY2" fmla="*/ 850228 h 6857999"/>
              <a:gd name="connsiteX3" fmla="*/ 1339518 w 12191999"/>
              <a:gd name="connsiteY3" fmla="*/ 962526 h 6857999"/>
              <a:gd name="connsiteX4" fmla="*/ 1788692 w 12191999"/>
              <a:gd name="connsiteY4" fmla="*/ 962526 h 6857999"/>
              <a:gd name="connsiteX5" fmla="*/ 1900989 w 12191999"/>
              <a:gd name="connsiteY5" fmla="*/ 850228 h 6857999"/>
              <a:gd name="connsiteX6" fmla="*/ 1900989 w 12191999"/>
              <a:gd name="connsiteY6" fmla="*/ 280739 h 6857999"/>
              <a:gd name="connsiteX7" fmla="*/ 1788692 w 12191999"/>
              <a:gd name="connsiteY7" fmla="*/ 168442 h 6857999"/>
              <a:gd name="connsiteX8" fmla="*/ 3621508 w 12191999"/>
              <a:gd name="connsiteY8" fmla="*/ 168441 h 6857999"/>
              <a:gd name="connsiteX9" fmla="*/ 3489158 w 12191999"/>
              <a:gd name="connsiteY9" fmla="*/ 300791 h 6857999"/>
              <a:gd name="connsiteX10" fmla="*/ 3489158 w 12191999"/>
              <a:gd name="connsiteY10" fmla="*/ 830175 h 6857999"/>
              <a:gd name="connsiteX11" fmla="*/ 3621508 w 12191999"/>
              <a:gd name="connsiteY11" fmla="*/ 962525 h 6857999"/>
              <a:gd name="connsiteX12" fmla="*/ 7014407 w 12191999"/>
              <a:gd name="connsiteY12" fmla="*/ 962525 h 6857999"/>
              <a:gd name="connsiteX13" fmla="*/ 7146757 w 12191999"/>
              <a:gd name="connsiteY13" fmla="*/ 830175 h 6857999"/>
              <a:gd name="connsiteX14" fmla="*/ 7146757 w 12191999"/>
              <a:gd name="connsiteY14" fmla="*/ 300791 h 6857999"/>
              <a:gd name="connsiteX15" fmla="*/ 7014407 w 12191999"/>
              <a:gd name="connsiteY15" fmla="*/ 168441 h 6857999"/>
              <a:gd name="connsiteX16" fmla="*/ 8427329 w 12191999"/>
              <a:gd name="connsiteY16" fmla="*/ 112767 h 6857999"/>
              <a:gd name="connsiteX17" fmla="*/ 8315032 w 12191999"/>
              <a:gd name="connsiteY17" fmla="*/ 225064 h 6857999"/>
              <a:gd name="connsiteX18" fmla="*/ 8315032 w 12191999"/>
              <a:gd name="connsiteY18" fmla="*/ 794554 h 6857999"/>
              <a:gd name="connsiteX19" fmla="*/ 8427329 w 12191999"/>
              <a:gd name="connsiteY19" fmla="*/ 906851 h 6857999"/>
              <a:gd name="connsiteX20" fmla="*/ 8876503 w 12191999"/>
              <a:gd name="connsiteY20" fmla="*/ 906851 h 6857999"/>
              <a:gd name="connsiteX21" fmla="*/ 8988800 w 12191999"/>
              <a:gd name="connsiteY21" fmla="*/ 794554 h 6857999"/>
              <a:gd name="connsiteX22" fmla="*/ 8988800 w 12191999"/>
              <a:gd name="connsiteY22" fmla="*/ 225064 h 6857999"/>
              <a:gd name="connsiteX23" fmla="*/ 8876503 w 12191999"/>
              <a:gd name="connsiteY23" fmla="*/ 112767 h 6857999"/>
              <a:gd name="connsiteX24" fmla="*/ 9170917 w 12191999"/>
              <a:gd name="connsiteY24" fmla="*/ 112767 h 6857999"/>
              <a:gd name="connsiteX25" fmla="*/ 9090126 w 12191999"/>
              <a:gd name="connsiteY25" fmla="*/ 193558 h 6857999"/>
              <a:gd name="connsiteX26" fmla="*/ 9090126 w 12191999"/>
              <a:gd name="connsiteY26" fmla="*/ 826060 h 6857999"/>
              <a:gd name="connsiteX27" fmla="*/ 9170917 w 12191999"/>
              <a:gd name="connsiteY27" fmla="*/ 906851 h 6857999"/>
              <a:gd name="connsiteX28" fmla="*/ 9494070 w 12191999"/>
              <a:gd name="connsiteY28" fmla="*/ 906851 h 6857999"/>
              <a:gd name="connsiteX29" fmla="*/ 9574861 w 12191999"/>
              <a:gd name="connsiteY29" fmla="*/ 826060 h 6857999"/>
              <a:gd name="connsiteX30" fmla="*/ 9574861 w 12191999"/>
              <a:gd name="connsiteY30" fmla="*/ 193558 h 6857999"/>
              <a:gd name="connsiteX31" fmla="*/ 9494070 w 12191999"/>
              <a:gd name="connsiteY31" fmla="*/ 112767 h 6857999"/>
              <a:gd name="connsiteX32" fmla="*/ 9898519 w 12191999"/>
              <a:gd name="connsiteY32" fmla="*/ 112767 h 6857999"/>
              <a:gd name="connsiteX33" fmla="*/ 9766169 w 12191999"/>
              <a:gd name="connsiteY33" fmla="*/ 245117 h 6857999"/>
              <a:gd name="connsiteX34" fmla="*/ 9766169 w 12191999"/>
              <a:gd name="connsiteY34" fmla="*/ 774501 h 6857999"/>
              <a:gd name="connsiteX35" fmla="*/ 9898519 w 12191999"/>
              <a:gd name="connsiteY35" fmla="*/ 906851 h 6857999"/>
              <a:gd name="connsiteX36" fmla="*/ 10888575 w 12191999"/>
              <a:gd name="connsiteY36" fmla="*/ 906851 h 6857999"/>
              <a:gd name="connsiteX37" fmla="*/ 11020925 w 12191999"/>
              <a:gd name="connsiteY37" fmla="*/ 774501 h 6857999"/>
              <a:gd name="connsiteX38" fmla="*/ 11020925 w 12191999"/>
              <a:gd name="connsiteY38" fmla="*/ 245117 h 6857999"/>
              <a:gd name="connsiteX39" fmla="*/ 10888575 w 12191999"/>
              <a:gd name="connsiteY39" fmla="*/ 112767 h 6857999"/>
              <a:gd name="connsiteX40" fmla="*/ 0 w 12191999"/>
              <a:gd name="connsiteY40" fmla="*/ 0 h 6857999"/>
              <a:gd name="connsiteX41" fmla="*/ 12191999 w 12191999"/>
              <a:gd name="connsiteY41" fmla="*/ 0 h 6857999"/>
              <a:gd name="connsiteX42" fmla="*/ 12191999 w 12191999"/>
              <a:gd name="connsiteY42" fmla="*/ 6857999 h 6857999"/>
              <a:gd name="connsiteX43" fmla="*/ 0 w 12191999"/>
              <a:gd name="connsiteY4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1339518" y="168442"/>
                </a:moveTo>
                <a:cubicBezTo>
                  <a:pt x="1277498" y="168442"/>
                  <a:pt x="1227221" y="218719"/>
                  <a:pt x="1227221" y="280739"/>
                </a:cubicBezTo>
                <a:lnTo>
                  <a:pt x="1227221" y="850228"/>
                </a:lnTo>
                <a:cubicBezTo>
                  <a:pt x="1227221" y="912248"/>
                  <a:pt x="1277498" y="962526"/>
                  <a:pt x="1339518" y="962526"/>
                </a:cubicBezTo>
                <a:lnTo>
                  <a:pt x="1788692" y="962526"/>
                </a:lnTo>
                <a:cubicBezTo>
                  <a:pt x="1850712" y="962526"/>
                  <a:pt x="1900989" y="912248"/>
                  <a:pt x="1900989" y="850228"/>
                </a:cubicBezTo>
                <a:lnTo>
                  <a:pt x="1900989" y="280739"/>
                </a:lnTo>
                <a:cubicBezTo>
                  <a:pt x="1900989" y="218719"/>
                  <a:pt x="1850712" y="168442"/>
                  <a:pt x="1788692" y="168442"/>
                </a:cubicBezTo>
                <a:close/>
                <a:moveTo>
                  <a:pt x="3621508" y="168441"/>
                </a:moveTo>
                <a:cubicBezTo>
                  <a:pt x="3548413" y="168441"/>
                  <a:pt x="3489158" y="227696"/>
                  <a:pt x="3489158" y="300791"/>
                </a:cubicBezTo>
                <a:lnTo>
                  <a:pt x="3489158" y="830175"/>
                </a:lnTo>
                <a:cubicBezTo>
                  <a:pt x="3489158" y="903270"/>
                  <a:pt x="3548413" y="962525"/>
                  <a:pt x="3621508" y="962525"/>
                </a:cubicBezTo>
                <a:lnTo>
                  <a:pt x="7014407" y="962525"/>
                </a:lnTo>
                <a:cubicBezTo>
                  <a:pt x="7087502" y="962525"/>
                  <a:pt x="7146757" y="903270"/>
                  <a:pt x="7146757" y="830175"/>
                </a:cubicBezTo>
                <a:lnTo>
                  <a:pt x="7146757" y="300791"/>
                </a:lnTo>
                <a:cubicBezTo>
                  <a:pt x="7146757" y="227696"/>
                  <a:pt x="7087502" y="168441"/>
                  <a:pt x="7014407" y="168441"/>
                </a:cubicBezTo>
                <a:close/>
                <a:moveTo>
                  <a:pt x="8427329" y="112767"/>
                </a:moveTo>
                <a:cubicBezTo>
                  <a:pt x="8365309" y="112767"/>
                  <a:pt x="8315032" y="163044"/>
                  <a:pt x="8315032" y="225064"/>
                </a:cubicBezTo>
                <a:lnTo>
                  <a:pt x="8315032" y="794554"/>
                </a:lnTo>
                <a:cubicBezTo>
                  <a:pt x="8315032" y="856574"/>
                  <a:pt x="8365309" y="906851"/>
                  <a:pt x="8427329" y="906851"/>
                </a:cubicBezTo>
                <a:lnTo>
                  <a:pt x="8876503" y="906851"/>
                </a:lnTo>
                <a:cubicBezTo>
                  <a:pt x="8938523" y="906851"/>
                  <a:pt x="8988800" y="856574"/>
                  <a:pt x="8988800" y="794554"/>
                </a:cubicBezTo>
                <a:lnTo>
                  <a:pt x="8988800" y="225064"/>
                </a:lnTo>
                <a:cubicBezTo>
                  <a:pt x="8988800" y="163044"/>
                  <a:pt x="8938523" y="112767"/>
                  <a:pt x="8876503" y="112767"/>
                </a:cubicBezTo>
                <a:close/>
                <a:moveTo>
                  <a:pt x="9170917" y="112767"/>
                </a:moveTo>
                <a:cubicBezTo>
                  <a:pt x="9126297" y="112767"/>
                  <a:pt x="9090126" y="148938"/>
                  <a:pt x="9090126" y="193558"/>
                </a:cubicBezTo>
                <a:lnTo>
                  <a:pt x="9090126" y="826060"/>
                </a:lnTo>
                <a:cubicBezTo>
                  <a:pt x="9090126" y="870680"/>
                  <a:pt x="9126297" y="906851"/>
                  <a:pt x="9170917" y="906851"/>
                </a:cubicBezTo>
                <a:lnTo>
                  <a:pt x="9494070" y="906851"/>
                </a:lnTo>
                <a:cubicBezTo>
                  <a:pt x="9538690" y="906851"/>
                  <a:pt x="9574861" y="870680"/>
                  <a:pt x="9574861" y="826060"/>
                </a:cubicBezTo>
                <a:lnTo>
                  <a:pt x="9574861" y="193558"/>
                </a:lnTo>
                <a:cubicBezTo>
                  <a:pt x="9574861" y="148938"/>
                  <a:pt x="9538690" y="112767"/>
                  <a:pt x="9494070" y="112767"/>
                </a:cubicBezTo>
                <a:close/>
                <a:moveTo>
                  <a:pt x="9898519" y="112767"/>
                </a:moveTo>
                <a:cubicBezTo>
                  <a:pt x="9825424" y="112767"/>
                  <a:pt x="9766169" y="172022"/>
                  <a:pt x="9766169" y="245117"/>
                </a:cubicBezTo>
                <a:lnTo>
                  <a:pt x="9766169" y="774501"/>
                </a:lnTo>
                <a:cubicBezTo>
                  <a:pt x="9766169" y="847596"/>
                  <a:pt x="9825424" y="906851"/>
                  <a:pt x="9898519" y="906851"/>
                </a:cubicBezTo>
                <a:lnTo>
                  <a:pt x="10888575" y="906851"/>
                </a:lnTo>
                <a:cubicBezTo>
                  <a:pt x="10961670" y="906851"/>
                  <a:pt x="11020925" y="847596"/>
                  <a:pt x="11020925" y="774501"/>
                </a:cubicBezTo>
                <a:lnTo>
                  <a:pt x="11020925" y="245117"/>
                </a:lnTo>
                <a:cubicBezTo>
                  <a:pt x="11020925" y="172022"/>
                  <a:pt x="10961670" y="112767"/>
                  <a:pt x="10888575" y="112767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94932" y="1501226"/>
            <a:ext cx="9309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包含這些</a:t>
            </a:r>
            <a:endParaRPr lang="en-US" altLang="zh-TW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算是比較完整的教學活動設計</a:t>
            </a:r>
            <a:endParaRPr lang="zh-TW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83931" y="-164854"/>
            <a:ext cx="12375931" cy="702285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l="27824" t="25470" r="26171" b="8142"/>
          <a:stretch/>
        </p:blipFill>
        <p:spPr>
          <a:xfrm>
            <a:off x="-183932" y="-4908884"/>
            <a:ext cx="12607160" cy="7652083"/>
          </a:xfrm>
          <a:prstGeom prst="rect">
            <a:avLst/>
          </a:prstGeom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19175" t="26165" r="18314" b="8535"/>
          <a:stretch/>
        </p:blipFill>
        <p:spPr>
          <a:xfrm>
            <a:off x="-183933" y="3064942"/>
            <a:ext cx="12375931" cy="6852746"/>
          </a:xfrm>
          <a:prstGeom prst="rect">
            <a:avLst/>
          </a:prstGeom>
        </p:spPr>
      </p:pic>
      <p:sp>
        <p:nvSpPr>
          <p:cNvPr id="13" name="手繪多邊形 12"/>
          <p:cNvSpPr/>
          <p:nvPr/>
        </p:nvSpPr>
        <p:spPr>
          <a:xfrm>
            <a:off x="-183933" y="-227917"/>
            <a:ext cx="12375933" cy="7363326"/>
          </a:xfrm>
          <a:custGeom>
            <a:avLst/>
            <a:gdLst>
              <a:gd name="connsiteX0" fmla="*/ 1298865 w 12375933"/>
              <a:gd name="connsiteY0" fmla="*/ 3401827 h 7363326"/>
              <a:gd name="connsiteX1" fmla="*/ 1170525 w 12375933"/>
              <a:gd name="connsiteY1" fmla="*/ 3530166 h 7363326"/>
              <a:gd name="connsiteX2" fmla="*/ 1170525 w 12375933"/>
              <a:gd name="connsiteY2" fmla="*/ 6320586 h 7363326"/>
              <a:gd name="connsiteX3" fmla="*/ 1298865 w 12375933"/>
              <a:gd name="connsiteY3" fmla="*/ 6448926 h 7363326"/>
              <a:gd name="connsiteX4" fmla="*/ 1812207 w 12375933"/>
              <a:gd name="connsiteY4" fmla="*/ 6448926 h 7363326"/>
              <a:gd name="connsiteX5" fmla="*/ 1940547 w 12375933"/>
              <a:gd name="connsiteY5" fmla="*/ 6320586 h 7363326"/>
              <a:gd name="connsiteX6" fmla="*/ 1940547 w 12375933"/>
              <a:gd name="connsiteY6" fmla="*/ 3530166 h 7363326"/>
              <a:gd name="connsiteX7" fmla="*/ 1812207 w 12375933"/>
              <a:gd name="connsiteY7" fmla="*/ 3401827 h 7363326"/>
              <a:gd name="connsiteX8" fmla="*/ 2947190 w 12375933"/>
              <a:gd name="connsiteY8" fmla="*/ 553452 h 7363326"/>
              <a:gd name="connsiteX9" fmla="*/ 2879010 w 12375933"/>
              <a:gd name="connsiteY9" fmla="*/ 621632 h 7363326"/>
              <a:gd name="connsiteX10" fmla="*/ 2879010 w 12375933"/>
              <a:gd name="connsiteY10" fmla="*/ 894346 h 7363326"/>
              <a:gd name="connsiteX11" fmla="*/ 2947190 w 12375933"/>
              <a:gd name="connsiteY11" fmla="*/ 962526 h 7363326"/>
              <a:gd name="connsiteX12" fmla="*/ 10799798 w 12375933"/>
              <a:gd name="connsiteY12" fmla="*/ 962526 h 7363326"/>
              <a:gd name="connsiteX13" fmla="*/ 10867978 w 12375933"/>
              <a:gd name="connsiteY13" fmla="*/ 894346 h 7363326"/>
              <a:gd name="connsiteX14" fmla="*/ 10867978 w 12375933"/>
              <a:gd name="connsiteY14" fmla="*/ 621632 h 7363326"/>
              <a:gd name="connsiteX15" fmla="*/ 10799798 w 12375933"/>
              <a:gd name="connsiteY15" fmla="*/ 553452 h 7363326"/>
              <a:gd name="connsiteX16" fmla="*/ 0 w 12375933"/>
              <a:gd name="connsiteY16" fmla="*/ 0 h 7363326"/>
              <a:gd name="connsiteX17" fmla="*/ 12375933 w 12375933"/>
              <a:gd name="connsiteY17" fmla="*/ 0 h 7363326"/>
              <a:gd name="connsiteX18" fmla="*/ 12375933 w 12375933"/>
              <a:gd name="connsiteY18" fmla="*/ 7363326 h 7363326"/>
              <a:gd name="connsiteX19" fmla="*/ 0 w 12375933"/>
              <a:gd name="connsiteY19" fmla="*/ 7363326 h 736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75933" h="7363326">
                <a:moveTo>
                  <a:pt x="1298865" y="3401827"/>
                </a:moveTo>
                <a:cubicBezTo>
                  <a:pt x="1227985" y="3401827"/>
                  <a:pt x="1170525" y="3459286"/>
                  <a:pt x="1170525" y="3530166"/>
                </a:cubicBezTo>
                <a:lnTo>
                  <a:pt x="1170525" y="6320586"/>
                </a:lnTo>
                <a:cubicBezTo>
                  <a:pt x="1170525" y="6391466"/>
                  <a:pt x="1227985" y="6448926"/>
                  <a:pt x="1298865" y="6448926"/>
                </a:cubicBezTo>
                <a:lnTo>
                  <a:pt x="1812207" y="6448926"/>
                </a:lnTo>
                <a:cubicBezTo>
                  <a:pt x="1883087" y="6448926"/>
                  <a:pt x="1940547" y="6391466"/>
                  <a:pt x="1940547" y="6320586"/>
                </a:cubicBezTo>
                <a:lnTo>
                  <a:pt x="1940547" y="3530166"/>
                </a:lnTo>
                <a:cubicBezTo>
                  <a:pt x="1940547" y="3459286"/>
                  <a:pt x="1883087" y="3401827"/>
                  <a:pt x="1812207" y="3401827"/>
                </a:cubicBezTo>
                <a:close/>
                <a:moveTo>
                  <a:pt x="2947190" y="553452"/>
                </a:moveTo>
                <a:cubicBezTo>
                  <a:pt x="2909535" y="553452"/>
                  <a:pt x="2879010" y="583977"/>
                  <a:pt x="2879010" y="621632"/>
                </a:cubicBezTo>
                <a:lnTo>
                  <a:pt x="2879010" y="894346"/>
                </a:lnTo>
                <a:cubicBezTo>
                  <a:pt x="2879010" y="932001"/>
                  <a:pt x="2909535" y="962526"/>
                  <a:pt x="2947190" y="962526"/>
                </a:cubicBezTo>
                <a:lnTo>
                  <a:pt x="10799798" y="962526"/>
                </a:lnTo>
                <a:cubicBezTo>
                  <a:pt x="10837453" y="962526"/>
                  <a:pt x="10867978" y="932001"/>
                  <a:pt x="10867978" y="894346"/>
                </a:cubicBezTo>
                <a:lnTo>
                  <a:pt x="10867978" y="621632"/>
                </a:lnTo>
                <a:cubicBezTo>
                  <a:pt x="10867978" y="583977"/>
                  <a:pt x="10837453" y="553452"/>
                  <a:pt x="10799798" y="553452"/>
                </a:cubicBezTo>
                <a:close/>
                <a:moveTo>
                  <a:pt x="0" y="0"/>
                </a:moveTo>
                <a:lnTo>
                  <a:pt x="12375933" y="0"/>
                </a:lnTo>
                <a:lnTo>
                  <a:pt x="12375933" y="7363326"/>
                </a:lnTo>
                <a:lnTo>
                  <a:pt x="0" y="7363326"/>
                </a:lnTo>
                <a:close/>
              </a:path>
            </a:pathLst>
          </a:custGeom>
          <a:solidFill>
            <a:srgbClr val="00000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上箭號 9"/>
          <p:cNvSpPr/>
          <p:nvPr/>
        </p:nvSpPr>
        <p:spPr>
          <a:xfrm rot="1066468">
            <a:off x="2118039" y="556485"/>
            <a:ext cx="323155" cy="438623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980783" y="4594642"/>
            <a:ext cx="1844566" cy="580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目標代</a:t>
            </a:r>
            <a:r>
              <a:rPr lang="zh-TW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號</a:t>
            </a:r>
          </a:p>
        </p:txBody>
      </p:sp>
      <p:sp>
        <p:nvSpPr>
          <p:cNvPr id="11" name="橢圓 10"/>
          <p:cNvSpPr/>
          <p:nvPr/>
        </p:nvSpPr>
        <p:spPr>
          <a:xfrm>
            <a:off x="-52719" y="449839"/>
            <a:ext cx="1652920" cy="164978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-314982" y="1554838"/>
            <a:ext cx="203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/>
              <a:t>目標代</a:t>
            </a:r>
            <a:r>
              <a:rPr lang="zh-TW" altLang="en-US" sz="2000" b="1" dirty="0"/>
              <a:t>號</a:t>
            </a:r>
            <a:endParaRPr lang="en-US" altLang="zh-TW" sz="2000" b="1" dirty="0" smtClean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781" y1="23177" x2="49010" y2="31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" y="424622"/>
            <a:ext cx="1339363" cy="13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9175" t="26165" r="18314" b="8535"/>
          <a:stretch/>
        </p:blipFill>
        <p:spPr>
          <a:xfrm>
            <a:off x="-1310839" y="5254"/>
            <a:ext cx="12375931" cy="6852746"/>
          </a:xfrm>
          <a:prstGeom prst="rect">
            <a:avLst/>
          </a:prstGeom>
        </p:spPr>
      </p:pic>
      <p:sp>
        <p:nvSpPr>
          <p:cNvPr id="9" name="手繪多邊形 8"/>
          <p:cNvSpPr/>
          <p:nvPr/>
        </p:nvSpPr>
        <p:spPr>
          <a:xfrm>
            <a:off x="-655418" y="5254"/>
            <a:ext cx="12865768" cy="6852746"/>
          </a:xfrm>
          <a:custGeom>
            <a:avLst/>
            <a:gdLst>
              <a:gd name="connsiteX0" fmla="*/ 2414358 w 12865768"/>
              <a:gd name="connsiteY0" fmla="*/ 168442 h 6852746"/>
              <a:gd name="connsiteX1" fmla="*/ 1371600 w 12865768"/>
              <a:gd name="connsiteY1" fmla="*/ 1211200 h 6852746"/>
              <a:gd name="connsiteX2" fmla="*/ 1371600 w 12865768"/>
              <a:gd name="connsiteY2" fmla="*/ 5382105 h 6852746"/>
              <a:gd name="connsiteX3" fmla="*/ 2414358 w 12865768"/>
              <a:gd name="connsiteY3" fmla="*/ 6424863 h 6852746"/>
              <a:gd name="connsiteX4" fmla="*/ 6705578 w 12865768"/>
              <a:gd name="connsiteY4" fmla="*/ 6424863 h 6852746"/>
              <a:gd name="connsiteX5" fmla="*/ 7748336 w 12865768"/>
              <a:gd name="connsiteY5" fmla="*/ 5382105 h 6852746"/>
              <a:gd name="connsiteX6" fmla="*/ 7748336 w 12865768"/>
              <a:gd name="connsiteY6" fmla="*/ 1211200 h 6852746"/>
              <a:gd name="connsiteX7" fmla="*/ 6705578 w 12865768"/>
              <a:gd name="connsiteY7" fmla="*/ 168442 h 6852746"/>
              <a:gd name="connsiteX8" fmla="*/ 0 w 12865768"/>
              <a:gd name="connsiteY8" fmla="*/ 0 h 6852746"/>
              <a:gd name="connsiteX9" fmla="*/ 12865768 w 12865768"/>
              <a:gd name="connsiteY9" fmla="*/ 0 h 6852746"/>
              <a:gd name="connsiteX10" fmla="*/ 12865768 w 12865768"/>
              <a:gd name="connsiteY10" fmla="*/ 6852746 h 6852746"/>
              <a:gd name="connsiteX11" fmla="*/ 0 w 12865768"/>
              <a:gd name="connsiteY11" fmla="*/ 6852746 h 685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65768" h="6852746">
                <a:moveTo>
                  <a:pt x="2414358" y="168442"/>
                </a:moveTo>
                <a:cubicBezTo>
                  <a:pt x="1838459" y="168442"/>
                  <a:pt x="1371600" y="635301"/>
                  <a:pt x="1371600" y="1211200"/>
                </a:cubicBezTo>
                <a:lnTo>
                  <a:pt x="1371600" y="5382105"/>
                </a:lnTo>
                <a:cubicBezTo>
                  <a:pt x="1371600" y="5958004"/>
                  <a:pt x="1838459" y="6424863"/>
                  <a:pt x="2414358" y="6424863"/>
                </a:cubicBezTo>
                <a:lnTo>
                  <a:pt x="6705578" y="6424863"/>
                </a:lnTo>
                <a:cubicBezTo>
                  <a:pt x="7281477" y="6424863"/>
                  <a:pt x="7748336" y="5958004"/>
                  <a:pt x="7748336" y="5382105"/>
                </a:cubicBezTo>
                <a:lnTo>
                  <a:pt x="7748336" y="1211200"/>
                </a:lnTo>
                <a:cubicBezTo>
                  <a:pt x="7748336" y="635301"/>
                  <a:pt x="7281477" y="168442"/>
                  <a:pt x="6705578" y="168442"/>
                </a:cubicBezTo>
                <a:close/>
                <a:moveTo>
                  <a:pt x="0" y="0"/>
                </a:moveTo>
                <a:lnTo>
                  <a:pt x="12865768" y="0"/>
                </a:lnTo>
                <a:lnTo>
                  <a:pt x="12865768" y="6852746"/>
                </a:lnTo>
                <a:lnTo>
                  <a:pt x="0" y="6852746"/>
                </a:lnTo>
                <a:close/>
              </a:path>
            </a:pathLst>
          </a:custGeom>
          <a:solidFill>
            <a:srgbClr val="00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92158" y="421647"/>
            <a:ext cx="5573613" cy="66617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最好寫整個單元全部節數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7292157" y="1241454"/>
            <a:ext cx="5573613" cy="666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準備、發展、統</a:t>
            </a: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整</a:t>
            </a:r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活動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292157" y="2066514"/>
            <a:ext cx="5573613" cy="666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採：活動一、活動二</a:t>
            </a:r>
            <a:r>
              <a:rPr lang="en-US" altLang="zh-T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。</a:t>
            </a:r>
            <a:endParaRPr lang="en-US" altLang="zh-TW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任務一、任務二</a:t>
            </a:r>
            <a:r>
              <a:rPr lang="en-US" altLang="zh-T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360075" y="4431701"/>
            <a:ext cx="4752700" cy="102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學生進行何種學習型態？</a:t>
            </a: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教師提問什麼問題？</a:t>
            </a:r>
          </a:p>
          <a:p>
            <a:endParaRPr lang="en-US" altLang="zh-TW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向上箭號 13"/>
          <p:cNvSpPr/>
          <p:nvPr/>
        </p:nvSpPr>
        <p:spPr>
          <a:xfrm rot="15574374">
            <a:off x="5932642" y="-331473"/>
            <a:ext cx="252690" cy="2599368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 rot="15704351">
            <a:off x="5937538" y="429747"/>
            <a:ext cx="246135" cy="2459732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 rot="15322191">
            <a:off x="5558194" y="1385969"/>
            <a:ext cx="258413" cy="3931689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-155883" y="5254"/>
            <a:ext cx="1748707" cy="1642936"/>
            <a:chOff x="2891095" y="4107349"/>
            <a:chExt cx="2033502" cy="1910505"/>
          </a:xfrm>
        </p:grpSpPr>
        <p:sp>
          <p:nvSpPr>
            <p:cNvPr id="29" name="橢圓 28"/>
            <p:cNvSpPr/>
            <p:nvPr/>
          </p:nvSpPr>
          <p:spPr>
            <a:xfrm>
              <a:off x="3004585" y="4211331"/>
              <a:ext cx="1806523" cy="180652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2891095" y="4107349"/>
              <a:ext cx="2033502" cy="1653041"/>
              <a:chOff x="2864944" y="4107349"/>
              <a:chExt cx="2033502" cy="1653041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2864944" y="5298725"/>
                <a:ext cx="2033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 smtClean="0"/>
                  <a:t>教學活</a:t>
                </a:r>
                <a:r>
                  <a:rPr lang="zh-TW" altLang="en-US" sz="2400" b="1" dirty="0"/>
                  <a:t>動</a:t>
                </a:r>
                <a:endParaRPr lang="en-US" altLang="zh-TW" sz="2400" b="1" dirty="0" smtClean="0"/>
              </a:p>
            </p:txBody>
          </p:sp>
          <p:pic>
            <p:nvPicPr>
              <p:cNvPr id="32" name="圖片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84635" l="10000" r="83229">
                            <a14:foregroundMark x1="25052" y1="22135" x2="29063" y2="21563"/>
                            <a14:foregroundMark x1="23438" y1="49583" x2="27448" y2="49844"/>
                            <a14:foregroundMark x1="69219" y1="41250" x2="70000" y2="51458"/>
                            <a14:foregroundMark x1="65990" y1="28854" x2="69479" y2="30208"/>
                            <a14:foregroundMark x1="63542" y1="64167" x2="62760" y2="71146"/>
                            <a14:foregroundMark x1="46302" y1="63594" x2="46302" y2="70885"/>
                            <a14:foregroundMark x1="28802" y1="63594" x2="28802" y2="70885"/>
                            <a14:foregroundMark x1="28802" y1="76823" x2="37135" y2="773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799" y="4107349"/>
                <a:ext cx="1544751" cy="1544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72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199" t="29425" r="19271" b="10177"/>
          <a:stretch/>
        </p:blipFill>
        <p:spPr>
          <a:xfrm>
            <a:off x="0" y="0"/>
            <a:ext cx="12177560" cy="6858000"/>
          </a:xfrm>
          <a:prstGeom prst="rect">
            <a:avLst/>
          </a:prstGeom>
        </p:spPr>
      </p:pic>
      <p:sp>
        <p:nvSpPr>
          <p:cNvPr id="7" name="手繪多邊形 6"/>
          <p:cNvSpPr/>
          <p:nvPr/>
        </p:nvSpPr>
        <p:spPr>
          <a:xfrm>
            <a:off x="0" y="0"/>
            <a:ext cx="12177560" cy="6858000"/>
          </a:xfrm>
          <a:custGeom>
            <a:avLst/>
            <a:gdLst>
              <a:gd name="connsiteX0" fmla="*/ 2998851 w 12177560"/>
              <a:gd name="connsiteY0" fmla="*/ 141890 h 6858000"/>
              <a:gd name="connsiteX1" fmla="*/ 1916264 w 12177560"/>
              <a:gd name="connsiteY1" fmla="*/ 1224477 h 6858000"/>
              <a:gd name="connsiteX2" fmla="*/ 1916264 w 12177560"/>
              <a:gd name="connsiteY2" fmla="*/ 5554696 h 6858000"/>
              <a:gd name="connsiteX3" fmla="*/ 2998851 w 12177560"/>
              <a:gd name="connsiteY3" fmla="*/ 6637283 h 6858000"/>
              <a:gd name="connsiteX4" fmla="*/ 7351965 w 12177560"/>
              <a:gd name="connsiteY4" fmla="*/ 6637283 h 6858000"/>
              <a:gd name="connsiteX5" fmla="*/ 8434552 w 12177560"/>
              <a:gd name="connsiteY5" fmla="*/ 5554696 h 6858000"/>
              <a:gd name="connsiteX6" fmla="*/ 8434552 w 12177560"/>
              <a:gd name="connsiteY6" fmla="*/ 1224477 h 6858000"/>
              <a:gd name="connsiteX7" fmla="*/ 7351965 w 12177560"/>
              <a:gd name="connsiteY7" fmla="*/ 141890 h 6858000"/>
              <a:gd name="connsiteX8" fmla="*/ 0 w 12177560"/>
              <a:gd name="connsiteY8" fmla="*/ 0 h 6858000"/>
              <a:gd name="connsiteX9" fmla="*/ 12177560 w 12177560"/>
              <a:gd name="connsiteY9" fmla="*/ 0 h 6858000"/>
              <a:gd name="connsiteX10" fmla="*/ 12177560 w 12177560"/>
              <a:gd name="connsiteY10" fmla="*/ 6858000 h 6858000"/>
              <a:gd name="connsiteX11" fmla="*/ 0 w 121775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7560" h="6858000">
                <a:moveTo>
                  <a:pt x="2998851" y="141890"/>
                </a:moveTo>
                <a:cubicBezTo>
                  <a:pt x="2400955" y="141890"/>
                  <a:pt x="1916264" y="626581"/>
                  <a:pt x="1916264" y="1224477"/>
                </a:cubicBezTo>
                <a:lnTo>
                  <a:pt x="1916264" y="5554696"/>
                </a:lnTo>
                <a:cubicBezTo>
                  <a:pt x="1916264" y="6152592"/>
                  <a:pt x="2400955" y="6637283"/>
                  <a:pt x="2998851" y="6637283"/>
                </a:cubicBezTo>
                <a:lnTo>
                  <a:pt x="7351965" y="6637283"/>
                </a:lnTo>
                <a:cubicBezTo>
                  <a:pt x="7949861" y="6637283"/>
                  <a:pt x="8434552" y="6152592"/>
                  <a:pt x="8434552" y="5554696"/>
                </a:cubicBezTo>
                <a:lnTo>
                  <a:pt x="8434552" y="1224477"/>
                </a:lnTo>
                <a:cubicBezTo>
                  <a:pt x="8434552" y="626581"/>
                  <a:pt x="7949861" y="141890"/>
                  <a:pt x="7351965" y="141890"/>
                </a:cubicBezTo>
                <a:close/>
                <a:moveTo>
                  <a:pt x="0" y="0"/>
                </a:moveTo>
                <a:lnTo>
                  <a:pt x="12177560" y="0"/>
                </a:lnTo>
                <a:lnTo>
                  <a:pt x="121775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8576441" y="839853"/>
            <a:ext cx="3468416" cy="1065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給活動名稱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576441" y="2212279"/>
            <a:ext cx="3468416" cy="1065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如果有學習單，最好將內容附上</a:t>
            </a:r>
            <a:r>
              <a:rPr lang="en-US" altLang="zh-T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(</a:t>
            </a:r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亦可列在後當附件</a:t>
            </a:r>
            <a:r>
              <a:rPr lang="en-US" altLang="zh-T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)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  <p:sp>
        <p:nvSpPr>
          <p:cNvPr id="10" name="向上箭號 9"/>
          <p:cNvSpPr/>
          <p:nvPr/>
        </p:nvSpPr>
        <p:spPr>
          <a:xfrm rot="16429335">
            <a:off x="6790156" y="-660827"/>
            <a:ext cx="229829" cy="3415235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 rot="16671452">
            <a:off x="8115124" y="2075891"/>
            <a:ext cx="277970" cy="647577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8593857" y="4074888"/>
            <a:ext cx="3468416" cy="1065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教師提問的問題盡量都列</a:t>
            </a: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出</a:t>
            </a:r>
          </a:p>
        </p:txBody>
      </p:sp>
      <p:sp>
        <p:nvSpPr>
          <p:cNvPr id="13" name="向上箭號 12"/>
          <p:cNvSpPr/>
          <p:nvPr/>
        </p:nvSpPr>
        <p:spPr>
          <a:xfrm rot="15634735">
            <a:off x="6876586" y="3073718"/>
            <a:ext cx="261978" cy="3218479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-820" y="41529"/>
            <a:ext cx="1748707" cy="1642936"/>
            <a:chOff x="2891095" y="4107349"/>
            <a:chExt cx="2033502" cy="1910505"/>
          </a:xfrm>
        </p:grpSpPr>
        <p:sp>
          <p:nvSpPr>
            <p:cNvPr id="15" name="橢圓 14"/>
            <p:cNvSpPr/>
            <p:nvPr/>
          </p:nvSpPr>
          <p:spPr>
            <a:xfrm>
              <a:off x="3004585" y="4211331"/>
              <a:ext cx="1806523" cy="180652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2891095" y="4107349"/>
              <a:ext cx="2033502" cy="1653041"/>
              <a:chOff x="2864944" y="4107349"/>
              <a:chExt cx="2033502" cy="1653041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2864944" y="5298725"/>
                <a:ext cx="20335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 dirty="0" smtClean="0"/>
                  <a:t>教學活</a:t>
                </a:r>
                <a:r>
                  <a:rPr lang="zh-TW" altLang="en-US" sz="2400" b="1" dirty="0"/>
                  <a:t>動</a:t>
                </a:r>
                <a:endParaRPr lang="en-US" altLang="zh-TW" sz="2400" b="1" dirty="0" smtClean="0"/>
              </a:p>
            </p:txBody>
          </p:sp>
          <p:pic>
            <p:nvPicPr>
              <p:cNvPr id="18" name="圖片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84635" l="10000" r="83229">
                            <a14:foregroundMark x1="25052" y1="22135" x2="29063" y2="21563"/>
                            <a14:foregroundMark x1="23438" y1="49583" x2="27448" y2="49844"/>
                            <a14:foregroundMark x1="69219" y1="41250" x2="70000" y2="51458"/>
                            <a14:foregroundMark x1="65990" y1="28854" x2="69479" y2="30208"/>
                            <a14:foregroundMark x1="63542" y1="64167" x2="62760" y2="71146"/>
                            <a14:foregroundMark x1="46302" y1="63594" x2="46302" y2="70885"/>
                            <a14:foregroundMark x1="28802" y1="63594" x2="28802" y2="70885"/>
                            <a14:foregroundMark x1="28802" y1="76823" x2="37135" y2="773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799" y="4107349"/>
                <a:ext cx="1544751" cy="1544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88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199" t="29425" r="19271" b="10177"/>
          <a:stretch/>
        </p:blipFill>
        <p:spPr>
          <a:xfrm>
            <a:off x="0" y="0"/>
            <a:ext cx="12177560" cy="6858000"/>
          </a:xfrm>
          <a:prstGeom prst="rect">
            <a:avLst/>
          </a:prstGeom>
        </p:spPr>
      </p:pic>
      <p:sp>
        <p:nvSpPr>
          <p:cNvPr id="14" name="手繪多邊形 13"/>
          <p:cNvSpPr/>
          <p:nvPr/>
        </p:nvSpPr>
        <p:spPr>
          <a:xfrm>
            <a:off x="0" y="0"/>
            <a:ext cx="12177560" cy="6858000"/>
          </a:xfrm>
          <a:custGeom>
            <a:avLst/>
            <a:gdLst>
              <a:gd name="connsiteX0" fmla="*/ 8568561 w 12177560"/>
              <a:gd name="connsiteY0" fmla="*/ 1418897 h 6858000"/>
              <a:gd name="connsiteX1" fmla="*/ 8450317 w 12177560"/>
              <a:gd name="connsiteY1" fmla="*/ 1537141 h 6858000"/>
              <a:gd name="connsiteX2" fmla="*/ 8450317 w 12177560"/>
              <a:gd name="connsiteY2" fmla="*/ 3649715 h 6858000"/>
              <a:gd name="connsiteX3" fmla="*/ 8568561 w 12177560"/>
              <a:gd name="connsiteY3" fmla="*/ 3767959 h 6858000"/>
              <a:gd name="connsiteX4" fmla="*/ 9041522 w 12177560"/>
              <a:gd name="connsiteY4" fmla="*/ 3767959 h 6858000"/>
              <a:gd name="connsiteX5" fmla="*/ 9159766 w 12177560"/>
              <a:gd name="connsiteY5" fmla="*/ 3649715 h 6858000"/>
              <a:gd name="connsiteX6" fmla="*/ 9159766 w 12177560"/>
              <a:gd name="connsiteY6" fmla="*/ 1537141 h 6858000"/>
              <a:gd name="connsiteX7" fmla="*/ 9041522 w 12177560"/>
              <a:gd name="connsiteY7" fmla="*/ 1418897 h 6858000"/>
              <a:gd name="connsiteX8" fmla="*/ 0 w 12177560"/>
              <a:gd name="connsiteY8" fmla="*/ 0 h 6858000"/>
              <a:gd name="connsiteX9" fmla="*/ 12177560 w 12177560"/>
              <a:gd name="connsiteY9" fmla="*/ 0 h 6858000"/>
              <a:gd name="connsiteX10" fmla="*/ 12177560 w 12177560"/>
              <a:gd name="connsiteY10" fmla="*/ 6858000 h 6858000"/>
              <a:gd name="connsiteX11" fmla="*/ 0 w 121775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7560" h="6858000">
                <a:moveTo>
                  <a:pt x="8568561" y="1418897"/>
                </a:moveTo>
                <a:cubicBezTo>
                  <a:pt x="8503257" y="1418897"/>
                  <a:pt x="8450317" y="1471837"/>
                  <a:pt x="8450317" y="1537141"/>
                </a:cubicBezTo>
                <a:lnTo>
                  <a:pt x="8450317" y="3649715"/>
                </a:lnTo>
                <a:cubicBezTo>
                  <a:pt x="8450317" y="3715019"/>
                  <a:pt x="8503257" y="3767959"/>
                  <a:pt x="8568561" y="3767959"/>
                </a:cubicBezTo>
                <a:lnTo>
                  <a:pt x="9041522" y="3767959"/>
                </a:lnTo>
                <a:cubicBezTo>
                  <a:pt x="9106826" y="3767959"/>
                  <a:pt x="9159766" y="3715019"/>
                  <a:pt x="9159766" y="3649715"/>
                </a:cubicBezTo>
                <a:lnTo>
                  <a:pt x="9159766" y="1537141"/>
                </a:lnTo>
                <a:cubicBezTo>
                  <a:pt x="9159766" y="1471837"/>
                  <a:pt x="9106826" y="1418897"/>
                  <a:pt x="9041522" y="1418897"/>
                </a:cubicBezTo>
                <a:close/>
                <a:moveTo>
                  <a:pt x="0" y="0"/>
                </a:moveTo>
                <a:lnTo>
                  <a:pt x="12177560" y="0"/>
                </a:lnTo>
                <a:lnTo>
                  <a:pt x="121775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747185" y="4496139"/>
            <a:ext cx="1844566" cy="580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教學資</a:t>
            </a:r>
            <a:r>
              <a:rPr lang="zh-TW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源</a:t>
            </a:r>
          </a:p>
        </p:txBody>
      </p:sp>
      <p:sp>
        <p:nvSpPr>
          <p:cNvPr id="11" name="向上箭號 10"/>
          <p:cNvSpPr/>
          <p:nvPr/>
        </p:nvSpPr>
        <p:spPr>
          <a:xfrm rot="19122600">
            <a:off x="9189106" y="3503775"/>
            <a:ext cx="386262" cy="1248261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3046839" y="4322718"/>
            <a:ext cx="4694030" cy="580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簡報、影片、白板、學習單</a:t>
            </a:r>
            <a:r>
              <a:rPr lang="en-US" altLang="zh-TW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……</a:t>
            </a:r>
            <a:endParaRPr lang="zh-TW" alt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83029" y="130448"/>
            <a:ext cx="1736948" cy="1736948"/>
            <a:chOff x="3504930" y="-1345077"/>
            <a:chExt cx="1922079" cy="1922079"/>
          </a:xfrm>
        </p:grpSpPr>
        <p:sp>
          <p:nvSpPr>
            <p:cNvPr id="18" name="橢圓 17"/>
            <p:cNvSpPr/>
            <p:nvPr/>
          </p:nvSpPr>
          <p:spPr>
            <a:xfrm>
              <a:off x="3504930" y="-1345077"/>
              <a:ext cx="1922079" cy="192207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838210" y="-214082"/>
              <a:ext cx="1474769" cy="442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/>
                <a:t>教學資源</a:t>
              </a:r>
              <a:endParaRPr lang="en-US" altLang="zh-TW" sz="2000" b="1" dirty="0" smtClean="0"/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094" b="88854" l="7500" r="94375">
                          <a14:foregroundMark x1="43646" y1="71146" x2="55469" y2="80313"/>
                          <a14:foregroundMark x1="44948" y1="86250" x2="53854" y2="85990"/>
                          <a14:foregroundMark x1="83750" y1="40990" x2="84583" y2="46094"/>
                          <a14:foregroundMark x1="85625" y1="37188" x2="86979" y2="38281"/>
                          <a14:foregroundMark x1="91042" y1="45260" x2="91823" y2="48542"/>
                          <a14:foregroundMark x1="15885" y1="46354" x2="19115" y2="49063"/>
                          <a14:foregroundMark x1="50365" y1="36927" x2="50365" y2="41250"/>
                          <a14:foregroundMark x1="46042" y1="25885" x2="47135" y2="28594"/>
                          <a14:foregroundMark x1="41719" y1="28594" x2="43333" y2="29635"/>
                          <a14:foregroundMark x1="39063" y1="33698" x2="40938" y2="33438"/>
                          <a14:foregroundMark x1="31510" y1="27760" x2="31510" y2="29948"/>
                          <a14:foregroundMark x1="69740" y1="27240" x2="70313" y2="30208"/>
                          <a14:foregroundMark x1="61406" y1="17292" x2="64896" y2="21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210" y="-1335534"/>
              <a:ext cx="1309876" cy="1309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5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 29"/>
          <p:cNvSpPr/>
          <p:nvPr/>
        </p:nvSpPr>
        <p:spPr>
          <a:xfrm>
            <a:off x="-16748" y="1371602"/>
            <a:ext cx="12191999" cy="5486399"/>
          </a:xfrm>
          <a:custGeom>
            <a:avLst/>
            <a:gdLst>
              <a:gd name="connsiteX0" fmla="*/ 10278515 w 12191999"/>
              <a:gd name="connsiteY0" fmla="*/ 1513489 h 5486399"/>
              <a:gd name="connsiteX1" fmla="*/ 9231542 w 12191999"/>
              <a:gd name="connsiteY1" fmla="*/ 2560462 h 5486399"/>
              <a:gd name="connsiteX2" fmla="*/ 10278515 w 12191999"/>
              <a:gd name="connsiteY2" fmla="*/ 3607435 h 5486399"/>
              <a:gd name="connsiteX3" fmla="*/ 11325488 w 12191999"/>
              <a:gd name="connsiteY3" fmla="*/ 2560462 h 5486399"/>
              <a:gd name="connsiteX4" fmla="*/ 10278515 w 12191999"/>
              <a:gd name="connsiteY4" fmla="*/ 1513489 h 5486399"/>
              <a:gd name="connsiteX5" fmla="*/ 4806269 w 12191999"/>
              <a:gd name="connsiteY5" fmla="*/ 1513489 h 5486399"/>
              <a:gd name="connsiteX6" fmla="*/ 3759297 w 12191999"/>
              <a:gd name="connsiteY6" fmla="*/ 2560462 h 5486399"/>
              <a:gd name="connsiteX7" fmla="*/ 4806269 w 12191999"/>
              <a:gd name="connsiteY7" fmla="*/ 3607435 h 5486399"/>
              <a:gd name="connsiteX8" fmla="*/ 5853243 w 12191999"/>
              <a:gd name="connsiteY8" fmla="*/ 2560462 h 5486399"/>
              <a:gd name="connsiteX9" fmla="*/ 4806269 w 12191999"/>
              <a:gd name="connsiteY9" fmla="*/ 1513489 h 5486399"/>
              <a:gd name="connsiteX10" fmla="*/ 2044053 w 12191999"/>
              <a:gd name="connsiteY10" fmla="*/ 1513489 h 5486399"/>
              <a:gd name="connsiteX11" fmla="*/ 997080 w 12191999"/>
              <a:gd name="connsiteY11" fmla="*/ 2560462 h 5486399"/>
              <a:gd name="connsiteX12" fmla="*/ 2044053 w 12191999"/>
              <a:gd name="connsiteY12" fmla="*/ 3607435 h 5486399"/>
              <a:gd name="connsiteX13" fmla="*/ 3091026 w 12191999"/>
              <a:gd name="connsiteY13" fmla="*/ 2560462 h 5486399"/>
              <a:gd name="connsiteX14" fmla="*/ 2044053 w 12191999"/>
              <a:gd name="connsiteY14" fmla="*/ 1513489 h 5486399"/>
              <a:gd name="connsiteX15" fmla="*/ 7516011 w 12191999"/>
              <a:gd name="connsiteY15" fmla="*/ 1513488 h 5486399"/>
              <a:gd name="connsiteX16" fmla="*/ 6469038 w 12191999"/>
              <a:gd name="connsiteY16" fmla="*/ 2560461 h 5486399"/>
              <a:gd name="connsiteX17" fmla="*/ 7516011 w 12191999"/>
              <a:gd name="connsiteY17" fmla="*/ 3607434 h 5486399"/>
              <a:gd name="connsiteX18" fmla="*/ 7525207 w 12191999"/>
              <a:gd name="connsiteY18" fmla="*/ 3606970 h 5486399"/>
              <a:gd name="connsiteX19" fmla="*/ 7534422 w 12191999"/>
              <a:gd name="connsiteY19" fmla="*/ 3607435 h 5486399"/>
              <a:gd name="connsiteX20" fmla="*/ 8581395 w 12191999"/>
              <a:gd name="connsiteY20" fmla="*/ 2560462 h 5486399"/>
              <a:gd name="connsiteX21" fmla="*/ 7534422 w 12191999"/>
              <a:gd name="connsiteY21" fmla="*/ 1513489 h 5486399"/>
              <a:gd name="connsiteX22" fmla="*/ 7525226 w 12191999"/>
              <a:gd name="connsiteY22" fmla="*/ 1513954 h 5486399"/>
              <a:gd name="connsiteX23" fmla="*/ 0 w 12191999"/>
              <a:gd name="connsiteY23" fmla="*/ 0 h 5486399"/>
              <a:gd name="connsiteX24" fmla="*/ 12191999 w 12191999"/>
              <a:gd name="connsiteY24" fmla="*/ 0 h 5486399"/>
              <a:gd name="connsiteX25" fmla="*/ 12191999 w 12191999"/>
              <a:gd name="connsiteY25" fmla="*/ 5486399 h 5486399"/>
              <a:gd name="connsiteX26" fmla="*/ 0 w 12191999"/>
              <a:gd name="connsiteY26" fmla="*/ 5486399 h 548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1999" h="5486399">
                <a:moveTo>
                  <a:pt x="10278515" y="1513489"/>
                </a:moveTo>
                <a:cubicBezTo>
                  <a:pt x="9700288" y="1513489"/>
                  <a:pt x="9231542" y="1982235"/>
                  <a:pt x="9231542" y="2560462"/>
                </a:cubicBezTo>
                <a:cubicBezTo>
                  <a:pt x="9231542" y="3138689"/>
                  <a:pt x="9700288" y="3607435"/>
                  <a:pt x="10278515" y="3607435"/>
                </a:cubicBezTo>
                <a:cubicBezTo>
                  <a:pt x="10856742" y="3607435"/>
                  <a:pt x="11325488" y="3138689"/>
                  <a:pt x="11325488" y="2560462"/>
                </a:cubicBezTo>
                <a:cubicBezTo>
                  <a:pt x="11325488" y="1982235"/>
                  <a:pt x="10856742" y="1513489"/>
                  <a:pt x="10278515" y="1513489"/>
                </a:cubicBezTo>
                <a:close/>
                <a:moveTo>
                  <a:pt x="4806269" y="1513489"/>
                </a:moveTo>
                <a:cubicBezTo>
                  <a:pt x="4228042" y="1513489"/>
                  <a:pt x="3759297" y="1982235"/>
                  <a:pt x="3759297" y="2560462"/>
                </a:cubicBezTo>
                <a:cubicBezTo>
                  <a:pt x="3759297" y="3138689"/>
                  <a:pt x="4228042" y="3607435"/>
                  <a:pt x="4806269" y="3607435"/>
                </a:cubicBezTo>
                <a:cubicBezTo>
                  <a:pt x="5384497" y="3607435"/>
                  <a:pt x="5853243" y="3138689"/>
                  <a:pt x="5853243" y="2560462"/>
                </a:cubicBezTo>
                <a:cubicBezTo>
                  <a:pt x="5853243" y="1982235"/>
                  <a:pt x="5384497" y="1513489"/>
                  <a:pt x="4806269" y="1513489"/>
                </a:cubicBezTo>
                <a:close/>
                <a:moveTo>
                  <a:pt x="2044053" y="1513489"/>
                </a:moveTo>
                <a:cubicBezTo>
                  <a:pt x="1465826" y="1513489"/>
                  <a:pt x="997080" y="1982235"/>
                  <a:pt x="997080" y="2560462"/>
                </a:cubicBezTo>
                <a:cubicBezTo>
                  <a:pt x="997080" y="3138689"/>
                  <a:pt x="1465826" y="3607435"/>
                  <a:pt x="2044053" y="3607435"/>
                </a:cubicBezTo>
                <a:cubicBezTo>
                  <a:pt x="2622280" y="3607435"/>
                  <a:pt x="3091026" y="3138689"/>
                  <a:pt x="3091026" y="2560462"/>
                </a:cubicBezTo>
                <a:cubicBezTo>
                  <a:pt x="3091026" y="1982235"/>
                  <a:pt x="2622280" y="1513489"/>
                  <a:pt x="2044053" y="1513489"/>
                </a:cubicBezTo>
                <a:close/>
                <a:moveTo>
                  <a:pt x="7516011" y="1513488"/>
                </a:moveTo>
                <a:cubicBezTo>
                  <a:pt x="6937784" y="1513488"/>
                  <a:pt x="6469038" y="1982234"/>
                  <a:pt x="6469038" y="2560461"/>
                </a:cubicBezTo>
                <a:cubicBezTo>
                  <a:pt x="6469038" y="3138688"/>
                  <a:pt x="6937784" y="3607434"/>
                  <a:pt x="7516011" y="3607434"/>
                </a:cubicBezTo>
                <a:lnTo>
                  <a:pt x="7525207" y="3606970"/>
                </a:lnTo>
                <a:lnTo>
                  <a:pt x="7534422" y="3607435"/>
                </a:lnTo>
                <a:cubicBezTo>
                  <a:pt x="8112649" y="3607435"/>
                  <a:pt x="8581395" y="3138689"/>
                  <a:pt x="8581395" y="2560462"/>
                </a:cubicBezTo>
                <a:cubicBezTo>
                  <a:pt x="8581395" y="1982235"/>
                  <a:pt x="8112649" y="1513489"/>
                  <a:pt x="7534422" y="1513489"/>
                </a:cubicBezTo>
                <a:lnTo>
                  <a:pt x="7525226" y="1513954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486399"/>
                </a:lnTo>
                <a:lnTo>
                  <a:pt x="0" y="5486399"/>
                </a:lnTo>
                <a:close/>
              </a:path>
            </a:pathLst>
          </a:cu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-1"/>
            <a:ext cx="12175251" cy="2578564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100000">
                <a:srgbClr val="CCFF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2000" b="1" dirty="0" smtClean="0">
                <a:ln/>
                <a:solidFill>
                  <a:srgbClr val="FFC000"/>
                </a:solidFill>
              </a:rPr>
              <a:t>     </a:t>
            </a:r>
            <a:r>
              <a:rPr lang="zh-TW" altLang="en-US" sz="3600" b="1" dirty="0" smtClean="0">
                <a:ln/>
                <a:solidFill>
                  <a:srgbClr val="FFC000"/>
                </a:solidFill>
                <a:effectLst>
                  <a:glow rad="101600">
                    <a:schemeClr val="tx1">
                      <a:alpha val="93000"/>
                    </a:schemeClr>
                  </a:glow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rPr>
              <a:t>設計理念    </a:t>
            </a:r>
            <a:r>
              <a:rPr lang="zh-TW" alt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核心素養    學習目標    其他    教學活動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" b="100000" l="0" r="987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142" y="3070210"/>
            <a:ext cx="1598886" cy="159888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980330" y="524991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先備知識</a:t>
            </a:r>
            <a:endParaRPr lang="zh-TW" altLang="en-US" sz="4000" b="1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667" y1="24069" x2="40667" y2="255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738" y="3198061"/>
            <a:ext cx="1754242" cy="1360512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721604" y="524991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教材分</a:t>
            </a:r>
            <a:r>
              <a:rPr lang="zh-TW" altLang="en-US" sz="4000" b="1" dirty="0"/>
              <a:t>析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62878" y="524991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教</a:t>
            </a:r>
            <a:r>
              <a:rPr lang="zh-TW" altLang="en-US" sz="4000" b="1" dirty="0"/>
              <a:t>學</a:t>
            </a:r>
            <a:r>
              <a:rPr lang="zh-TW" altLang="en-US" sz="4000" b="1" dirty="0" smtClean="0"/>
              <a:t>構思</a:t>
            </a:r>
            <a:endParaRPr lang="zh-TW" altLang="en-US" sz="40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204151" y="523259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學到什</a:t>
            </a:r>
            <a:r>
              <a:rPr lang="zh-TW" altLang="en-US" sz="4000" b="1" dirty="0"/>
              <a:t>麼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935" y="3269908"/>
            <a:ext cx="1288665" cy="128866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9018" y1="72444" x2="29018" y2="85778"/>
                        <a14:foregroundMark x1="31250" y1="15111" x2="33929" y2="1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1200" y="3070210"/>
            <a:ext cx="1710120" cy="17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7716" t="26169" r="15948" b="84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手繪多邊形 9"/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2157552 w 12191999"/>
              <a:gd name="connsiteY0" fmla="*/ 4209393 h 6858000"/>
              <a:gd name="connsiteX1" fmla="*/ 1765737 w 12191999"/>
              <a:gd name="connsiteY1" fmla="*/ 4601208 h 6858000"/>
              <a:gd name="connsiteX2" fmla="*/ 1765737 w 12191999"/>
              <a:gd name="connsiteY2" fmla="*/ 6168421 h 6858000"/>
              <a:gd name="connsiteX3" fmla="*/ 2157552 w 12191999"/>
              <a:gd name="connsiteY3" fmla="*/ 6560236 h 6858000"/>
              <a:gd name="connsiteX4" fmla="*/ 7869314 w 12191999"/>
              <a:gd name="connsiteY4" fmla="*/ 6560236 h 6858000"/>
              <a:gd name="connsiteX5" fmla="*/ 8261129 w 12191999"/>
              <a:gd name="connsiteY5" fmla="*/ 6168421 h 6858000"/>
              <a:gd name="connsiteX6" fmla="*/ 8261129 w 12191999"/>
              <a:gd name="connsiteY6" fmla="*/ 4601208 h 6858000"/>
              <a:gd name="connsiteX7" fmla="*/ 7869314 w 12191999"/>
              <a:gd name="connsiteY7" fmla="*/ 4209393 h 6858000"/>
              <a:gd name="connsiteX8" fmla="*/ 9352206 w 12191999"/>
              <a:gd name="connsiteY8" fmla="*/ 3995288 h 6858000"/>
              <a:gd name="connsiteX9" fmla="*/ 8970578 w 12191999"/>
              <a:gd name="connsiteY9" fmla="*/ 4376916 h 6858000"/>
              <a:gd name="connsiteX10" fmla="*/ 9352206 w 12191999"/>
              <a:gd name="connsiteY10" fmla="*/ 4758544 h 6858000"/>
              <a:gd name="connsiteX11" fmla="*/ 9733834 w 12191999"/>
              <a:gd name="connsiteY11" fmla="*/ 4376916 h 6858000"/>
              <a:gd name="connsiteX12" fmla="*/ 9352206 w 12191999"/>
              <a:gd name="connsiteY12" fmla="*/ 3995288 h 6858000"/>
              <a:gd name="connsiteX13" fmla="*/ 1982080 w 12191999"/>
              <a:gd name="connsiteY13" fmla="*/ 835572 h 6858000"/>
              <a:gd name="connsiteX14" fmla="*/ 1765738 w 12191999"/>
              <a:gd name="connsiteY14" fmla="*/ 1051915 h 6858000"/>
              <a:gd name="connsiteX15" fmla="*/ 1765738 w 12191999"/>
              <a:gd name="connsiteY15" fmla="*/ 1917259 h 6858000"/>
              <a:gd name="connsiteX16" fmla="*/ 1982080 w 12191999"/>
              <a:gd name="connsiteY16" fmla="*/ 2133601 h 6858000"/>
              <a:gd name="connsiteX17" fmla="*/ 8044788 w 12191999"/>
              <a:gd name="connsiteY17" fmla="*/ 2133601 h 6858000"/>
              <a:gd name="connsiteX18" fmla="*/ 8261130 w 12191999"/>
              <a:gd name="connsiteY18" fmla="*/ 1917259 h 6858000"/>
              <a:gd name="connsiteX19" fmla="*/ 8261130 w 12191999"/>
              <a:gd name="connsiteY19" fmla="*/ 1051915 h 6858000"/>
              <a:gd name="connsiteX20" fmla="*/ 8044788 w 12191999"/>
              <a:gd name="connsiteY20" fmla="*/ 835572 h 6858000"/>
              <a:gd name="connsiteX21" fmla="*/ 9352206 w 12191999"/>
              <a:gd name="connsiteY21" fmla="*/ 628518 h 6858000"/>
              <a:gd name="connsiteX22" fmla="*/ 8970578 w 12191999"/>
              <a:gd name="connsiteY22" fmla="*/ 1010146 h 6858000"/>
              <a:gd name="connsiteX23" fmla="*/ 9352206 w 12191999"/>
              <a:gd name="connsiteY23" fmla="*/ 1391774 h 6858000"/>
              <a:gd name="connsiteX24" fmla="*/ 9733834 w 12191999"/>
              <a:gd name="connsiteY24" fmla="*/ 1010146 h 6858000"/>
              <a:gd name="connsiteX25" fmla="*/ 9352206 w 12191999"/>
              <a:gd name="connsiteY25" fmla="*/ 628518 h 6858000"/>
              <a:gd name="connsiteX26" fmla="*/ 0 w 12191999"/>
              <a:gd name="connsiteY26" fmla="*/ 0 h 6858000"/>
              <a:gd name="connsiteX27" fmla="*/ 12191999 w 12191999"/>
              <a:gd name="connsiteY27" fmla="*/ 0 h 6858000"/>
              <a:gd name="connsiteX28" fmla="*/ 12191999 w 12191999"/>
              <a:gd name="connsiteY28" fmla="*/ 6858000 h 6858000"/>
              <a:gd name="connsiteX29" fmla="*/ 0 w 12191999"/>
              <a:gd name="connsiteY2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1999" h="6858000">
                <a:moveTo>
                  <a:pt x="2157552" y="4209393"/>
                </a:moveTo>
                <a:cubicBezTo>
                  <a:pt x="1941158" y="4209393"/>
                  <a:pt x="1765737" y="4384815"/>
                  <a:pt x="1765737" y="4601208"/>
                </a:cubicBezTo>
                <a:lnTo>
                  <a:pt x="1765737" y="6168421"/>
                </a:lnTo>
                <a:cubicBezTo>
                  <a:pt x="1765737" y="6384814"/>
                  <a:pt x="1941158" y="6560236"/>
                  <a:pt x="2157552" y="6560236"/>
                </a:cubicBezTo>
                <a:lnTo>
                  <a:pt x="7869314" y="6560236"/>
                </a:lnTo>
                <a:cubicBezTo>
                  <a:pt x="8085707" y="6560236"/>
                  <a:pt x="8261129" y="6384814"/>
                  <a:pt x="8261129" y="6168421"/>
                </a:cubicBezTo>
                <a:lnTo>
                  <a:pt x="8261129" y="4601208"/>
                </a:lnTo>
                <a:cubicBezTo>
                  <a:pt x="8261129" y="4384815"/>
                  <a:pt x="8085707" y="4209393"/>
                  <a:pt x="7869314" y="4209393"/>
                </a:cubicBezTo>
                <a:close/>
                <a:moveTo>
                  <a:pt x="9352206" y="3995288"/>
                </a:moveTo>
                <a:cubicBezTo>
                  <a:pt x="9141439" y="3995288"/>
                  <a:pt x="8970578" y="4166149"/>
                  <a:pt x="8970578" y="4376916"/>
                </a:cubicBezTo>
                <a:cubicBezTo>
                  <a:pt x="8970578" y="4587683"/>
                  <a:pt x="9141439" y="4758544"/>
                  <a:pt x="9352206" y="4758544"/>
                </a:cubicBezTo>
                <a:cubicBezTo>
                  <a:pt x="9562973" y="4758544"/>
                  <a:pt x="9733834" y="4587683"/>
                  <a:pt x="9733834" y="4376916"/>
                </a:cubicBezTo>
                <a:cubicBezTo>
                  <a:pt x="9733834" y="4166149"/>
                  <a:pt x="9562973" y="3995288"/>
                  <a:pt x="9352206" y="3995288"/>
                </a:cubicBezTo>
                <a:close/>
                <a:moveTo>
                  <a:pt x="1982080" y="835572"/>
                </a:moveTo>
                <a:cubicBezTo>
                  <a:pt x="1862598" y="835572"/>
                  <a:pt x="1765738" y="932432"/>
                  <a:pt x="1765738" y="1051915"/>
                </a:cubicBezTo>
                <a:lnTo>
                  <a:pt x="1765738" y="1917259"/>
                </a:lnTo>
                <a:cubicBezTo>
                  <a:pt x="1765738" y="2036741"/>
                  <a:pt x="1862598" y="2133601"/>
                  <a:pt x="1982080" y="2133601"/>
                </a:cubicBezTo>
                <a:lnTo>
                  <a:pt x="8044788" y="2133601"/>
                </a:lnTo>
                <a:cubicBezTo>
                  <a:pt x="8164270" y="2133601"/>
                  <a:pt x="8261130" y="2036741"/>
                  <a:pt x="8261130" y="1917259"/>
                </a:cubicBezTo>
                <a:lnTo>
                  <a:pt x="8261130" y="1051915"/>
                </a:lnTo>
                <a:cubicBezTo>
                  <a:pt x="8261130" y="932432"/>
                  <a:pt x="8164270" y="835572"/>
                  <a:pt x="8044788" y="835572"/>
                </a:cubicBezTo>
                <a:close/>
                <a:moveTo>
                  <a:pt x="9352206" y="628518"/>
                </a:moveTo>
                <a:cubicBezTo>
                  <a:pt x="9141439" y="628518"/>
                  <a:pt x="8970578" y="799379"/>
                  <a:pt x="8970578" y="1010146"/>
                </a:cubicBezTo>
                <a:cubicBezTo>
                  <a:pt x="8970578" y="1220913"/>
                  <a:pt x="9141439" y="1391774"/>
                  <a:pt x="9352206" y="1391774"/>
                </a:cubicBezTo>
                <a:cubicBezTo>
                  <a:pt x="9562973" y="1391774"/>
                  <a:pt x="9733834" y="1220913"/>
                  <a:pt x="9733834" y="1010146"/>
                </a:cubicBezTo>
                <a:cubicBezTo>
                  <a:pt x="9733834" y="799379"/>
                  <a:pt x="9562973" y="628518"/>
                  <a:pt x="9352206" y="6285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 rot="15704351">
            <a:off x="8450017" y="673252"/>
            <a:ext cx="301178" cy="1027138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上箭號 11"/>
          <p:cNvSpPr/>
          <p:nvPr/>
        </p:nvSpPr>
        <p:spPr>
          <a:xfrm rot="15704351">
            <a:off x="8328800" y="3927588"/>
            <a:ext cx="308690" cy="1263431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6096000" y="2655999"/>
            <a:ext cx="5264739" cy="580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該活動大約使用時</a:t>
            </a:r>
            <a:r>
              <a:rPr lang="zh-TW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間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204383" y="79244"/>
            <a:ext cx="1561977" cy="1680857"/>
            <a:chOff x="-2375651" y="5736223"/>
            <a:chExt cx="2299328" cy="2474327"/>
          </a:xfrm>
        </p:grpSpPr>
        <p:sp>
          <p:nvSpPr>
            <p:cNvPr id="16" name="橢圓 15"/>
            <p:cNvSpPr/>
            <p:nvPr/>
          </p:nvSpPr>
          <p:spPr>
            <a:xfrm>
              <a:off x="-2375651" y="5911222"/>
              <a:ext cx="2299328" cy="229932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-2159499" y="7441546"/>
              <a:ext cx="1854575" cy="588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/>
                <a:t>教學時</a:t>
              </a:r>
              <a:r>
                <a:rPr lang="zh-TW" altLang="en-US" sz="2000" b="1" dirty="0"/>
                <a:t>間</a:t>
              </a:r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7917" y1="44740" x2="48229" y2="50677"/>
                          <a14:foregroundMark x1="28281" y1="45000" x2="29323" y2="44740"/>
                          <a14:foregroundMark x1="35833" y1="36667" x2="37969" y2="36927"/>
                          <a14:foregroundMark x1="47656" y1="33438" x2="49271" y2="34219"/>
                          <a14:foregroundMark x1="58438" y1="37188" x2="60052" y2="36927"/>
                          <a14:foregroundMark x1="65729" y1="44740" x2="67344" y2="45000"/>
                          <a14:foregroundMark x1="68958" y1="55000" x2="70313" y2="56615"/>
                          <a14:foregroundMark x1="66250" y1="67083" x2="68385" y2="65781"/>
                          <a14:foregroundMark x1="57656" y1="74375" x2="60052" y2="74115"/>
                          <a14:foregroundMark x1="47656" y1="76823" x2="49844" y2="78438"/>
                          <a14:foregroundMark x1="35833" y1="74896" x2="38490" y2="74115"/>
                          <a14:foregroundMark x1="28021" y1="66563" x2="30677" y2="66823"/>
                          <a14:foregroundMark x1="25313" y1="55521" x2="27187" y2="5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3175" y="5736223"/>
              <a:ext cx="1930529" cy="1930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2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3689" t="27092" r="12761" b="87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手繪多邊形 12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332756 w 12192000"/>
              <a:gd name="connsiteY0" fmla="*/ 3909849 h 6858000"/>
              <a:gd name="connsiteX1" fmla="*/ 1901823 w 12192000"/>
              <a:gd name="connsiteY1" fmla="*/ 4340782 h 6858000"/>
              <a:gd name="connsiteX2" fmla="*/ 1901823 w 12192000"/>
              <a:gd name="connsiteY2" fmla="*/ 6064461 h 6858000"/>
              <a:gd name="connsiteX3" fmla="*/ 2332756 w 12192000"/>
              <a:gd name="connsiteY3" fmla="*/ 6495394 h 6858000"/>
              <a:gd name="connsiteX4" fmla="*/ 7830197 w 12192000"/>
              <a:gd name="connsiteY4" fmla="*/ 6495394 h 6858000"/>
              <a:gd name="connsiteX5" fmla="*/ 8261130 w 12192000"/>
              <a:gd name="connsiteY5" fmla="*/ 6064461 h 6858000"/>
              <a:gd name="connsiteX6" fmla="*/ 8261130 w 12192000"/>
              <a:gd name="connsiteY6" fmla="*/ 4340782 h 6858000"/>
              <a:gd name="connsiteX7" fmla="*/ 7830197 w 12192000"/>
              <a:gd name="connsiteY7" fmla="*/ 3909849 h 6858000"/>
              <a:gd name="connsiteX8" fmla="*/ 9945419 w 12192000"/>
              <a:gd name="connsiteY8" fmla="*/ 3736428 h 6858000"/>
              <a:gd name="connsiteX9" fmla="*/ 9711559 w 12192000"/>
              <a:gd name="connsiteY9" fmla="*/ 3970288 h 6858000"/>
              <a:gd name="connsiteX10" fmla="*/ 9711559 w 12192000"/>
              <a:gd name="connsiteY10" fmla="*/ 6498016 h 6858000"/>
              <a:gd name="connsiteX11" fmla="*/ 9945419 w 12192000"/>
              <a:gd name="connsiteY11" fmla="*/ 6731876 h 6858000"/>
              <a:gd name="connsiteX12" fmla="*/ 10880830 w 12192000"/>
              <a:gd name="connsiteY12" fmla="*/ 6731876 h 6858000"/>
              <a:gd name="connsiteX13" fmla="*/ 11114690 w 12192000"/>
              <a:gd name="connsiteY13" fmla="*/ 6498016 h 6858000"/>
              <a:gd name="connsiteX14" fmla="*/ 11114690 w 12192000"/>
              <a:gd name="connsiteY14" fmla="*/ 3970288 h 6858000"/>
              <a:gd name="connsiteX15" fmla="*/ 10880830 w 12192000"/>
              <a:gd name="connsiteY15" fmla="*/ 3736428 h 6858000"/>
              <a:gd name="connsiteX16" fmla="*/ 9945419 w 12192000"/>
              <a:gd name="connsiteY16" fmla="*/ 173421 h 6858000"/>
              <a:gd name="connsiteX17" fmla="*/ 9711559 w 12192000"/>
              <a:gd name="connsiteY17" fmla="*/ 407281 h 6858000"/>
              <a:gd name="connsiteX18" fmla="*/ 9711559 w 12192000"/>
              <a:gd name="connsiteY18" fmla="*/ 2477809 h 6858000"/>
              <a:gd name="connsiteX19" fmla="*/ 9945419 w 12192000"/>
              <a:gd name="connsiteY19" fmla="*/ 2711669 h 6858000"/>
              <a:gd name="connsiteX20" fmla="*/ 10880830 w 12192000"/>
              <a:gd name="connsiteY20" fmla="*/ 2711669 h 6858000"/>
              <a:gd name="connsiteX21" fmla="*/ 11114690 w 12192000"/>
              <a:gd name="connsiteY21" fmla="*/ 2477809 h 6858000"/>
              <a:gd name="connsiteX22" fmla="*/ 11114690 w 12192000"/>
              <a:gd name="connsiteY22" fmla="*/ 407281 h 6858000"/>
              <a:gd name="connsiteX23" fmla="*/ 10880830 w 12192000"/>
              <a:gd name="connsiteY23" fmla="*/ 173421 h 6858000"/>
              <a:gd name="connsiteX24" fmla="*/ 0 w 12192000"/>
              <a:gd name="connsiteY24" fmla="*/ 0 h 6858000"/>
              <a:gd name="connsiteX25" fmla="*/ 2532458 w 12192000"/>
              <a:gd name="connsiteY25" fmla="*/ 0 h 6858000"/>
              <a:gd name="connsiteX26" fmla="*/ 1901824 w 12192000"/>
              <a:gd name="connsiteY26" fmla="*/ 630633 h 6858000"/>
              <a:gd name="connsiteX27" fmla="*/ 1901824 w 12192000"/>
              <a:gd name="connsiteY27" fmla="*/ 3153091 h 6858000"/>
              <a:gd name="connsiteX28" fmla="*/ 2532458 w 12192000"/>
              <a:gd name="connsiteY28" fmla="*/ 3783724 h 6858000"/>
              <a:gd name="connsiteX29" fmla="*/ 7630498 w 12192000"/>
              <a:gd name="connsiteY29" fmla="*/ 3783724 h 6858000"/>
              <a:gd name="connsiteX30" fmla="*/ 8261131 w 12192000"/>
              <a:gd name="connsiteY30" fmla="*/ 3153091 h 6858000"/>
              <a:gd name="connsiteX31" fmla="*/ 8261131 w 12192000"/>
              <a:gd name="connsiteY31" fmla="*/ 630633 h 6858000"/>
              <a:gd name="connsiteX32" fmla="*/ 7630498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2332756" y="3909849"/>
                </a:moveTo>
                <a:cubicBezTo>
                  <a:pt x="2094758" y="3909849"/>
                  <a:pt x="1901823" y="4102784"/>
                  <a:pt x="1901823" y="4340782"/>
                </a:cubicBezTo>
                <a:lnTo>
                  <a:pt x="1901823" y="6064461"/>
                </a:lnTo>
                <a:cubicBezTo>
                  <a:pt x="1901823" y="6302459"/>
                  <a:pt x="2094758" y="6495394"/>
                  <a:pt x="2332756" y="6495394"/>
                </a:cubicBezTo>
                <a:lnTo>
                  <a:pt x="7830197" y="6495394"/>
                </a:lnTo>
                <a:cubicBezTo>
                  <a:pt x="8068195" y="6495394"/>
                  <a:pt x="8261130" y="6302459"/>
                  <a:pt x="8261130" y="6064461"/>
                </a:cubicBezTo>
                <a:lnTo>
                  <a:pt x="8261130" y="4340782"/>
                </a:lnTo>
                <a:cubicBezTo>
                  <a:pt x="8261130" y="4102784"/>
                  <a:pt x="8068195" y="3909849"/>
                  <a:pt x="7830197" y="3909849"/>
                </a:cubicBezTo>
                <a:close/>
                <a:moveTo>
                  <a:pt x="9945419" y="3736428"/>
                </a:moveTo>
                <a:cubicBezTo>
                  <a:pt x="9816262" y="3736428"/>
                  <a:pt x="9711559" y="3841131"/>
                  <a:pt x="9711559" y="3970288"/>
                </a:cubicBezTo>
                <a:lnTo>
                  <a:pt x="9711559" y="6498016"/>
                </a:lnTo>
                <a:cubicBezTo>
                  <a:pt x="9711559" y="6627173"/>
                  <a:pt x="9816262" y="6731876"/>
                  <a:pt x="9945419" y="6731876"/>
                </a:cubicBezTo>
                <a:lnTo>
                  <a:pt x="10880830" y="6731876"/>
                </a:lnTo>
                <a:cubicBezTo>
                  <a:pt x="11009987" y="6731876"/>
                  <a:pt x="11114690" y="6627173"/>
                  <a:pt x="11114690" y="6498016"/>
                </a:cubicBezTo>
                <a:lnTo>
                  <a:pt x="11114690" y="3970288"/>
                </a:lnTo>
                <a:cubicBezTo>
                  <a:pt x="11114690" y="3841131"/>
                  <a:pt x="11009987" y="3736428"/>
                  <a:pt x="10880830" y="3736428"/>
                </a:cubicBezTo>
                <a:close/>
                <a:moveTo>
                  <a:pt x="9945419" y="173421"/>
                </a:moveTo>
                <a:cubicBezTo>
                  <a:pt x="9816262" y="173421"/>
                  <a:pt x="9711559" y="278124"/>
                  <a:pt x="9711559" y="407281"/>
                </a:cubicBezTo>
                <a:lnTo>
                  <a:pt x="9711559" y="2477809"/>
                </a:lnTo>
                <a:cubicBezTo>
                  <a:pt x="9711559" y="2606967"/>
                  <a:pt x="9816262" y="2711669"/>
                  <a:pt x="9945419" y="2711669"/>
                </a:cubicBezTo>
                <a:lnTo>
                  <a:pt x="10880830" y="2711669"/>
                </a:lnTo>
                <a:cubicBezTo>
                  <a:pt x="11009987" y="2711669"/>
                  <a:pt x="11114690" y="2606967"/>
                  <a:pt x="11114690" y="2477809"/>
                </a:cubicBezTo>
                <a:lnTo>
                  <a:pt x="11114690" y="407281"/>
                </a:lnTo>
                <a:cubicBezTo>
                  <a:pt x="11114690" y="278124"/>
                  <a:pt x="11009987" y="173421"/>
                  <a:pt x="10880830" y="173421"/>
                </a:cubicBezTo>
                <a:close/>
                <a:moveTo>
                  <a:pt x="0" y="0"/>
                </a:moveTo>
                <a:lnTo>
                  <a:pt x="2532458" y="0"/>
                </a:lnTo>
                <a:cubicBezTo>
                  <a:pt x="2184168" y="0"/>
                  <a:pt x="1901824" y="282344"/>
                  <a:pt x="1901824" y="630633"/>
                </a:cubicBezTo>
                <a:lnTo>
                  <a:pt x="1901824" y="3153091"/>
                </a:lnTo>
                <a:cubicBezTo>
                  <a:pt x="1901824" y="3501380"/>
                  <a:pt x="2184168" y="3783724"/>
                  <a:pt x="2532458" y="3783724"/>
                </a:cubicBezTo>
                <a:lnTo>
                  <a:pt x="7630498" y="3783724"/>
                </a:lnTo>
                <a:cubicBezTo>
                  <a:pt x="7978787" y="3783724"/>
                  <a:pt x="8261131" y="3501380"/>
                  <a:pt x="8261131" y="3153091"/>
                </a:cubicBezTo>
                <a:lnTo>
                  <a:pt x="8261131" y="630633"/>
                </a:lnTo>
                <a:cubicBezTo>
                  <a:pt x="8261131" y="282344"/>
                  <a:pt x="7978787" y="0"/>
                  <a:pt x="7630498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 rot="15905412">
            <a:off x="8790068" y="512289"/>
            <a:ext cx="250812" cy="1656933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 rot="16928663">
            <a:off x="8789394" y="3997951"/>
            <a:ext cx="298855" cy="1787871"/>
          </a:xfrm>
          <a:prstGeom prst="upArrow">
            <a:avLst>
              <a:gd name="adj1" fmla="val 4433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8382000" y="2620406"/>
            <a:ext cx="5264739" cy="580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該活動採用的</a:t>
            </a:r>
            <a:endParaRPr lang="en-US" altLang="zh-TW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  <a:p>
            <a:r>
              <a:rPr lang="zh-TW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評量方式</a:t>
            </a:r>
            <a:endParaRPr lang="zh-TW" alt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3703" y="183552"/>
            <a:ext cx="1505340" cy="1505340"/>
            <a:chOff x="-2241264" y="6417132"/>
            <a:chExt cx="2015162" cy="2015162"/>
          </a:xfrm>
        </p:grpSpPr>
        <p:sp>
          <p:nvSpPr>
            <p:cNvPr id="20" name="橢圓 19"/>
            <p:cNvSpPr/>
            <p:nvPr/>
          </p:nvSpPr>
          <p:spPr>
            <a:xfrm>
              <a:off x="-2241264" y="6417132"/>
              <a:ext cx="2015162" cy="20151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-2067317" y="7735937"/>
              <a:ext cx="1667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/>
                <a:t>評</a:t>
              </a:r>
              <a:r>
                <a:rPr lang="zh-TW" altLang="en-US" sz="3200" b="1" dirty="0"/>
                <a:t>量</a:t>
              </a:r>
              <a:endParaRPr lang="en-US" altLang="zh-TW" sz="3200" b="1" dirty="0" smtClean="0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104" y1="38281" x2="56302" y2="40156"/>
                          <a14:foregroundMark x1="51458" y1="45833" x2="51458" y2="47188"/>
                          <a14:foregroundMark x1="49010" y1="56042" x2="51458" y2="55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7317" y="6460630"/>
              <a:ext cx="1529594" cy="1529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589621" y="2895156"/>
            <a:ext cx="11012757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028583" y="3173714"/>
            <a:ext cx="63304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享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完畢</a:t>
            </a:r>
            <a:endParaRPr lang="en-US" altLang="zh-TW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</a:t>
            </a:r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指教</a:t>
            </a: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589621" y="6706964"/>
            <a:ext cx="11012757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8610599" y="6310450"/>
            <a:ext cx="3303827" cy="411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fld id="{29963055-9B76-4EB8-A679-A0717212CAF5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06955" y="526712"/>
            <a:ext cx="11305370" cy="1695442"/>
            <a:chOff x="506955" y="526712"/>
            <a:chExt cx="11305370" cy="169544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55" y="541906"/>
              <a:ext cx="2510830" cy="1677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4739" y="538930"/>
              <a:ext cx="2510830" cy="1683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9221" y="538930"/>
              <a:ext cx="2510830" cy="1683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0321" y="526712"/>
              <a:ext cx="2522004" cy="1680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436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1" grpId="0" animBg="1"/>
      <p:bldP spid="169992" grpId="0"/>
      <p:bldP spid="1699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905297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75606" cy="69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905297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6774" t="24757" r="5159" b="8971"/>
          <a:stretch/>
        </p:blipFill>
        <p:spPr>
          <a:xfrm>
            <a:off x="0" y="0"/>
            <a:ext cx="12192000" cy="6905297"/>
          </a:xfrm>
          <a:prstGeom prst="rect">
            <a:avLst/>
          </a:prstGeom>
        </p:spPr>
      </p:pic>
      <p:sp>
        <p:nvSpPr>
          <p:cNvPr id="10" name="手繪多邊形 9"/>
          <p:cNvSpPr/>
          <p:nvPr/>
        </p:nvSpPr>
        <p:spPr>
          <a:xfrm>
            <a:off x="0" y="0"/>
            <a:ext cx="12192000" cy="6905297"/>
          </a:xfrm>
          <a:custGeom>
            <a:avLst/>
            <a:gdLst>
              <a:gd name="connsiteX0" fmla="*/ 2606569 w 12192000"/>
              <a:gd name="connsiteY0" fmla="*/ 189186 h 6905297"/>
              <a:gd name="connsiteX1" fmla="*/ 2412124 w 12192000"/>
              <a:gd name="connsiteY1" fmla="*/ 383631 h 6905297"/>
              <a:gd name="connsiteX2" fmla="*/ 2412124 w 12192000"/>
              <a:gd name="connsiteY2" fmla="*/ 1161389 h 6905297"/>
              <a:gd name="connsiteX3" fmla="*/ 2606569 w 12192000"/>
              <a:gd name="connsiteY3" fmla="*/ 1355834 h 6905297"/>
              <a:gd name="connsiteX4" fmla="*/ 11629693 w 12192000"/>
              <a:gd name="connsiteY4" fmla="*/ 1355834 h 6905297"/>
              <a:gd name="connsiteX5" fmla="*/ 11824138 w 12192000"/>
              <a:gd name="connsiteY5" fmla="*/ 1161389 h 6905297"/>
              <a:gd name="connsiteX6" fmla="*/ 11824138 w 12192000"/>
              <a:gd name="connsiteY6" fmla="*/ 383631 h 6905297"/>
              <a:gd name="connsiteX7" fmla="*/ 11629693 w 12192000"/>
              <a:gd name="connsiteY7" fmla="*/ 189186 h 6905297"/>
              <a:gd name="connsiteX8" fmla="*/ 0 w 12192000"/>
              <a:gd name="connsiteY8" fmla="*/ 0 h 6905297"/>
              <a:gd name="connsiteX9" fmla="*/ 12192000 w 12192000"/>
              <a:gd name="connsiteY9" fmla="*/ 0 h 6905297"/>
              <a:gd name="connsiteX10" fmla="*/ 12192000 w 12192000"/>
              <a:gd name="connsiteY10" fmla="*/ 6905297 h 6905297"/>
              <a:gd name="connsiteX11" fmla="*/ 0 w 12192000"/>
              <a:gd name="connsiteY11" fmla="*/ 6905297 h 690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905297">
                <a:moveTo>
                  <a:pt x="2606569" y="189186"/>
                </a:moveTo>
                <a:cubicBezTo>
                  <a:pt x="2499180" y="189186"/>
                  <a:pt x="2412124" y="276242"/>
                  <a:pt x="2412124" y="383631"/>
                </a:cubicBezTo>
                <a:lnTo>
                  <a:pt x="2412124" y="1161389"/>
                </a:lnTo>
                <a:cubicBezTo>
                  <a:pt x="2412124" y="1268778"/>
                  <a:pt x="2499180" y="1355834"/>
                  <a:pt x="2606569" y="1355834"/>
                </a:cubicBezTo>
                <a:lnTo>
                  <a:pt x="11629693" y="1355834"/>
                </a:lnTo>
                <a:cubicBezTo>
                  <a:pt x="11737082" y="1355834"/>
                  <a:pt x="11824138" y="1268778"/>
                  <a:pt x="11824138" y="1161389"/>
                </a:cubicBezTo>
                <a:lnTo>
                  <a:pt x="11824138" y="383631"/>
                </a:lnTo>
                <a:cubicBezTo>
                  <a:pt x="11824138" y="276242"/>
                  <a:pt x="11737082" y="189186"/>
                  <a:pt x="11629693" y="189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05297"/>
                </a:lnTo>
                <a:lnTo>
                  <a:pt x="0" y="690529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669220" y="1879912"/>
            <a:ext cx="2853559" cy="2853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977745" y="357470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先備知識</a:t>
            </a:r>
            <a:endParaRPr lang="zh-TW" altLang="en-US" sz="4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100000" l="0" r="987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557" y="2091496"/>
            <a:ext cx="1598886" cy="1598886"/>
          </a:xfrm>
          <a:prstGeom prst="rect">
            <a:avLst/>
          </a:prstGeom>
        </p:spPr>
      </p:pic>
      <p:sp>
        <p:nvSpPr>
          <p:cNvPr id="11" name="上彎箭號 10"/>
          <p:cNvSpPr/>
          <p:nvPr/>
        </p:nvSpPr>
        <p:spPr>
          <a:xfrm>
            <a:off x="7620442" y="1286420"/>
            <a:ext cx="529674" cy="185256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6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905297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8598" t="27486" r="6489" b="9044"/>
          <a:stretch/>
        </p:blipFill>
        <p:spPr>
          <a:xfrm>
            <a:off x="-22985" y="-1"/>
            <a:ext cx="12237969" cy="6905298"/>
          </a:xfrm>
          <a:prstGeom prst="rect">
            <a:avLst/>
          </a:prstGeom>
        </p:spPr>
      </p:pic>
      <p:sp>
        <p:nvSpPr>
          <p:cNvPr id="12" name="手繪多邊形 11"/>
          <p:cNvSpPr/>
          <p:nvPr/>
        </p:nvSpPr>
        <p:spPr>
          <a:xfrm>
            <a:off x="0" y="-2"/>
            <a:ext cx="12192000" cy="6905299"/>
          </a:xfrm>
          <a:custGeom>
            <a:avLst/>
            <a:gdLst>
              <a:gd name="connsiteX0" fmla="*/ 2716935 w 12192000"/>
              <a:gd name="connsiteY0" fmla="*/ 1371602 h 6905299"/>
              <a:gd name="connsiteX1" fmla="*/ 2191407 w 12192000"/>
              <a:gd name="connsiteY1" fmla="*/ 1897130 h 6905299"/>
              <a:gd name="connsiteX2" fmla="*/ 2191407 w 12192000"/>
              <a:gd name="connsiteY2" fmla="*/ 3999177 h 6905299"/>
              <a:gd name="connsiteX3" fmla="*/ 2716935 w 12192000"/>
              <a:gd name="connsiteY3" fmla="*/ 4524705 h 6905299"/>
              <a:gd name="connsiteX4" fmla="*/ 11440500 w 12192000"/>
              <a:gd name="connsiteY4" fmla="*/ 4524705 h 6905299"/>
              <a:gd name="connsiteX5" fmla="*/ 11966028 w 12192000"/>
              <a:gd name="connsiteY5" fmla="*/ 3999177 h 6905299"/>
              <a:gd name="connsiteX6" fmla="*/ 11966028 w 12192000"/>
              <a:gd name="connsiteY6" fmla="*/ 1897130 h 6905299"/>
              <a:gd name="connsiteX7" fmla="*/ 11440500 w 12192000"/>
              <a:gd name="connsiteY7" fmla="*/ 1371602 h 6905299"/>
              <a:gd name="connsiteX8" fmla="*/ 0 w 12192000"/>
              <a:gd name="connsiteY8" fmla="*/ 0 h 6905299"/>
              <a:gd name="connsiteX9" fmla="*/ 12192000 w 12192000"/>
              <a:gd name="connsiteY9" fmla="*/ 0 h 6905299"/>
              <a:gd name="connsiteX10" fmla="*/ 12192000 w 12192000"/>
              <a:gd name="connsiteY10" fmla="*/ 6905299 h 6905299"/>
              <a:gd name="connsiteX11" fmla="*/ 0 w 12192000"/>
              <a:gd name="connsiteY11" fmla="*/ 6905299 h 690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905299">
                <a:moveTo>
                  <a:pt x="2716935" y="1371602"/>
                </a:moveTo>
                <a:cubicBezTo>
                  <a:pt x="2426694" y="1371602"/>
                  <a:pt x="2191407" y="1606889"/>
                  <a:pt x="2191407" y="1897130"/>
                </a:cubicBezTo>
                <a:lnTo>
                  <a:pt x="2191407" y="3999177"/>
                </a:lnTo>
                <a:cubicBezTo>
                  <a:pt x="2191407" y="4289418"/>
                  <a:pt x="2426694" y="4524705"/>
                  <a:pt x="2716935" y="4524705"/>
                </a:cubicBezTo>
                <a:lnTo>
                  <a:pt x="11440500" y="4524705"/>
                </a:lnTo>
                <a:cubicBezTo>
                  <a:pt x="11730741" y="4524705"/>
                  <a:pt x="11966028" y="4289418"/>
                  <a:pt x="11966028" y="3999177"/>
                </a:cubicBezTo>
                <a:lnTo>
                  <a:pt x="11966028" y="1897130"/>
                </a:lnTo>
                <a:cubicBezTo>
                  <a:pt x="11966028" y="1606889"/>
                  <a:pt x="11730741" y="1371602"/>
                  <a:pt x="11440500" y="137160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905299"/>
                </a:lnTo>
                <a:lnTo>
                  <a:pt x="0" y="6905299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940148" y="4867034"/>
            <a:ext cx="1923394" cy="1933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650477" y="4898564"/>
            <a:ext cx="1923394" cy="1933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911952" y="6028520"/>
            <a:ext cx="16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教</a:t>
            </a:r>
            <a:r>
              <a:rPr lang="zh-TW" altLang="en-US" sz="2400" dirty="0"/>
              <a:t>學</a:t>
            </a:r>
            <a:r>
              <a:rPr lang="zh-TW" altLang="en-US" sz="2400" dirty="0" smtClean="0"/>
              <a:t>構思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3350" y="5031799"/>
            <a:ext cx="971016" cy="9710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667" y1="24069" x2="40667" y2="255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454" y="5003877"/>
            <a:ext cx="1434630" cy="111263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167619" y="5981339"/>
            <a:ext cx="2168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教材分</a:t>
            </a:r>
            <a:r>
              <a:rPr lang="zh-TW" altLang="en-US" sz="2800" dirty="0"/>
              <a:t>析</a:t>
            </a:r>
          </a:p>
        </p:txBody>
      </p:sp>
      <p:sp>
        <p:nvSpPr>
          <p:cNvPr id="13" name="右彎箭號 12"/>
          <p:cNvSpPr/>
          <p:nvPr/>
        </p:nvSpPr>
        <p:spPr>
          <a:xfrm>
            <a:off x="1856796" y="1711290"/>
            <a:ext cx="572505" cy="2997029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右彎箭號 15"/>
          <p:cNvSpPr/>
          <p:nvPr/>
        </p:nvSpPr>
        <p:spPr>
          <a:xfrm>
            <a:off x="9117351" y="1660212"/>
            <a:ext cx="551214" cy="3164702"/>
          </a:xfrm>
          <a:prstGeom prst="bentArrow">
            <a:avLst>
              <a:gd name="adj1" fmla="val 25000"/>
              <a:gd name="adj2" fmla="val 23514"/>
              <a:gd name="adj3" fmla="val 32431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905297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8598" t="27486" r="6489" b="9044"/>
          <a:stretch/>
        </p:blipFill>
        <p:spPr>
          <a:xfrm>
            <a:off x="0" y="-1"/>
            <a:ext cx="12237969" cy="6905298"/>
          </a:xfrm>
          <a:prstGeom prst="rect">
            <a:avLst/>
          </a:prstGeom>
        </p:spPr>
      </p:pic>
      <p:sp>
        <p:nvSpPr>
          <p:cNvPr id="6" name="手繪多邊形 5"/>
          <p:cNvSpPr/>
          <p:nvPr/>
        </p:nvSpPr>
        <p:spPr>
          <a:xfrm>
            <a:off x="0" y="-2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574509 w 12192000"/>
              <a:gd name="connsiteY3" fmla="*/ 6858001 h 6858001"/>
              <a:gd name="connsiteX4" fmla="*/ 11981793 w 12192000"/>
              <a:gd name="connsiteY4" fmla="*/ 6450717 h 6858001"/>
              <a:gd name="connsiteX5" fmla="*/ 11981793 w 12192000"/>
              <a:gd name="connsiteY5" fmla="*/ 4821630 h 6858001"/>
              <a:gd name="connsiteX6" fmla="*/ 11574509 w 12192000"/>
              <a:gd name="connsiteY6" fmla="*/ 4414346 h 6858001"/>
              <a:gd name="connsiteX7" fmla="*/ 2598691 w 12192000"/>
              <a:gd name="connsiteY7" fmla="*/ 4414346 h 6858001"/>
              <a:gd name="connsiteX8" fmla="*/ 2191407 w 12192000"/>
              <a:gd name="connsiteY8" fmla="*/ 4821630 h 6858001"/>
              <a:gd name="connsiteX9" fmla="*/ 2191407 w 12192000"/>
              <a:gd name="connsiteY9" fmla="*/ 6450717 h 6858001"/>
              <a:gd name="connsiteX10" fmla="*/ 2598691 w 12192000"/>
              <a:gd name="connsiteY10" fmla="*/ 6858001 h 6858001"/>
              <a:gd name="connsiteX11" fmla="*/ 0 w 121920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574509" y="6858001"/>
                </a:lnTo>
                <a:cubicBezTo>
                  <a:pt x="11799446" y="6858001"/>
                  <a:pt x="11981793" y="6675654"/>
                  <a:pt x="11981793" y="6450717"/>
                </a:cubicBezTo>
                <a:lnTo>
                  <a:pt x="11981793" y="4821630"/>
                </a:lnTo>
                <a:cubicBezTo>
                  <a:pt x="11981793" y="4596693"/>
                  <a:pt x="11799446" y="4414346"/>
                  <a:pt x="11574509" y="4414346"/>
                </a:cubicBezTo>
                <a:lnTo>
                  <a:pt x="2598691" y="4414346"/>
                </a:lnTo>
                <a:cubicBezTo>
                  <a:pt x="2373754" y="4414346"/>
                  <a:pt x="2191407" y="4596693"/>
                  <a:pt x="2191407" y="4821630"/>
                </a:cubicBezTo>
                <a:lnTo>
                  <a:pt x="2191407" y="6450717"/>
                </a:lnTo>
                <a:cubicBezTo>
                  <a:pt x="2191407" y="6675654"/>
                  <a:pt x="2373754" y="6858001"/>
                  <a:pt x="2598691" y="6858001"/>
                </a:cubicBezTo>
                <a:lnTo>
                  <a:pt x="0" y="6858001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8623073" y="1261241"/>
            <a:ext cx="2790497" cy="27904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018" y1="72444" x2="29018" y2="85778"/>
                        <a14:foregroundMark x1="31250" y1="15111" x2="33929" y2="1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9717" y="1458654"/>
            <a:ext cx="1655379" cy="166276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016547" y="3058154"/>
            <a:ext cx="222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學到什</a:t>
            </a:r>
            <a:r>
              <a:rPr lang="zh-TW" altLang="en-US" sz="3600" dirty="0"/>
              <a:t>麼</a:t>
            </a:r>
          </a:p>
        </p:txBody>
      </p:sp>
      <p:sp>
        <p:nvSpPr>
          <p:cNvPr id="11" name="右彎箭號 10"/>
          <p:cNvSpPr/>
          <p:nvPr/>
        </p:nvSpPr>
        <p:spPr>
          <a:xfrm rot="16200000" flipH="1">
            <a:off x="7665671" y="3614602"/>
            <a:ext cx="1309131" cy="605674"/>
          </a:xfrm>
          <a:prstGeom prst="bentArrow">
            <a:avLst>
              <a:gd name="adj1" fmla="val 21651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65" y="0"/>
            <a:ext cx="12309811" cy="6858000"/>
          </a:xfrm>
          <a:prstGeom prst="rect">
            <a:avLst/>
          </a:prstGeom>
        </p:spPr>
      </p:pic>
      <p:sp>
        <p:nvSpPr>
          <p:cNvPr id="7" name="手繪多邊形 6"/>
          <p:cNvSpPr/>
          <p:nvPr/>
        </p:nvSpPr>
        <p:spPr>
          <a:xfrm>
            <a:off x="0" y="0"/>
            <a:ext cx="12091916" cy="6858000"/>
          </a:xfrm>
          <a:custGeom>
            <a:avLst/>
            <a:gdLst>
              <a:gd name="connsiteX0" fmla="*/ 2518020 w 12091916"/>
              <a:gd name="connsiteY0" fmla="*/ 4107976 h 6858000"/>
              <a:gd name="connsiteX1" fmla="*/ 2088107 w 12091916"/>
              <a:gd name="connsiteY1" fmla="*/ 4537889 h 6858000"/>
              <a:gd name="connsiteX2" fmla="*/ 2088107 w 12091916"/>
              <a:gd name="connsiteY2" fmla="*/ 6257490 h 6858000"/>
              <a:gd name="connsiteX3" fmla="*/ 2518020 w 12091916"/>
              <a:gd name="connsiteY3" fmla="*/ 6687403 h 6858000"/>
              <a:gd name="connsiteX4" fmla="*/ 9683078 w 12091916"/>
              <a:gd name="connsiteY4" fmla="*/ 6687403 h 6858000"/>
              <a:gd name="connsiteX5" fmla="*/ 10112991 w 12091916"/>
              <a:gd name="connsiteY5" fmla="*/ 6257490 h 6858000"/>
              <a:gd name="connsiteX6" fmla="*/ 10112991 w 12091916"/>
              <a:gd name="connsiteY6" fmla="*/ 4537889 h 6858000"/>
              <a:gd name="connsiteX7" fmla="*/ 9683078 w 12091916"/>
              <a:gd name="connsiteY7" fmla="*/ 4107976 h 6858000"/>
              <a:gd name="connsiteX8" fmla="*/ 0 w 12091916"/>
              <a:gd name="connsiteY8" fmla="*/ 0 h 6858000"/>
              <a:gd name="connsiteX9" fmla="*/ 12091916 w 12091916"/>
              <a:gd name="connsiteY9" fmla="*/ 0 h 6858000"/>
              <a:gd name="connsiteX10" fmla="*/ 12091916 w 12091916"/>
              <a:gd name="connsiteY10" fmla="*/ 6858000 h 6858000"/>
              <a:gd name="connsiteX11" fmla="*/ 0 w 1209191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91916" h="6858000">
                <a:moveTo>
                  <a:pt x="2518020" y="4107976"/>
                </a:moveTo>
                <a:cubicBezTo>
                  <a:pt x="2280586" y="4107976"/>
                  <a:pt x="2088107" y="4300455"/>
                  <a:pt x="2088107" y="4537889"/>
                </a:cubicBezTo>
                <a:lnTo>
                  <a:pt x="2088107" y="6257490"/>
                </a:lnTo>
                <a:cubicBezTo>
                  <a:pt x="2088107" y="6494924"/>
                  <a:pt x="2280586" y="6687403"/>
                  <a:pt x="2518020" y="6687403"/>
                </a:cubicBezTo>
                <a:lnTo>
                  <a:pt x="9683078" y="6687403"/>
                </a:lnTo>
                <a:cubicBezTo>
                  <a:pt x="9920512" y="6687403"/>
                  <a:pt x="10112991" y="6494924"/>
                  <a:pt x="10112991" y="6257490"/>
                </a:cubicBezTo>
                <a:lnTo>
                  <a:pt x="10112991" y="4537889"/>
                </a:lnTo>
                <a:cubicBezTo>
                  <a:pt x="10112991" y="4300455"/>
                  <a:pt x="9920512" y="4107976"/>
                  <a:pt x="9683078" y="4107976"/>
                </a:cubicBezTo>
                <a:close/>
                <a:moveTo>
                  <a:pt x="0" y="0"/>
                </a:moveTo>
                <a:lnTo>
                  <a:pt x="12091916" y="0"/>
                </a:lnTo>
                <a:lnTo>
                  <a:pt x="120919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445253" y="559558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FF00"/>
                </a:solidFill>
                <a:effectLst>
                  <a:outerShdw blurRad="50800" dist="2032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如加上「素養導向四原則」</a:t>
            </a:r>
            <a:endParaRPr lang="en-US" altLang="zh-TW" sz="4400" b="1" dirty="0" smtClean="0">
              <a:solidFill>
                <a:srgbClr val="FFFF0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/>
            <a:r>
              <a:rPr lang="zh-TW" altLang="en-US" sz="4400" b="1" dirty="0" smtClean="0">
                <a:solidFill>
                  <a:srgbClr val="FFFF00"/>
                </a:solidFill>
                <a:effectLst>
                  <a:outerShdw blurRad="50800" dist="2032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教學構思會更好</a:t>
            </a:r>
            <a:endParaRPr lang="zh-TW" altLang="en-US" sz="4400" b="1" dirty="0">
              <a:solidFill>
                <a:srgbClr val="FFFF0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5554639" y="2120289"/>
            <a:ext cx="368489" cy="20968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5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手繪多邊形 29"/>
          <p:cNvSpPr/>
          <p:nvPr/>
        </p:nvSpPr>
        <p:spPr>
          <a:xfrm>
            <a:off x="1" y="1371601"/>
            <a:ext cx="12191999" cy="5486399"/>
          </a:xfrm>
          <a:custGeom>
            <a:avLst/>
            <a:gdLst>
              <a:gd name="connsiteX0" fmla="*/ 10278515 w 12191999"/>
              <a:gd name="connsiteY0" fmla="*/ 1513489 h 5486399"/>
              <a:gd name="connsiteX1" fmla="*/ 9231542 w 12191999"/>
              <a:gd name="connsiteY1" fmla="*/ 2560462 h 5486399"/>
              <a:gd name="connsiteX2" fmla="*/ 10278515 w 12191999"/>
              <a:gd name="connsiteY2" fmla="*/ 3607435 h 5486399"/>
              <a:gd name="connsiteX3" fmla="*/ 11325488 w 12191999"/>
              <a:gd name="connsiteY3" fmla="*/ 2560462 h 5486399"/>
              <a:gd name="connsiteX4" fmla="*/ 10278515 w 12191999"/>
              <a:gd name="connsiteY4" fmla="*/ 1513489 h 5486399"/>
              <a:gd name="connsiteX5" fmla="*/ 4806269 w 12191999"/>
              <a:gd name="connsiteY5" fmla="*/ 1513489 h 5486399"/>
              <a:gd name="connsiteX6" fmla="*/ 3759297 w 12191999"/>
              <a:gd name="connsiteY6" fmla="*/ 2560462 h 5486399"/>
              <a:gd name="connsiteX7" fmla="*/ 4806269 w 12191999"/>
              <a:gd name="connsiteY7" fmla="*/ 3607435 h 5486399"/>
              <a:gd name="connsiteX8" fmla="*/ 5853243 w 12191999"/>
              <a:gd name="connsiteY8" fmla="*/ 2560462 h 5486399"/>
              <a:gd name="connsiteX9" fmla="*/ 4806269 w 12191999"/>
              <a:gd name="connsiteY9" fmla="*/ 1513489 h 5486399"/>
              <a:gd name="connsiteX10" fmla="*/ 2044053 w 12191999"/>
              <a:gd name="connsiteY10" fmla="*/ 1513489 h 5486399"/>
              <a:gd name="connsiteX11" fmla="*/ 997080 w 12191999"/>
              <a:gd name="connsiteY11" fmla="*/ 2560462 h 5486399"/>
              <a:gd name="connsiteX12" fmla="*/ 2044053 w 12191999"/>
              <a:gd name="connsiteY12" fmla="*/ 3607435 h 5486399"/>
              <a:gd name="connsiteX13" fmla="*/ 3091026 w 12191999"/>
              <a:gd name="connsiteY13" fmla="*/ 2560462 h 5486399"/>
              <a:gd name="connsiteX14" fmla="*/ 2044053 w 12191999"/>
              <a:gd name="connsiteY14" fmla="*/ 1513489 h 5486399"/>
              <a:gd name="connsiteX15" fmla="*/ 7516011 w 12191999"/>
              <a:gd name="connsiteY15" fmla="*/ 1513488 h 5486399"/>
              <a:gd name="connsiteX16" fmla="*/ 6469038 w 12191999"/>
              <a:gd name="connsiteY16" fmla="*/ 2560461 h 5486399"/>
              <a:gd name="connsiteX17" fmla="*/ 7516011 w 12191999"/>
              <a:gd name="connsiteY17" fmla="*/ 3607434 h 5486399"/>
              <a:gd name="connsiteX18" fmla="*/ 7525207 w 12191999"/>
              <a:gd name="connsiteY18" fmla="*/ 3606970 h 5486399"/>
              <a:gd name="connsiteX19" fmla="*/ 7534422 w 12191999"/>
              <a:gd name="connsiteY19" fmla="*/ 3607435 h 5486399"/>
              <a:gd name="connsiteX20" fmla="*/ 8581395 w 12191999"/>
              <a:gd name="connsiteY20" fmla="*/ 2560462 h 5486399"/>
              <a:gd name="connsiteX21" fmla="*/ 7534422 w 12191999"/>
              <a:gd name="connsiteY21" fmla="*/ 1513489 h 5486399"/>
              <a:gd name="connsiteX22" fmla="*/ 7525226 w 12191999"/>
              <a:gd name="connsiteY22" fmla="*/ 1513954 h 5486399"/>
              <a:gd name="connsiteX23" fmla="*/ 0 w 12191999"/>
              <a:gd name="connsiteY23" fmla="*/ 0 h 5486399"/>
              <a:gd name="connsiteX24" fmla="*/ 12191999 w 12191999"/>
              <a:gd name="connsiteY24" fmla="*/ 0 h 5486399"/>
              <a:gd name="connsiteX25" fmla="*/ 12191999 w 12191999"/>
              <a:gd name="connsiteY25" fmla="*/ 5486399 h 5486399"/>
              <a:gd name="connsiteX26" fmla="*/ 0 w 12191999"/>
              <a:gd name="connsiteY26" fmla="*/ 5486399 h 548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1999" h="5486399">
                <a:moveTo>
                  <a:pt x="10278515" y="1513489"/>
                </a:moveTo>
                <a:cubicBezTo>
                  <a:pt x="9700288" y="1513489"/>
                  <a:pt x="9231542" y="1982235"/>
                  <a:pt x="9231542" y="2560462"/>
                </a:cubicBezTo>
                <a:cubicBezTo>
                  <a:pt x="9231542" y="3138689"/>
                  <a:pt x="9700288" y="3607435"/>
                  <a:pt x="10278515" y="3607435"/>
                </a:cubicBezTo>
                <a:cubicBezTo>
                  <a:pt x="10856742" y="3607435"/>
                  <a:pt x="11325488" y="3138689"/>
                  <a:pt x="11325488" y="2560462"/>
                </a:cubicBezTo>
                <a:cubicBezTo>
                  <a:pt x="11325488" y="1982235"/>
                  <a:pt x="10856742" y="1513489"/>
                  <a:pt x="10278515" y="1513489"/>
                </a:cubicBezTo>
                <a:close/>
                <a:moveTo>
                  <a:pt x="4806269" y="1513489"/>
                </a:moveTo>
                <a:cubicBezTo>
                  <a:pt x="4228042" y="1513489"/>
                  <a:pt x="3759297" y="1982235"/>
                  <a:pt x="3759297" y="2560462"/>
                </a:cubicBezTo>
                <a:cubicBezTo>
                  <a:pt x="3759297" y="3138689"/>
                  <a:pt x="4228042" y="3607435"/>
                  <a:pt x="4806269" y="3607435"/>
                </a:cubicBezTo>
                <a:cubicBezTo>
                  <a:pt x="5384497" y="3607435"/>
                  <a:pt x="5853243" y="3138689"/>
                  <a:pt x="5853243" y="2560462"/>
                </a:cubicBezTo>
                <a:cubicBezTo>
                  <a:pt x="5853243" y="1982235"/>
                  <a:pt x="5384497" y="1513489"/>
                  <a:pt x="4806269" y="1513489"/>
                </a:cubicBezTo>
                <a:close/>
                <a:moveTo>
                  <a:pt x="2044053" y="1513489"/>
                </a:moveTo>
                <a:cubicBezTo>
                  <a:pt x="1465826" y="1513489"/>
                  <a:pt x="997080" y="1982235"/>
                  <a:pt x="997080" y="2560462"/>
                </a:cubicBezTo>
                <a:cubicBezTo>
                  <a:pt x="997080" y="3138689"/>
                  <a:pt x="1465826" y="3607435"/>
                  <a:pt x="2044053" y="3607435"/>
                </a:cubicBezTo>
                <a:cubicBezTo>
                  <a:pt x="2622280" y="3607435"/>
                  <a:pt x="3091026" y="3138689"/>
                  <a:pt x="3091026" y="2560462"/>
                </a:cubicBezTo>
                <a:cubicBezTo>
                  <a:pt x="3091026" y="1982235"/>
                  <a:pt x="2622280" y="1513489"/>
                  <a:pt x="2044053" y="1513489"/>
                </a:cubicBezTo>
                <a:close/>
                <a:moveTo>
                  <a:pt x="7516011" y="1513488"/>
                </a:moveTo>
                <a:cubicBezTo>
                  <a:pt x="6937784" y="1513488"/>
                  <a:pt x="6469038" y="1982234"/>
                  <a:pt x="6469038" y="2560461"/>
                </a:cubicBezTo>
                <a:cubicBezTo>
                  <a:pt x="6469038" y="3138688"/>
                  <a:pt x="6937784" y="3607434"/>
                  <a:pt x="7516011" y="3607434"/>
                </a:cubicBezTo>
                <a:lnTo>
                  <a:pt x="7525207" y="3606970"/>
                </a:lnTo>
                <a:lnTo>
                  <a:pt x="7534422" y="3607435"/>
                </a:lnTo>
                <a:cubicBezTo>
                  <a:pt x="8112649" y="3607435"/>
                  <a:pt x="8581395" y="3138689"/>
                  <a:pt x="8581395" y="2560462"/>
                </a:cubicBezTo>
                <a:cubicBezTo>
                  <a:pt x="8581395" y="1982235"/>
                  <a:pt x="8112649" y="1513489"/>
                  <a:pt x="7534422" y="1513489"/>
                </a:cubicBezTo>
                <a:lnTo>
                  <a:pt x="7525226" y="1513954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486399"/>
                </a:lnTo>
                <a:lnTo>
                  <a:pt x="0" y="5486399"/>
                </a:lnTo>
                <a:close/>
              </a:path>
            </a:pathLst>
          </a:cu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-1"/>
            <a:ext cx="12192000" cy="2506717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100000">
                <a:srgbClr val="CCFF9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b="1" dirty="0" smtClean="0">
                <a:ln/>
                <a:solidFill>
                  <a:srgbClr val="FF0000"/>
                </a:solidFill>
              </a:rPr>
              <a:t>     </a:t>
            </a:r>
            <a:r>
              <a:rPr lang="zh-TW" alt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設計理念    </a:t>
            </a:r>
            <a:r>
              <a:rPr lang="zh-TW" altLang="en-US" sz="3600" b="1" dirty="0" smtClean="0">
                <a:ln/>
                <a:solidFill>
                  <a:srgbClr val="FFC000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</a:rPr>
              <a:t>核心素養    </a:t>
            </a:r>
            <a:r>
              <a:rPr lang="zh-TW" alt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學習目標    其他    教學流程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980330" y="524991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/>
              <a:t>總綱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核心素養</a:t>
            </a:r>
            <a:endParaRPr lang="zh-TW" altLang="en-US" sz="40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721604" y="524991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/>
              <a:t>領綱</a:t>
            </a:r>
            <a:endParaRPr lang="en-US" altLang="zh-TW" sz="4000" b="1" dirty="0" smtClean="0"/>
          </a:p>
          <a:p>
            <a:pPr algn="ctr"/>
            <a:r>
              <a:rPr lang="zh-TW" altLang="en-US" sz="4000" b="1" dirty="0" smtClean="0"/>
              <a:t>核心素</a:t>
            </a:r>
            <a:r>
              <a:rPr lang="zh-TW" altLang="en-US" sz="4000" b="1" dirty="0"/>
              <a:t>養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62878" y="524991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學習表現</a:t>
            </a:r>
            <a:endParaRPr lang="zh-TW" altLang="en-US" sz="32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204151" y="523259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學習內容</a:t>
            </a:r>
            <a:endParaRPr lang="zh-TW" altLang="en-US" sz="36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833515" y="591163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學習重點</a:t>
            </a:r>
            <a:endParaRPr lang="zh-TW" altLang="en-US" sz="4000" b="1" dirty="0"/>
          </a:p>
        </p:txBody>
      </p:sp>
      <p:cxnSp>
        <p:nvCxnSpPr>
          <p:cNvPr id="3" name="肘形接點 2"/>
          <p:cNvCxnSpPr>
            <a:stCxn id="12" idx="1"/>
          </p:cNvCxnSpPr>
          <p:nvPr/>
        </p:nvCxnSpPr>
        <p:spPr>
          <a:xfrm rot="10800000">
            <a:off x="7176659" y="5812496"/>
            <a:ext cx="656856" cy="453085"/>
          </a:xfrm>
          <a:prstGeom prst="bentConnector3">
            <a:avLst>
              <a:gd name="adj1" fmla="val 100403"/>
            </a:avLst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接點 18"/>
          <p:cNvCxnSpPr/>
          <p:nvPr/>
        </p:nvCxnSpPr>
        <p:spPr>
          <a:xfrm flipV="1">
            <a:off x="10060296" y="5834693"/>
            <a:ext cx="618996" cy="430887"/>
          </a:xfrm>
          <a:prstGeom prst="bentConnector3">
            <a:avLst>
              <a:gd name="adj1" fmla="val 100939"/>
            </a:avLst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642" y="3380870"/>
            <a:ext cx="1206341" cy="1212004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25" y="3045888"/>
            <a:ext cx="1938696" cy="193869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862" y1="38406" x2="12862" y2="58877"/>
                        <a14:backgroundMark x1="30072" y1="51268" x2="30978" y2="51993"/>
                        <a14:backgroundMark x1="68659" y1="51268" x2="69203" y2="519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223" y="3112401"/>
            <a:ext cx="1642724" cy="1642724"/>
          </a:xfrm>
          <a:prstGeom prst="rect">
            <a:avLst/>
          </a:prstGeom>
        </p:spPr>
      </p:pic>
      <p:pic>
        <p:nvPicPr>
          <p:cNvPr id="1026" name="Picture 2" descr="分叉箭头左平面矢量图标与奖金 — 图库矢量图片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11" y="3233616"/>
            <a:ext cx="1861327" cy="18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74"/>
          </a:xfrm>
        </p:spPr>
      </p:pic>
      <p:sp>
        <p:nvSpPr>
          <p:cNvPr id="5" name="文字方塊 4"/>
          <p:cNvSpPr txBox="1"/>
          <p:nvPr/>
        </p:nvSpPr>
        <p:spPr>
          <a:xfrm>
            <a:off x="1228507" y="5893843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容易看出層層對應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關係</a:t>
            </a:r>
          </a:p>
        </p:txBody>
      </p:sp>
    </p:spTree>
    <p:extLst>
      <p:ext uri="{BB962C8B-B14F-4D97-AF65-F5344CB8AC3E}">
        <p14:creationId xmlns:p14="http://schemas.microsoft.com/office/powerpoint/2010/main" val="35014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1532</TotalTime>
  <Words>323</Words>
  <Application>Microsoft Office PowerPoint</Application>
  <PresentationFormat>寬螢幕</PresentationFormat>
  <Paragraphs>74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Century Gothic</vt:lpstr>
      <vt:lpstr>Wingdings 3</vt:lpstr>
      <vt:lpstr>絲縷</vt:lpstr>
      <vt:lpstr>素養導向教學設計應包含哪些項目？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最好寫整個單元全部節數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核心素養教學設計實作</dc:title>
  <dc:creator>user</dc:creator>
  <cp:lastModifiedBy>user</cp:lastModifiedBy>
  <cp:revision>151</cp:revision>
  <dcterms:created xsi:type="dcterms:W3CDTF">2018-03-04T02:19:29Z</dcterms:created>
  <dcterms:modified xsi:type="dcterms:W3CDTF">2018-10-30T14:04:51Z</dcterms:modified>
</cp:coreProperties>
</file>