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3" r:id="rId3"/>
  </p:sldMasterIdLst>
  <p:notesMasterIdLst>
    <p:notesMasterId r:id="rId35"/>
  </p:notesMasterIdLst>
  <p:handoutMasterIdLst>
    <p:handoutMasterId r:id="rId36"/>
  </p:handoutMasterIdLst>
  <p:sldIdLst>
    <p:sldId id="386" r:id="rId4"/>
    <p:sldId id="271" r:id="rId5"/>
    <p:sldId id="380" r:id="rId6"/>
    <p:sldId id="272" r:id="rId7"/>
    <p:sldId id="273" r:id="rId8"/>
    <p:sldId id="387" r:id="rId9"/>
    <p:sldId id="388" r:id="rId10"/>
    <p:sldId id="277" r:id="rId11"/>
    <p:sldId id="397" r:id="rId12"/>
    <p:sldId id="398" r:id="rId13"/>
    <p:sldId id="399" r:id="rId14"/>
    <p:sldId id="395" r:id="rId15"/>
    <p:sldId id="396" r:id="rId16"/>
    <p:sldId id="281" r:id="rId17"/>
    <p:sldId id="282" r:id="rId18"/>
    <p:sldId id="283" r:id="rId19"/>
    <p:sldId id="379" r:id="rId20"/>
    <p:sldId id="400" r:id="rId21"/>
    <p:sldId id="401" r:id="rId22"/>
    <p:sldId id="402" r:id="rId23"/>
    <p:sldId id="375" r:id="rId24"/>
    <p:sldId id="384" r:id="rId25"/>
    <p:sldId id="297" r:id="rId26"/>
    <p:sldId id="343" r:id="rId27"/>
    <p:sldId id="342" r:id="rId28"/>
    <p:sldId id="344" r:id="rId29"/>
    <p:sldId id="306" r:id="rId30"/>
    <p:sldId id="352" r:id="rId31"/>
    <p:sldId id="353" r:id="rId32"/>
    <p:sldId id="354" r:id="rId33"/>
    <p:sldId id="326" r:id="rId34"/>
  </p:sldIdLst>
  <p:sldSz cx="9144000" cy="6858000" type="screen4x3"/>
  <p:notesSz cx="9144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8000"/>
    <a:srgbClr val="006600"/>
    <a:srgbClr val="000099"/>
    <a:srgbClr val="009ED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81" autoAdjust="0"/>
  </p:normalViewPr>
  <p:slideViewPr>
    <p:cSldViewPr>
      <p:cViewPr>
        <p:scale>
          <a:sx n="70" d="100"/>
          <a:sy n="70" d="100"/>
        </p:scale>
        <p:origin x="-1810" y="-3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864"/>
    </p:cViewPr>
  </p:sorterViewPr>
  <p:notesViewPr>
    <p:cSldViewPr>
      <p:cViewPr varScale="1">
        <p:scale>
          <a:sx n="85" d="100"/>
          <a:sy n="85" d="100"/>
        </p:scale>
        <p:origin x="-2035" y="-8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45557-F4CD-4043-9221-0ED5FCFB67FC}" type="datetimeFigureOut">
              <a:rPr lang="zh-TW" altLang="en-US" smtClean="0"/>
              <a:pPr/>
              <a:t>2018/5/27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0C72A-7942-47A7-9605-28F5EC13E67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2317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BD804-05F0-451F-9864-7BB978869D41}" type="datetimeFigureOut">
              <a:rPr lang="zh-TW" altLang="en-US" smtClean="0"/>
              <a:pPr/>
              <a:t>2018/5/27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E6F7A-5597-46C5-8841-DB6FC71F20B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648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2F5B8-636C-4970-834C-4223D27E819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2337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38100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8100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771F7-0CFB-4991-90AF-39E39C5AD7DF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6225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5E720-4D2B-41C3-B4A5-37FCAA4D59F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5661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F341D-EC8A-4E17-9A19-2D6D8D888C8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725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B7E3-E636-467A-A9DD-F5615FDEF5FE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2680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E1CF4-F3BD-4BD5-B895-E13BAAC29FE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8051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AEE3A-B59C-47D8-A755-9B9A12087B01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3402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E3E-11B8-473E-B550-4B6E826585E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3125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96050" y="609600"/>
            <a:ext cx="1962150" cy="4495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5734050" cy="4495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D65B4-BDFA-4784-BF50-66A56F63FF7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2937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905000"/>
            <a:ext cx="7772400" cy="32004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496B1-6659-480C-A628-913C767834B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087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1F5F"/>
                </a:solidFill>
                <a:latin typeface="Noto Sans CJK JP Regular"/>
                <a:cs typeface="Noto Sans CJK JP Regular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905000"/>
            <a:ext cx="3810000" cy="3200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572000" y="1905000"/>
            <a:ext cx="3810000" cy="32004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9A688-CD91-4F62-8BAB-1325AF5F70D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4994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905000"/>
            <a:ext cx="3810000" cy="3200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572000" y="1905000"/>
            <a:ext cx="3810000" cy="152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0" y="3581400"/>
            <a:ext cx="3810000" cy="152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C7C4B-4363-4FF6-92B1-FB5431505E9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3892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67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1F5F"/>
                </a:solidFill>
                <a:latin typeface="Noto Sans CJK JP Regular"/>
                <a:cs typeface="Noto Sans CJK JP Regular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99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6858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066800" y="1574800"/>
            <a:ext cx="7772400" cy="130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92150" y="236600"/>
            <a:ext cx="4318000" cy="1439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5257800" y="990600"/>
            <a:ext cx="3598926" cy="1079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049337" y="2133600"/>
            <a:ext cx="3598799" cy="1079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1472183" y="1647444"/>
            <a:ext cx="765047" cy="5135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1929383" y="1647444"/>
            <a:ext cx="536448" cy="5135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2157983" y="1647444"/>
            <a:ext cx="422148" cy="5135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2272283" y="1647444"/>
            <a:ext cx="536448" cy="5135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2500883" y="1647444"/>
            <a:ext cx="422148" cy="5135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2615183" y="1647444"/>
            <a:ext cx="1222247" cy="5135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3529584" y="1647444"/>
            <a:ext cx="423672" cy="5135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46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52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6858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370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 anchorCtr="0"/>
          <a:lstStyle>
            <a:lvl1pPr>
              <a:defRPr/>
            </a:lvl1pPr>
          </a:lstStyle>
          <a:p>
            <a:fld id="{341AB900-D0A1-4EAE-9DD8-D014F082B614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7527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107528" name="Picture 8" descr="C:\My Documents\bits\Expbann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529" name="Picture 9" descr="D:\FRONTPAGE THEMES\EXPEDITN\EXPHORS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7530" name="Picture 10" descr="P:\!Themes\Expedition\EXPHORS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644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FDE35-D94B-4D3D-8D50-02CAEEECFD7F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91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6858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066800" y="1574800"/>
            <a:ext cx="7772400" cy="130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92150" y="236600"/>
            <a:ext cx="4318000" cy="1439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257800" y="990600"/>
            <a:ext cx="3598926" cy="1079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049337" y="2133600"/>
            <a:ext cx="3598799" cy="1079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472183" y="1647444"/>
            <a:ext cx="765047" cy="5135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929383" y="1647444"/>
            <a:ext cx="536448" cy="5135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157983" y="1647444"/>
            <a:ext cx="422148" cy="5135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2272283" y="1647444"/>
            <a:ext cx="536448" cy="5135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2500883" y="1647444"/>
            <a:ext cx="422148" cy="5135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2615183" y="1647444"/>
            <a:ext cx="1222247" cy="5135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3529584" y="1647444"/>
            <a:ext cx="423672" cy="5135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5/27/2018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5/27/2018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6858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5/27/2018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 anchorCtr="0"/>
          <a:lstStyle>
            <a:lvl1pPr>
              <a:defRPr/>
            </a:lvl1pPr>
          </a:lstStyle>
          <a:p>
            <a:fld id="{341AB900-D0A1-4EAE-9DD8-D014F082B614}" type="slidenum">
              <a:rPr lang="en-US" altLang="zh-TW"/>
              <a:pPr/>
              <a:t>‹#›</a:t>
            </a:fld>
            <a:endParaRPr lang="en-US" altLang="zh-TW"/>
          </a:p>
        </p:txBody>
      </p:sp>
      <p:grpSp>
        <p:nvGrpSpPr>
          <p:cNvPr id="107527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107528" name="Picture 8" descr="C:\My Documents\bits\Expbann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529" name="Picture 9" descr="D:\FRONTPAGE THEMES\EXPEDITN\EXPHORS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7530" name="Picture 10" descr="P:\!Themes\Expedition\EXPHORS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343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FDE35-D94B-4D3D-8D50-02CAEEECFD7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899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1027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66CCFF"/>
                </a:buClr>
                <a:buSzPct val="80000"/>
                <a:buFont typeface="Wingdings" pitchFamily="2" charset="2"/>
                <a:buChar char="l"/>
                <a:defRPr/>
              </a:pPr>
              <a:endParaRPr kumimoji="1" lang="zh-TW" altLang="en-US" sz="3200">
                <a:solidFill>
                  <a:srgbClr val="66CCFF"/>
                </a:solidFill>
                <a:ea typeface="標楷體" pitchFamily="65" charset="-120"/>
              </a:endParaRPr>
            </a:p>
          </p:txBody>
        </p:sp>
        <p:sp>
          <p:nvSpPr>
            <p:cNvPr id="6" name="Arc 1028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0 w 21600"/>
                <a:gd name="T1" fmla="*/ 0 h 21231"/>
                <a:gd name="T2" fmla="*/ 0 w 21600"/>
                <a:gd name="T3" fmla="*/ 0 h 21231"/>
                <a:gd name="T4" fmla="*/ 0 w 21600"/>
                <a:gd name="T5" fmla="*/ 0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66CCFF"/>
                </a:buClr>
                <a:buSzPct val="80000"/>
                <a:buFont typeface="Wingdings" pitchFamily="2" charset="2"/>
                <a:buChar char="l"/>
              </a:pPr>
              <a:endParaRPr kumimoji="1" lang="zh-TW" altLang="en-US" sz="3200" smtClean="0">
                <a:solidFill>
                  <a:srgbClr val="66CCFF"/>
                </a:solidFill>
                <a:ea typeface="標楷體" pitchFamily="65" charset="-120"/>
              </a:endParaRPr>
            </a:p>
          </p:txBody>
        </p:sp>
      </p:grpSp>
      <p:sp>
        <p:nvSpPr>
          <p:cNvPr id="116741" name="Rectangle 1029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 sz="4000">
                <a:ea typeface="華康粗圓體" pitchFamily="49" charset="-120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116742" name="Rectangle 10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ea typeface="華康粗圓體" pitchFamily="49" charset="-120"/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600">
                <a:solidFill>
                  <a:schemeClr val="tx1"/>
                </a:solidFill>
                <a:ea typeface="華康粗圓體" pitchFamily="49" charset="-12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zh-TW" altLang="en-US">
                <a:solidFill>
                  <a:srgbClr val="000000"/>
                </a:solidFill>
              </a:rPr>
              <a:t>大漢技術學院 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C68A50F4-6162-45DA-A2DE-16015E0A3F59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2985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38DCD-67E6-435C-A53E-4C18B413B15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0432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72888"/>
            <a:ext cx="9144000" cy="6085112"/>
          </a:xfrm>
          <a:prstGeom prst="rect">
            <a:avLst/>
          </a:prstGeom>
          <a:blipFill>
            <a:blip r:embed="rId9" cstate="print"/>
            <a:srcRect/>
            <a:stretch>
              <a:fillRect t="-1270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39160" y="582549"/>
            <a:ext cx="2265679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2444" y="1524420"/>
            <a:ext cx="8119110" cy="3147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1F5F"/>
                </a:solidFill>
                <a:latin typeface="Noto Sans CJK JP Regular"/>
                <a:cs typeface="Noto Sans CJK JP Regular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形圖 7"/>
          <p:cNvSpPr/>
          <p:nvPr userDrawn="1"/>
        </p:nvSpPr>
        <p:spPr>
          <a:xfrm>
            <a:off x="-647700" y="-1584450"/>
            <a:ext cx="10439400" cy="3214007"/>
          </a:xfrm>
          <a:prstGeom prst="pie">
            <a:avLst>
              <a:gd name="adj1" fmla="val 568986"/>
              <a:gd name="adj2" fmla="val 10206190"/>
            </a:avLst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228600" y="22554"/>
            <a:ext cx="419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zh-TW" altLang="en-US" sz="1800" kern="1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花蓮縣環境永續教育中心環境教育課程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1"/>
            <a:chExt cx="5753" cy="4312"/>
          </a:xfrm>
        </p:grpSpPr>
        <p:sp>
          <p:nvSpPr>
            <p:cNvPr id="103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66CCFF"/>
                </a:buClr>
                <a:buSzPct val="80000"/>
                <a:buFont typeface="Wingdings" pitchFamily="2" charset="2"/>
                <a:buChar char="l"/>
              </a:pPr>
              <a:endParaRPr kumimoji="1" lang="zh-TW" altLang="en-US" sz="3200" smtClean="0">
                <a:solidFill>
                  <a:srgbClr val="66CCFF"/>
                </a:solidFill>
                <a:ea typeface="標楷體" pitchFamily="65" charset="-120"/>
              </a:endParaRPr>
            </a:p>
          </p:txBody>
        </p:sp>
        <p:sp>
          <p:nvSpPr>
            <p:cNvPr id="103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66CCFF"/>
                </a:buClr>
                <a:buSzPct val="80000"/>
                <a:buFont typeface="Wingdings" pitchFamily="2" charset="2"/>
                <a:buChar char="l"/>
              </a:pPr>
              <a:endParaRPr kumimoji="1" lang="zh-TW" altLang="en-US" sz="3200" smtClean="0">
                <a:solidFill>
                  <a:srgbClr val="66CCFF"/>
                </a:solidFill>
                <a:ea typeface="標楷體" pitchFamily="65" charset="-120"/>
              </a:endParaRPr>
            </a:p>
          </p:txBody>
        </p:sp>
      </p:grpSp>
      <p:sp>
        <p:nvSpPr>
          <p:cNvPr id="11571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400">
                <a:solidFill>
                  <a:schemeClr val="tx1"/>
                </a:solidFill>
                <a:ea typeface="+mn-e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57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800">
                <a:solidFill>
                  <a:schemeClr val="tx1"/>
                </a:solidFill>
                <a:ea typeface="+mn-e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6AC5C683-89CA-4A5F-8AED-89779D3DF5DB}" type="slidenum">
              <a:rPr lang="zh-TW" alt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7772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63908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6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Blip>
          <a:blip r:embed="rId16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72888"/>
            <a:ext cx="9144000" cy="6085112"/>
          </a:xfrm>
          <a:prstGeom prst="rect">
            <a:avLst/>
          </a:prstGeom>
          <a:blipFill>
            <a:blip r:embed="rId9" cstate="print"/>
            <a:srcRect/>
            <a:stretch>
              <a:fillRect t="-12701"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39160" y="582549"/>
            <a:ext cx="2265679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2444" y="1524420"/>
            <a:ext cx="8119110" cy="3147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1F5F"/>
                </a:solidFill>
                <a:latin typeface="Noto Sans CJK JP Regular"/>
                <a:cs typeface="Noto Sans CJK JP Regular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圓形圖 7"/>
          <p:cNvSpPr/>
          <p:nvPr userDrawn="1"/>
        </p:nvSpPr>
        <p:spPr>
          <a:xfrm>
            <a:off x="-647700" y="-1584450"/>
            <a:ext cx="10439400" cy="3214007"/>
          </a:xfrm>
          <a:prstGeom prst="pie">
            <a:avLst>
              <a:gd name="adj1" fmla="val 568986"/>
              <a:gd name="adj2" fmla="val 10206190"/>
            </a:avLst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228600" y="22554"/>
            <a:ext cx="419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花蓮縣環境永續教育中心環境教育課程</a:t>
            </a:r>
            <a:endParaRPr lang="zh-TW" altLang="en-US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386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82.png"/><Relationship Id="rId3" Type="http://schemas.openxmlformats.org/officeDocument/2006/relationships/image" Target="../media/image59.png"/><Relationship Id="rId21" Type="http://schemas.openxmlformats.org/officeDocument/2006/relationships/image" Target="../media/image77.png"/><Relationship Id="rId34" Type="http://schemas.openxmlformats.org/officeDocument/2006/relationships/image" Target="../media/image90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33" Type="http://schemas.openxmlformats.org/officeDocument/2006/relationships/image" Target="../media/image89.pn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29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32" Type="http://schemas.openxmlformats.org/officeDocument/2006/relationships/image" Target="../media/image88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28" Type="http://schemas.openxmlformats.org/officeDocument/2006/relationships/image" Target="../media/image84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31" Type="http://schemas.openxmlformats.org/officeDocument/2006/relationships/image" Target="../media/image87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83.png"/><Relationship Id="rId30" Type="http://schemas.openxmlformats.org/officeDocument/2006/relationships/image" Target="../media/image86.png"/><Relationship Id="rId8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air.epa.gov.tw/Public/suspended_particles.aspx#t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udn.com/yangmei320/7064096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12" Type="http://schemas.openxmlformats.org/officeDocument/2006/relationships/image" Target="../media/image11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11" Type="http://schemas.openxmlformats.org/officeDocument/2006/relationships/image" Target="../media/image112.png"/><Relationship Id="rId5" Type="http://schemas.openxmlformats.org/officeDocument/2006/relationships/image" Target="../media/image106.jpeg"/><Relationship Id="rId10" Type="http://schemas.openxmlformats.org/officeDocument/2006/relationships/image" Target="../media/image111.png"/><Relationship Id="rId4" Type="http://schemas.openxmlformats.org/officeDocument/2006/relationships/image" Target="../media/image105.jpe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23454;&#25293;&#20869;&#33945;&#21476;&#31361;&#36973;&#24378;&#27801;&#23576;&#26292;&#34989;&#20987;%20&#8220;&#27801;&#22681;&#8221;&#36974;&#22825;&#34109;&#26085;&#20284;&#28798;&#38590;&#22823;&#29255;%20-%20&#26410;&#26469;&#32593;.mp4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3546" y="685800"/>
            <a:ext cx="6124053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TW" altLang="en-US" sz="6000" b="1" spc="5" dirty="0">
                <a:latin typeface="微軟正黑體" pitchFamily="34" charset="-120"/>
                <a:ea typeface="微軟正黑體" pitchFamily="34" charset="-120"/>
              </a:rPr>
              <a:t>校園空氣品質宣導</a:t>
            </a:r>
            <a:endParaRPr sz="6000" b="1" spc="5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65" y="5486400"/>
            <a:ext cx="583055" cy="67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3472537" y="5593876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花蓮縣環境保護局</a:t>
            </a: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233471"/>
              </p:ext>
            </p:extLst>
          </p:nvPr>
        </p:nvGraphicFramePr>
        <p:xfrm>
          <a:off x="914401" y="2049475"/>
          <a:ext cx="7162801" cy="2446325"/>
        </p:xfrm>
        <a:graphic>
          <a:graphicData uri="http://schemas.openxmlformats.org/drawingml/2006/table">
            <a:tbl>
              <a:tblPr/>
              <a:tblGrid>
                <a:gridCol w="1125046"/>
                <a:gridCol w="1093795"/>
                <a:gridCol w="1235990"/>
                <a:gridCol w="1235990"/>
                <a:gridCol w="1235990"/>
                <a:gridCol w="1235990"/>
              </a:tblGrid>
              <a:tr h="2446325">
                <a:tc>
                  <a:txBody>
                    <a:bodyPr/>
                    <a:lstStyle/>
                    <a:p>
                      <a:pPr marL="0" marR="0" indent="0" algn="ctr" defTabSz="9144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2860" marR="22860" marT="22860" marB="228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2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2860" marR="22860" marT="22860" marB="2286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2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2860" marR="22860" marT="22860" marB="2286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2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2860" marR="22860" marT="22860" marB="2286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2400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22860" marR="22860" marT="22860" marB="2286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3F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2400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22860" marR="22860" marT="22860" marB="2286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0023"/>
                    </a:solidFill>
                  </a:tcPr>
                </a:tc>
              </a:tr>
            </a:tbl>
          </a:graphicData>
        </a:graphic>
      </p:graphicFrame>
      <p:grpSp>
        <p:nvGrpSpPr>
          <p:cNvPr id="3" name="群組 2"/>
          <p:cNvGrpSpPr/>
          <p:nvPr/>
        </p:nvGrpSpPr>
        <p:grpSpPr>
          <a:xfrm>
            <a:off x="1632701" y="2009605"/>
            <a:ext cx="6081643" cy="4254305"/>
            <a:chOff x="1828800" y="2030149"/>
            <a:chExt cx="6081643" cy="4254305"/>
          </a:xfrm>
        </p:grpSpPr>
        <p:grpSp>
          <p:nvGrpSpPr>
            <p:cNvPr id="13" name="群組 12"/>
            <p:cNvGrpSpPr/>
            <p:nvPr/>
          </p:nvGrpSpPr>
          <p:grpSpPr>
            <a:xfrm>
              <a:off x="1828800" y="2068812"/>
              <a:ext cx="6081643" cy="3417588"/>
              <a:chOff x="1031201" y="2655222"/>
              <a:chExt cx="7224643" cy="4078710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21244398">
                <a:off x="1031201" y="2668842"/>
                <a:ext cx="1425390" cy="36157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21433468">
                <a:off x="2789361" y="2971800"/>
                <a:ext cx="1414339" cy="3587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80544">
                <a:off x="4724877" y="2655222"/>
                <a:ext cx="1506847" cy="3822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358768">
                <a:off x="6798716" y="3037639"/>
                <a:ext cx="1457128" cy="3696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矩形 24"/>
            <p:cNvSpPr/>
            <p:nvPr/>
          </p:nvSpPr>
          <p:spPr>
            <a:xfrm rot="-360000">
              <a:off x="1892613" y="2124734"/>
              <a:ext cx="36000" cy="3924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 rot="-180000">
              <a:off x="3290341" y="2360454"/>
              <a:ext cx="36000" cy="3924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 rot="360000">
              <a:off x="6617010" y="2277132"/>
              <a:ext cx="36000" cy="3924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 rot="180000">
              <a:off x="4890541" y="2030149"/>
              <a:ext cx="36000" cy="3924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60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54829"/>
            <a:ext cx="7260590" cy="4457700"/>
          </a:xfrm>
          <a:custGeom>
            <a:avLst/>
            <a:gdLst/>
            <a:ahLst/>
            <a:cxnLst/>
            <a:rect l="l" t="t" r="r" b="b"/>
            <a:pathLst>
              <a:path w="7260590" h="4457700">
                <a:moveTo>
                  <a:pt x="4574779" y="4038600"/>
                </a:moveTo>
                <a:lnTo>
                  <a:pt x="2625344" y="4038600"/>
                </a:lnTo>
                <a:lnTo>
                  <a:pt x="2656435" y="4076700"/>
                </a:lnTo>
                <a:lnTo>
                  <a:pt x="2689417" y="4114800"/>
                </a:lnTo>
                <a:lnTo>
                  <a:pt x="2724220" y="4140200"/>
                </a:lnTo>
                <a:lnTo>
                  <a:pt x="2760776" y="4178300"/>
                </a:lnTo>
                <a:lnTo>
                  <a:pt x="2799018" y="4203700"/>
                </a:lnTo>
                <a:lnTo>
                  <a:pt x="2838878" y="4241800"/>
                </a:lnTo>
                <a:lnTo>
                  <a:pt x="2880288" y="4267200"/>
                </a:lnTo>
                <a:lnTo>
                  <a:pt x="2923179" y="4292600"/>
                </a:lnTo>
                <a:lnTo>
                  <a:pt x="2967485" y="4318000"/>
                </a:lnTo>
                <a:lnTo>
                  <a:pt x="3013136" y="4330700"/>
                </a:lnTo>
                <a:lnTo>
                  <a:pt x="3060065" y="4356100"/>
                </a:lnTo>
                <a:lnTo>
                  <a:pt x="3108204" y="4381500"/>
                </a:lnTo>
                <a:lnTo>
                  <a:pt x="3410123" y="4457700"/>
                </a:lnTo>
                <a:lnTo>
                  <a:pt x="3758596" y="4457700"/>
                </a:lnTo>
                <a:lnTo>
                  <a:pt x="3807088" y="4445000"/>
                </a:lnTo>
                <a:lnTo>
                  <a:pt x="3855079" y="4445000"/>
                </a:lnTo>
                <a:lnTo>
                  <a:pt x="4040852" y="4394200"/>
                </a:lnTo>
                <a:lnTo>
                  <a:pt x="4085451" y="4381500"/>
                </a:lnTo>
                <a:lnTo>
                  <a:pt x="4129193" y="4356100"/>
                </a:lnTo>
                <a:lnTo>
                  <a:pt x="4172020" y="4343400"/>
                </a:lnTo>
                <a:lnTo>
                  <a:pt x="4213871" y="4318000"/>
                </a:lnTo>
                <a:lnTo>
                  <a:pt x="4254688" y="4305300"/>
                </a:lnTo>
                <a:lnTo>
                  <a:pt x="4294412" y="4279900"/>
                </a:lnTo>
                <a:lnTo>
                  <a:pt x="4332982" y="4254500"/>
                </a:lnTo>
                <a:lnTo>
                  <a:pt x="4370340" y="4229100"/>
                </a:lnTo>
                <a:lnTo>
                  <a:pt x="4406427" y="4203700"/>
                </a:lnTo>
                <a:lnTo>
                  <a:pt x="4441182" y="4178300"/>
                </a:lnTo>
                <a:lnTo>
                  <a:pt x="4474547" y="4140200"/>
                </a:lnTo>
                <a:lnTo>
                  <a:pt x="4506463" y="4114800"/>
                </a:lnTo>
                <a:lnTo>
                  <a:pt x="4536870" y="4076700"/>
                </a:lnTo>
                <a:lnTo>
                  <a:pt x="4565708" y="4051300"/>
                </a:lnTo>
                <a:lnTo>
                  <a:pt x="4574779" y="4038600"/>
                </a:lnTo>
                <a:close/>
              </a:path>
              <a:path w="7260590" h="4457700">
                <a:moveTo>
                  <a:pt x="2160691" y="4178300"/>
                </a:moveTo>
                <a:lnTo>
                  <a:pt x="1729446" y="4178300"/>
                </a:lnTo>
                <a:lnTo>
                  <a:pt x="1776832" y="4191000"/>
                </a:lnTo>
                <a:lnTo>
                  <a:pt x="2112688" y="4191000"/>
                </a:lnTo>
                <a:lnTo>
                  <a:pt x="2160691" y="4178300"/>
                </a:lnTo>
                <a:close/>
              </a:path>
              <a:path w="7260590" h="4457700">
                <a:moveTo>
                  <a:pt x="1909526" y="419100"/>
                </a:moveTo>
                <a:lnTo>
                  <a:pt x="1290706" y="419100"/>
                </a:lnTo>
                <a:lnTo>
                  <a:pt x="1240706" y="431800"/>
                </a:lnTo>
                <a:lnTo>
                  <a:pt x="1191771" y="457200"/>
                </a:lnTo>
                <a:lnTo>
                  <a:pt x="1097275" y="482600"/>
                </a:lnTo>
                <a:lnTo>
                  <a:pt x="1051801" y="508000"/>
                </a:lnTo>
                <a:lnTo>
                  <a:pt x="1007570" y="520700"/>
                </a:lnTo>
                <a:lnTo>
                  <a:pt x="964625" y="546100"/>
                </a:lnTo>
                <a:lnTo>
                  <a:pt x="923011" y="571500"/>
                </a:lnTo>
                <a:lnTo>
                  <a:pt x="882772" y="596900"/>
                </a:lnTo>
                <a:lnTo>
                  <a:pt x="843952" y="622300"/>
                </a:lnTo>
                <a:lnTo>
                  <a:pt x="806596" y="647700"/>
                </a:lnTo>
                <a:lnTo>
                  <a:pt x="770747" y="673100"/>
                </a:lnTo>
                <a:lnTo>
                  <a:pt x="736450" y="698500"/>
                </a:lnTo>
                <a:lnTo>
                  <a:pt x="703749" y="736600"/>
                </a:lnTo>
                <a:lnTo>
                  <a:pt x="672688" y="762000"/>
                </a:lnTo>
                <a:lnTo>
                  <a:pt x="643312" y="800100"/>
                </a:lnTo>
                <a:lnTo>
                  <a:pt x="615665" y="825500"/>
                </a:lnTo>
                <a:lnTo>
                  <a:pt x="589791" y="863600"/>
                </a:lnTo>
                <a:lnTo>
                  <a:pt x="565734" y="901700"/>
                </a:lnTo>
                <a:lnTo>
                  <a:pt x="543538" y="939800"/>
                </a:lnTo>
                <a:lnTo>
                  <a:pt x="523248" y="977900"/>
                </a:lnTo>
                <a:lnTo>
                  <a:pt x="504908" y="1016000"/>
                </a:lnTo>
                <a:lnTo>
                  <a:pt x="488562" y="1054100"/>
                </a:lnTo>
                <a:lnTo>
                  <a:pt x="474255" y="1092200"/>
                </a:lnTo>
                <a:lnTo>
                  <a:pt x="462030" y="1130300"/>
                </a:lnTo>
                <a:lnTo>
                  <a:pt x="451932" y="1168400"/>
                </a:lnTo>
                <a:lnTo>
                  <a:pt x="444005" y="1219200"/>
                </a:lnTo>
                <a:lnTo>
                  <a:pt x="438293" y="1257300"/>
                </a:lnTo>
                <a:lnTo>
                  <a:pt x="434841" y="1295400"/>
                </a:lnTo>
                <a:lnTo>
                  <a:pt x="433693" y="1333500"/>
                </a:lnTo>
                <a:lnTo>
                  <a:pt x="434892" y="1384300"/>
                </a:lnTo>
                <a:lnTo>
                  <a:pt x="438484" y="1422400"/>
                </a:lnTo>
                <a:lnTo>
                  <a:pt x="444512" y="1473200"/>
                </a:lnTo>
                <a:lnTo>
                  <a:pt x="438213" y="1485900"/>
                </a:lnTo>
                <a:lnTo>
                  <a:pt x="387480" y="1485900"/>
                </a:lnTo>
                <a:lnTo>
                  <a:pt x="241490" y="1524000"/>
                </a:lnTo>
                <a:lnTo>
                  <a:pt x="150767" y="1549400"/>
                </a:lnTo>
                <a:lnTo>
                  <a:pt x="107816" y="1574800"/>
                </a:lnTo>
                <a:lnTo>
                  <a:pt x="66663" y="1600200"/>
                </a:lnTo>
                <a:lnTo>
                  <a:pt x="27450" y="1625600"/>
                </a:lnTo>
                <a:lnTo>
                  <a:pt x="0" y="2540000"/>
                </a:lnTo>
                <a:lnTo>
                  <a:pt x="6743" y="2552700"/>
                </a:lnTo>
                <a:lnTo>
                  <a:pt x="46660" y="2578100"/>
                </a:lnTo>
                <a:lnTo>
                  <a:pt x="89373" y="2603500"/>
                </a:lnTo>
                <a:lnTo>
                  <a:pt x="134835" y="2628900"/>
                </a:lnTo>
                <a:lnTo>
                  <a:pt x="95348" y="2654300"/>
                </a:lnTo>
                <a:lnTo>
                  <a:pt x="59881" y="2705100"/>
                </a:lnTo>
                <a:lnTo>
                  <a:pt x="28520" y="2743200"/>
                </a:lnTo>
                <a:lnTo>
                  <a:pt x="1354" y="2781300"/>
                </a:lnTo>
                <a:lnTo>
                  <a:pt x="0" y="2781300"/>
                </a:lnTo>
                <a:lnTo>
                  <a:pt x="0" y="3302000"/>
                </a:lnTo>
                <a:lnTo>
                  <a:pt x="6345" y="3302000"/>
                </a:lnTo>
                <a:lnTo>
                  <a:pt x="29260" y="3340100"/>
                </a:lnTo>
                <a:lnTo>
                  <a:pt x="54830" y="3378200"/>
                </a:lnTo>
                <a:lnTo>
                  <a:pt x="82930" y="3403600"/>
                </a:lnTo>
                <a:lnTo>
                  <a:pt x="113436" y="3441700"/>
                </a:lnTo>
                <a:lnTo>
                  <a:pt x="146222" y="3467100"/>
                </a:lnTo>
                <a:lnTo>
                  <a:pt x="181165" y="3492500"/>
                </a:lnTo>
                <a:lnTo>
                  <a:pt x="218138" y="3517900"/>
                </a:lnTo>
                <a:lnTo>
                  <a:pt x="257017" y="3543300"/>
                </a:lnTo>
                <a:lnTo>
                  <a:pt x="297677" y="3568700"/>
                </a:lnTo>
                <a:lnTo>
                  <a:pt x="339993" y="3581400"/>
                </a:lnTo>
                <a:lnTo>
                  <a:pt x="383840" y="3606800"/>
                </a:lnTo>
                <a:lnTo>
                  <a:pt x="429094" y="3619500"/>
                </a:lnTo>
                <a:lnTo>
                  <a:pt x="523320" y="3644900"/>
                </a:lnTo>
                <a:lnTo>
                  <a:pt x="774750" y="3644900"/>
                </a:lnTo>
                <a:lnTo>
                  <a:pt x="779373" y="3657600"/>
                </a:lnTo>
                <a:lnTo>
                  <a:pt x="784098" y="3657600"/>
                </a:lnTo>
                <a:lnTo>
                  <a:pt x="788885" y="3670300"/>
                </a:lnTo>
                <a:lnTo>
                  <a:pt x="816161" y="3708400"/>
                </a:lnTo>
                <a:lnTo>
                  <a:pt x="844821" y="3733800"/>
                </a:lnTo>
                <a:lnTo>
                  <a:pt x="874818" y="3771900"/>
                </a:lnTo>
                <a:lnTo>
                  <a:pt x="906106" y="3797300"/>
                </a:lnTo>
                <a:lnTo>
                  <a:pt x="938635" y="3835400"/>
                </a:lnTo>
                <a:lnTo>
                  <a:pt x="972358" y="3860800"/>
                </a:lnTo>
                <a:lnTo>
                  <a:pt x="1007229" y="3886200"/>
                </a:lnTo>
                <a:lnTo>
                  <a:pt x="1043199" y="3924300"/>
                </a:lnTo>
                <a:lnTo>
                  <a:pt x="1080221" y="3949700"/>
                </a:lnTo>
                <a:lnTo>
                  <a:pt x="1118248" y="3975100"/>
                </a:lnTo>
                <a:lnTo>
                  <a:pt x="1157231" y="3987800"/>
                </a:lnTo>
                <a:lnTo>
                  <a:pt x="1197123" y="4013200"/>
                </a:lnTo>
                <a:lnTo>
                  <a:pt x="1237878" y="4038600"/>
                </a:lnTo>
                <a:lnTo>
                  <a:pt x="1279446" y="4051300"/>
                </a:lnTo>
                <a:lnTo>
                  <a:pt x="1321781" y="4076700"/>
                </a:lnTo>
                <a:lnTo>
                  <a:pt x="1364835" y="4089400"/>
                </a:lnTo>
                <a:lnTo>
                  <a:pt x="1408560" y="4114800"/>
                </a:lnTo>
                <a:lnTo>
                  <a:pt x="1589226" y="4165600"/>
                </a:lnTo>
                <a:lnTo>
                  <a:pt x="1635596" y="4165600"/>
                </a:lnTo>
                <a:lnTo>
                  <a:pt x="1682352" y="4178300"/>
                </a:lnTo>
                <a:lnTo>
                  <a:pt x="2208556" y="4178300"/>
                </a:lnTo>
                <a:lnTo>
                  <a:pt x="2490214" y="4102100"/>
                </a:lnTo>
                <a:lnTo>
                  <a:pt x="2535790" y="4076700"/>
                </a:lnTo>
                <a:lnTo>
                  <a:pt x="2580849" y="4064000"/>
                </a:lnTo>
                <a:lnTo>
                  <a:pt x="2625344" y="4038600"/>
                </a:lnTo>
                <a:lnTo>
                  <a:pt x="4574779" y="4038600"/>
                </a:lnTo>
                <a:lnTo>
                  <a:pt x="4592919" y="4013200"/>
                </a:lnTo>
                <a:lnTo>
                  <a:pt x="4618443" y="3975100"/>
                </a:lnTo>
                <a:lnTo>
                  <a:pt x="4642221" y="3937000"/>
                </a:lnTo>
                <a:lnTo>
                  <a:pt x="4664193" y="3911600"/>
                </a:lnTo>
                <a:lnTo>
                  <a:pt x="4684301" y="3873500"/>
                </a:lnTo>
                <a:lnTo>
                  <a:pt x="4702484" y="3822700"/>
                </a:lnTo>
                <a:lnTo>
                  <a:pt x="4718685" y="3784600"/>
                </a:lnTo>
                <a:lnTo>
                  <a:pt x="5777514" y="3784600"/>
                </a:lnTo>
                <a:lnTo>
                  <a:pt x="5819221" y="3771900"/>
                </a:lnTo>
                <a:lnTo>
                  <a:pt x="5859458" y="3746500"/>
                </a:lnTo>
                <a:lnTo>
                  <a:pt x="5898153" y="3721100"/>
                </a:lnTo>
                <a:lnTo>
                  <a:pt x="5935239" y="3695700"/>
                </a:lnTo>
                <a:lnTo>
                  <a:pt x="5970645" y="3657600"/>
                </a:lnTo>
                <a:lnTo>
                  <a:pt x="6004300" y="3632200"/>
                </a:lnTo>
                <a:lnTo>
                  <a:pt x="6036136" y="3606800"/>
                </a:lnTo>
                <a:lnTo>
                  <a:pt x="6066081" y="3568700"/>
                </a:lnTo>
                <a:lnTo>
                  <a:pt x="6094068" y="3530600"/>
                </a:lnTo>
                <a:lnTo>
                  <a:pt x="6120024" y="3505200"/>
                </a:lnTo>
                <a:lnTo>
                  <a:pt x="6143881" y="3467100"/>
                </a:lnTo>
                <a:lnTo>
                  <a:pt x="6165569" y="3429000"/>
                </a:lnTo>
                <a:lnTo>
                  <a:pt x="6185018" y="3390900"/>
                </a:lnTo>
                <a:lnTo>
                  <a:pt x="6202157" y="3352800"/>
                </a:lnTo>
                <a:lnTo>
                  <a:pt x="6216918" y="3314700"/>
                </a:lnTo>
                <a:lnTo>
                  <a:pt x="6229229" y="3276600"/>
                </a:lnTo>
                <a:lnTo>
                  <a:pt x="6239022" y="3225800"/>
                </a:lnTo>
                <a:lnTo>
                  <a:pt x="6246227" y="3187700"/>
                </a:lnTo>
                <a:lnTo>
                  <a:pt x="6250773" y="3149600"/>
                </a:lnTo>
                <a:lnTo>
                  <a:pt x="6252591" y="3098800"/>
                </a:lnTo>
                <a:lnTo>
                  <a:pt x="6302330" y="3098800"/>
                </a:lnTo>
                <a:lnTo>
                  <a:pt x="6400206" y="3073400"/>
                </a:lnTo>
                <a:lnTo>
                  <a:pt x="6448218" y="3073400"/>
                </a:lnTo>
                <a:lnTo>
                  <a:pt x="6495527" y="3048000"/>
                </a:lnTo>
                <a:lnTo>
                  <a:pt x="6632612" y="3009900"/>
                </a:lnTo>
                <a:lnTo>
                  <a:pt x="6676483" y="2984500"/>
                </a:lnTo>
                <a:lnTo>
                  <a:pt x="6719336" y="2959100"/>
                </a:lnTo>
                <a:lnTo>
                  <a:pt x="6761109" y="2946400"/>
                </a:lnTo>
                <a:lnTo>
                  <a:pt x="6801739" y="2921000"/>
                </a:lnTo>
                <a:lnTo>
                  <a:pt x="6844801" y="2882900"/>
                </a:lnTo>
                <a:lnTo>
                  <a:pt x="6885808" y="2857500"/>
                </a:lnTo>
                <a:lnTo>
                  <a:pt x="6924749" y="2832100"/>
                </a:lnTo>
                <a:lnTo>
                  <a:pt x="6961614" y="2794000"/>
                </a:lnTo>
                <a:lnTo>
                  <a:pt x="6996392" y="2768600"/>
                </a:lnTo>
                <a:lnTo>
                  <a:pt x="7029072" y="2730500"/>
                </a:lnTo>
                <a:lnTo>
                  <a:pt x="7059645" y="2692400"/>
                </a:lnTo>
                <a:lnTo>
                  <a:pt x="7088100" y="2654300"/>
                </a:lnTo>
                <a:lnTo>
                  <a:pt x="7114426" y="2616200"/>
                </a:lnTo>
                <a:lnTo>
                  <a:pt x="7138614" y="2590800"/>
                </a:lnTo>
                <a:lnTo>
                  <a:pt x="7160652" y="2552700"/>
                </a:lnTo>
                <a:lnTo>
                  <a:pt x="7180530" y="2501900"/>
                </a:lnTo>
                <a:lnTo>
                  <a:pt x="7198239" y="2463800"/>
                </a:lnTo>
                <a:lnTo>
                  <a:pt x="7213767" y="2425700"/>
                </a:lnTo>
                <a:lnTo>
                  <a:pt x="7227104" y="2387600"/>
                </a:lnTo>
                <a:lnTo>
                  <a:pt x="7238241" y="2349500"/>
                </a:lnTo>
                <a:lnTo>
                  <a:pt x="7247165" y="2311400"/>
                </a:lnTo>
                <a:lnTo>
                  <a:pt x="7253867" y="2260600"/>
                </a:lnTo>
                <a:lnTo>
                  <a:pt x="7258337" y="2222500"/>
                </a:lnTo>
                <a:lnTo>
                  <a:pt x="7260565" y="2184400"/>
                </a:lnTo>
                <a:lnTo>
                  <a:pt x="7260539" y="2133600"/>
                </a:lnTo>
                <a:lnTo>
                  <a:pt x="7258249" y="2095500"/>
                </a:lnTo>
                <a:lnTo>
                  <a:pt x="7253685" y="2057400"/>
                </a:lnTo>
                <a:lnTo>
                  <a:pt x="7237695" y="1968500"/>
                </a:lnTo>
                <a:lnTo>
                  <a:pt x="7226247" y="1930400"/>
                </a:lnTo>
                <a:lnTo>
                  <a:pt x="7212483" y="1892300"/>
                </a:lnTo>
                <a:lnTo>
                  <a:pt x="7196394" y="1854200"/>
                </a:lnTo>
                <a:lnTo>
                  <a:pt x="7177968" y="1803400"/>
                </a:lnTo>
                <a:lnTo>
                  <a:pt x="7157195" y="1765300"/>
                </a:lnTo>
                <a:lnTo>
                  <a:pt x="7134065" y="1727200"/>
                </a:lnTo>
                <a:lnTo>
                  <a:pt x="7108567" y="1689100"/>
                </a:lnTo>
                <a:lnTo>
                  <a:pt x="7080692" y="1651000"/>
                </a:lnTo>
                <a:lnTo>
                  <a:pt x="7050428" y="1612900"/>
                </a:lnTo>
                <a:lnTo>
                  <a:pt x="7017766" y="1574800"/>
                </a:lnTo>
                <a:lnTo>
                  <a:pt x="7029928" y="1562100"/>
                </a:lnTo>
                <a:lnTo>
                  <a:pt x="7051109" y="1511300"/>
                </a:lnTo>
                <a:lnTo>
                  <a:pt x="7082399" y="1397000"/>
                </a:lnTo>
                <a:lnTo>
                  <a:pt x="7088845" y="1358900"/>
                </a:lnTo>
                <a:lnTo>
                  <a:pt x="7092221" y="1308100"/>
                </a:lnTo>
                <a:lnTo>
                  <a:pt x="7092589" y="1270000"/>
                </a:lnTo>
                <a:lnTo>
                  <a:pt x="7090009" y="1231900"/>
                </a:lnTo>
                <a:lnTo>
                  <a:pt x="7084544" y="1181100"/>
                </a:lnTo>
                <a:lnTo>
                  <a:pt x="7076253" y="1143000"/>
                </a:lnTo>
                <a:lnTo>
                  <a:pt x="7065197" y="1104900"/>
                </a:lnTo>
                <a:lnTo>
                  <a:pt x="7051438" y="1066800"/>
                </a:lnTo>
                <a:lnTo>
                  <a:pt x="7035036" y="1028700"/>
                </a:lnTo>
                <a:lnTo>
                  <a:pt x="7016053" y="990600"/>
                </a:lnTo>
                <a:lnTo>
                  <a:pt x="6994549" y="952500"/>
                </a:lnTo>
                <a:lnTo>
                  <a:pt x="6970585" y="914400"/>
                </a:lnTo>
                <a:lnTo>
                  <a:pt x="6944223" y="876300"/>
                </a:lnTo>
                <a:lnTo>
                  <a:pt x="6915522" y="838200"/>
                </a:lnTo>
                <a:lnTo>
                  <a:pt x="6884545" y="812800"/>
                </a:lnTo>
                <a:lnTo>
                  <a:pt x="6851352" y="774700"/>
                </a:lnTo>
                <a:lnTo>
                  <a:pt x="6816005" y="749300"/>
                </a:lnTo>
                <a:lnTo>
                  <a:pt x="6778563" y="723900"/>
                </a:lnTo>
                <a:lnTo>
                  <a:pt x="6739088" y="698500"/>
                </a:lnTo>
                <a:lnTo>
                  <a:pt x="6697641" y="673100"/>
                </a:lnTo>
                <a:lnTo>
                  <a:pt x="6654283" y="647700"/>
                </a:lnTo>
                <a:lnTo>
                  <a:pt x="6609075" y="622300"/>
                </a:lnTo>
                <a:lnTo>
                  <a:pt x="6562077" y="609600"/>
                </a:lnTo>
                <a:lnTo>
                  <a:pt x="6513352" y="584200"/>
                </a:lnTo>
                <a:lnTo>
                  <a:pt x="6410960" y="558800"/>
                </a:lnTo>
                <a:lnTo>
                  <a:pt x="6401691" y="520700"/>
                </a:lnTo>
                <a:lnTo>
                  <a:pt x="2196211" y="520700"/>
                </a:lnTo>
                <a:lnTo>
                  <a:pt x="2150529" y="495300"/>
                </a:lnTo>
                <a:lnTo>
                  <a:pt x="2056419" y="469900"/>
                </a:lnTo>
                <a:lnTo>
                  <a:pt x="2008143" y="444500"/>
                </a:lnTo>
                <a:lnTo>
                  <a:pt x="1909526" y="419100"/>
                </a:lnTo>
                <a:close/>
              </a:path>
              <a:path w="7260590" h="4457700">
                <a:moveTo>
                  <a:pt x="5399307" y="3898900"/>
                </a:moveTo>
                <a:lnTo>
                  <a:pt x="5091586" y="3898900"/>
                </a:lnTo>
                <a:lnTo>
                  <a:pt x="5141263" y="3911600"/>
                </a:lnTo>
                <a:lnTo>
                  <a:pt x="5347510" y="3911600"/>
                </a:lnTo>
                <a:lnTo>
                  <a:pt x="5399307" y="3898900"/>
                </a:lnTo>
                <a:close/>
              </a:path>
              <a:path w="7260590" h="4457700">
                <a:moveTo>
                  <a:pt x="5777514" y="3784600"/>
                </a:moveTo>
                <a:lnTo>
                  <a:pt x="4718685" y="3784600"/>
                </a:lnTo>
                <a:lnTo>
                  <a:pt x="4762075" y="3810000"/>
                </a:lnTo>
                <a:lnTo>
                  <a:pt x="4806566" y="3822700"/>
                </a:lnTo>
                <a:lnTo>
                  <a:pt x="4852068" y="3848100"/>
                </a:lnTo>
                <a:lnTo>
                  <a:pt x="5042381" y="3898900"/>
                </a:lnTo>
                <a:lnTo>
                  <a:pt x="5450262" y="3898900"/>
                </a:lnTo>
                <a:lnTo>
                  <a:pt x="5597379" y="3860800"/>
                </a:lnTo>
                <a:lnTo>
                  <a:pt x="5644269" y="3848100"/>
                </a:lnTo>
                <a:lnTo>
                  <a:pt x="5689969" y="3822700"/>
                </a:lnTo>
                <a:lnTo>
                  <a:pt x="5734407" y="3810000"/>
                </a:lnTo>
                <a:lnTo>
                  <a:pt x="5777514" y="3784600"/>
                </a:lnTo>
                <a:close/>
              </a:path>
              <a:path w="7260590" h="4457700">
                <a:moveTo>
                  <a:pt x="774750" y="3644900"/>
                </a:moveTo>
                <a:lnTo>
                  <a:pt x="621672" y="3644900"/>
                </a:lnTo>
                <a:lnTo>
                  <a:pt x="672083" y="3657600"/>
                </a:lnTo>
                <a:lnTo>
                  <a:pt x="723151" y="3657600"/>
                </a:lnTo>
                <a:lnTo>
                  <a:pt x="774750" y="3644900"/>
                </a:lnTo>
                <a:close/>
              </a:path>
              <a:path w="7260590" h="4457700">
                <a:moveTo>
                  <a:pt x="3166247" y="127000"/>
                </a:moveTo>
                <a:lnTo>
                  <a:pt x="2880547" y="127000"/>
                </a:lnTo>
                <a:lnTo>
                  <a:pt x="2833838" y="139700"/>
                </a:lnTo>
                <a:lnTo>
                  <a:pt x="2787643" y="139700"/>
                </a:lnTo>
                <a:lnTo>
                  <a:pt x="2653092" y="177800"/>
                </a:lnTo>
                <a:lnTo>
                  <a:pt x="2609905" y="203200"/>
                </a:lnTo>
                <a:lnTo>
                  <a:pt x="2526599" y="228600"/>
                </a:lnTo>
                <a:lnTo>
                  <a:pt x="2486670" y="254000"/>
                </a:lnTo>
                <a:lnTo>
                  <a:pt x="2448017" y="279400"/>
                </a:lnTo>
                <a:lnTo>
                  <a:pt x="2410737" y="304800"/>
                </a:lnTo>
                <a:lnTo>
                  <a:pt x="2374925" y="330200"/>
                </a:lnTo>
                <a:lnTo>
                  <a:pt x="2340675" y="355600"/>
                </a:lnTo>
                <a:lnTo>
                  <a:pt x="2308084" y="381000"/>
                </a:lnTo>
                <a:lnTo>
                  <a:pt x="2277247" y="419100"/>
                </a:lnTo>
                <a:lnTo>
                  <a:pt x="2248258" y="444500"/>
                </a:lnTo>
                <a:lnTo>
                  <a:pt x="2221214" y="482600"/>
                </a:lnTo>
                <a:lnTo>
                  <a:pt x="2196211" y="520700"/>
                </a:lnTo>
                <a:lnTo>
                  <a:pt x="6401691" y="520700"/>
                </a:lnTo>
                <a:lnTo>
                  <a:pt x="6398602" y="508000"/>
                </a:lnTo>
                <a:lnTo>
                  <a:pt x="6382400" y="469900"/>
                </a:lnTo>
                <a:lnTo>
                  <a:pt x="6362456" y="419100"/>
                </a:lnTo>
                <a:lnTo>
                  <a:pt x="6338874" y="381000"/>
                </a:lnTo>
                <a:lnTo>
                  <a:pt x="6311757" y="342900"/>
                </a:lnTo>
                <a:lnTo>
                  <a:pt x="3661283" y="342900"/>
                </a:lnTo>
                <a:lnTo>
                  <a:pt x="3622073" y="304800"/>
                </a:lnTo>
                <a:lnTo>
                  <a:pt x="3580870" y="279400"/>
                </a:lnTo>
                <a:lnTo>
                  <a:pt x="3537784" y="254000"/>
                </a:lnTo>
                <a:lnTo>
                  <a:pt x="3492923" y="228600"/>
                </a:lnTo>
                <a:lnTo>
                  <a:pt x="3446399" y="215900"/>
                </a:lnTo>
                <a:lnTo>
                  <a:pt x="3400966" y="190500"/>
                </a:lnTo>
                <a:lnTo>
                  <a:pt x="3166247" y="127000"/>
                </a:lnTo>
                <a:close/>
              </a:path>
              <a:path w="7260590" h="4457700">
                <a:moveTo>
                  <a:pt x="1757573" y="393700"/>
                </a:moveTo>
                <a:lnTo>
                  <a:pt x="1446657" y="393700"/>
                </a:lnTo>
                <a:lnTo>
                  <a:pt x="1341728" y="419100"/>
                </a:lnTo>
                <a:lnTo>
                  <a:pt x="1859336" y="419100"/>
                </a:lnTo>
                <a:lnTo>
                  <a:pt x="1757573" y="393700"/>
                </a:lnTo>
                <a:close/>
              </a:path>
              <a:path w="7260590" h="4457700">
                <a:moveTo>
                  <a:pt x="4532801" y="12700"/>
                </a:moveTo>
                <a:lnTo>
                  <a:pt x="4144790" y="12700"/>
                </a:lnTo>
                <a:lnTo>
                  <a:pt x="4053019" y="38100"/>
                </a:lnTo>
                <a:lnTo>
                  <a:pt x="4008750" y="63500"/>
                </a:lnTo>
                <a:lnTo>
                  <a:pt x="3965758" y="76200"/>
                </a:lnTo>
                <a:lnTo>
                  <a:pt x="3924196" y="101600"/>
                </a:lnTo>
                <a:lnTo>
                  <a:pt x="3884214" y="114300"/>
                </a:lnTo>
                <a:lnTo>
                  <a:pt x="3845964" y="139700"/>
                </a:lnTo>
                <a:lnTo>
                  <a:pt x="3809597" y="177800"/>
                </a:lnTo>
                <a:lnTo>
                  <a:pt x="3775263" y="203200"/>
                </a:lnTo>
                <a:lnTo>
                  <a:pt x="3743113" y="228600"/>
                </a:lnTo>
                <a:lnTo>
                  <a:pt x="3713299" y="266700"/>
                </a:lnTo>
                <a:lnTo>
                  <a:pt x="3685972" y="304800"/>
                </a:lnTo>
                <a:lnTo>
                  <a:pt x="3661283" y="342900"/>
                </a:lnTo>
                <a:lnTo>
                  <a:pt x="6311757" y="342900"/>
                </a:lnTo>
                <a:lnTo>
                  <a:pt x="6281206" y="304800"/>
                </a:lnTo>
                <a:lnTo>
                  <a:pt x="6247326" y="266700"/>
                </a:lnTo>
                <a:lnTo>
                  <a:pt x="6222587" y="241300"/>
                </a:lnTo>
                <a:lnTo>
                  <a:pt x="4940046" y="241300"/>
                </a:lnTo>
                <a:lnTo>
                  <a:pt x="4903343" y="203200"/>
                </a:lnTo>
                <a:lnTo>
                  <a:pt x="4863469" y="165100"/>
                </a:lnTo>
                <a:lnTo>
                  <a:pt x="4820618" y="139700"/>
                </a:lnTo>
                <a:lnTo>
                  <a:pt x="4774983" y="114300"/>
                </a:lnTo>
                <a:lnTo>
                  <a:pt x="4726759" y="88900"/>
                </a:lnTo>
                <a:lnTo>
                  <a:pt x="4676140" y="63500"/>
                </a:lnTo>
                <a:lnTo>
                  <a:pt x="4628995" y="50800"/>
                </a:lnTo>
                <a:lnTo>
                  <a:pt x="4581165" y="25400"/>
                </a:lnTo>
                <a:lnTo>
                  <a:pt x="4532801" y="12700"/>
                </a:lnTo>
                <a:close/>
              </a:path>
              <a:path w="7260590" h="4457700">
                <a:moveTo>
                  <a:pt x="5775529" y="12700"/>
                </a:moveTo>
                <a:lnTo>
                  <a:pt x="5394865" y="12700"/>
                </a:lnTo>
                <a:lnTo>
                  <a:pt x="5213339" y="63500"/>
                </a:lnTo>
                <a:lnTo>
                  <a:pt x="5170218" y="88900"/>
                </a:lnTo>
                <a:lnTo>
                  <a:pt x="5128251" y="101600"/>
                </a:lnTo>
                <a:lnTo>
                  <a:pt x="5087560" y="127000"/>
                </a:lnTo>
                <a:lnTo>
                  <a:pt x="5048270" y="152400"/>
                </a:lnTo>
                <a:lnTo>
                  <a:pt x="5010505" y="177800"/>
                </a:lnTo>
                <a:lnTo>
                  <a:pt x="4974389" y="203200"/>
                </a:lnTo>
                <a:lnTo>
                  <a:pt x="4940046" y="241300"/>
                </a:lnTo>
                <a:lnTo>
                  <a:pt x="6222587" y="241300"/>
                </a:lnTo>
                <a:lnTo>
                  <a:pt x="6210218" y="228600"/>
                </a:lnTo>
                <a:lnTo>
                  <a:pt x="6169987" y="190500"/>
                </a:lnTo>
                <a:lnTo>
                  <a:pt x="6126734" y="165100"/>
                </a:lnTo>
                <a:lnTo>
                  <a:pt x="6086615" y="139700"/>
                </a:lnTo>
                <a:lnTo>
                  <a:pt x="6045168" y="114300"/>
                </a:lnTo>
                <a:lnTo>
                  <a:pt x="6002517" y="88900"/>
                </a:lnTo>
                <a:lnTo>
                  <a:pt x="5958784" y="76200"/>
                </a:lnTo>
                <a:lnTo>
                  <a:pt x="5914095" y="50800"/>
                </a:lnTo>
                <a:lnTo>
                  <a:pt x="5775529" y="12700"/>
                </a:lnTo>
                <a:close/>
              </a:path>
              <a:path w="7260590" h="4457700">
                <a:moveTo>
                  <a:pt x="4435076" y="0"/>
                </a:moveTo>
                <a:lnTo>
                  <a:pt x="4239862" y="0"/>
                </a:lnTo>
                <a:lnTo>
                  <a:pt x="4191989" y="12700"/>
                </a:lnTo>
                <a:lnTo>
                  <a:pt x="4484054" y="12700"/>
                </a:lnTo>
                <a:lnTo>
                  <a:pt x="4435076" y="0"/>
                </a:lnTo>
                <a:close/>
              </a:path>
              <a:path w="7260590" h="4457700">
                <a:moveTo>
                  <a:pt x="5680644" y="0"/>
                </a:moveTo>
                <a:lnTo>
                  <a:pt x="5489319" y="0"/>
                </a:lnTo>
                <a:lnTo>
                  <a:pt x="5441888" y="12700"/>
                </a:lnTo>
                <a:lnTo>
                  <a:pt x="5728255" y="12700"/>
                </a:lnTo>
                <a:lnTo>
                  <a:pt x="5680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4920" y="2810624"/>
            <a:ext cx="4523740" cy="32412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8" y="2453360"/>
            <a:ext cx="7068820" cy="4210685"/>
          </a:xfrm>
          <a:custGeom>
            <a:avLst/>
            <a:gdLst/>
            <a:ahLst/>
            <a:cxnLst/>
            <a:rect l="l" t="t" r="r" b="b"/>
            <a:pathLst>
              <a:path w="7068820" h="4210684">
                <a:moveTo>
                  <a:pt x="643240" y="1386103"/>
                </a:moveTo>
                <a:lnTo>
                  <a:pt x="637295" y="1342991"/>
                </a:lnTo>
                <a:lnTo>
                  <a:pt x="633921" y="1300132"/>
                </a:lnTo>
                <a:lnTo>
                  <a:pt x="633071" y="1257579"/>
                </a:lnTo>
                <a:lnTo>
                  <a:pt x="634693" y="1215385"/>
                </a:lnTo>
                <a:lnTo>
                  <a:pt x="638739" y="1173602"/>
                </a:lnTo>
                <a:lnTo>
                  <a:pt x="645159" y="1132284"/>
                </a:lnTo>
                <a:lnTo>
                  <a:pt x="653904" y="1091484"/>
                </a:lnTo>
                <a:lnTo>
                  <a:pt x="664924" y="1051253"/>
                </a:lnTo>
                <a:lnTo>
                  <a:pt x="678170" y="1011645"/>
                </a:lnTo>
                <a:lnTo>
                  <a:pt x="693592" y="972713"/>
                </a:lnTo>
                <a:lnTo>
                  <a:pt x="711141" y="934509"/>
                </a:lnTo>
                <a:lnTo>
                  <a:pt x="730767" y="897087"/>
                </a:lnTo>
                <a:lnTo>
                  <a:pt x="752420" y="860499"/>
                </a:lnTo>
                <a:lnTo>
                  <a:pt x="776052" y="824798"/>
                </a:lnTo>
                <a:lnTo>
                  <a:pt x="801613" y="790036"/>
                </a:lnTo>
                <a:lnTo>
                  <a:pt x="829053" y="756267"/>
                </a:lnTo>
                <a:lnTo>
                  <a:pt x="858323" y="723544"/>
                </a:lnTo>
                <a:lnTo>
                  <a:pt x="889373" y="691918"/>
                </a:lnTo>
                <a:lnTo>
                  <a:pt x="922154" y="661444"/>
                </a:lnTo>
                <a:lnTo>
                  <a:pt x="956616" y="632173"/>
                </a:lnTo>
                <a:lnTo>
                  <a:pt x="992710" y="604159"/>
                </a:lnTo>
                <a:lnTo>
                  <a:pt x="1030387" y="577455"/>
                </a:lnTo>
                <a:lnTo>
                  <a:pt x="1069596" y="552112"/>
                </a:lnTo>
                <a:lnTo>
                  <a:pt x="1110289" y="528185"/>
                </a:lnTo>
                <a:lnTo>
                  <a:pt x="1152415" y="505726"/>
                </a:lnTo>
                <a:lnTo>
                  <a:pt x="1195927" y="484787"/>
                </a:lnTo>
                <a:lnTo>
                  <a:pt x="1240773" y="465421"/>
                </a:lnTo>
                <a:lnTo>
                  <a:pt x="1286904" y="447682"/>
                </a:lnTo>
                <a:lnTo>
                  <a:pt x="1334272" y="431622"/>
                </a:lnTo>
                <a:lnTo>
                  <a:pt x="1382826" y="417294"/>
                </a:lnTo>
                <a:lnTo>
                  <a:pt x="1432517" y="404751"/>
                </a:lnTo>
                <a:lnTo>
                  <a:pt x="1483295" y="394045"/>
                </a:lnTo>
                <a:lnTo>
                  <a:pt x="1535112" y="385230"/>
                </a:lnTo>
                <a:lnTo>
                  <a:pt x="1587917" y="378358"/>
                </a:lnTo>
                <a:lnTo>
                  <a:pt x="1640407" y="373614"/>
                </a:lnTo>
                <a:lnTo>
                  <a:pt x="1692933" y="370914"/>
                </a:lnTo>
                <a:lnTo>
                  <a:pt x="1745410" y="370244"/>
                </a:lnTo>
                <a:lnTo>
                  <a:pt x="1797750" y="371591"/>
                </a:lnTo>
                <a:lnTo>
                  <a:pt x="1849865" y="374941"/>
                </a:lnTo>
                <a:lnTo>
                  <a:pt x="1901669" y="380280"/>
                </a:lnTo>
                <a:lnTo>
                  <a:pt x="1953074" y="387597"/>
                </a:lnTo>
                <a:lnTo>
                  <a:pt x="2003993" y="396877"/>
                </a:lnTo>
                <a:lnTo>
                  <a:pt x="2054338" y="408107"/>
                </a:lnTo>
                <a:lnTo>
                  <a:pt x="2104024" y="421273"/>
                </a:lnTo>
                <a:lnTo>
                  <a:pt x="2152962" y="436363"/>
                </a:lnTo>
                <a:lnTo>
                  <a:pt x="2201065" y="453362"/>
                </a:lnTo>
                <a:lnTo>
                  <a:pt x="2248246" y="472259"/>
                </a:lnTo>
                <a:lnTo>
                  <a:pt x="2294418" y="493039"/>
                </a:lnTo>
                <a:lnTo>
                  <a:pt x="2319748" y="456865"/>
                </a:lnTo>
                <a:lnTo>
                  <a:pt x="2347278" y="422357"/>
                </a:lnTo>
                <a:lnTo>
                  <a:pt x="2376897" y="389543"/>
                </a:lnTo>
                <a:lnTo>
                  <a:pt x="2408495" y="358450"/>
                </a:lnTo>
                <a:lnTo>
                  <a:pt x="2441960" y="329105"/>
                </a:lnTo>
                <a:lnTo>
                  <a:pt x="2477183" y="301537"/>
                </a:lnTo>
                <a:lnTo>
                  <a:pt x="2514053" y="275771"/>
                </a:lnTo>
                <a:lnTo>
                  <a:pt x="2552458" y="251837"/>
                </a:lnTo>
                <a:lnTo>
                  <a:pt x="2592289" y="229761"/>
                </a:lnTo>
                <a:lnTo>
                  <a:pt x="2633436" y="209571"/>
                </a:lnTo>
                <a:lnTo>
                  <a:pt x="2675786" y="191294"/>
                </a:lnTo>
                <a:lnTo>
                  <a:pt x="2719231" y="174958"/>
                </a:lnTo>
                <a:lnTo>
                  <a:pt x="2763658" y="160590"/>
                </a:lnTo>
                <a:lnTo>
                  <a:pt x="2808958" y="148218"/>
                </a:lnTo>
                <a:lnTo>
                  <a:pt x="2855021" y="137869"/>
                </a:lnTo>
                <a:lnTo>
                  <a:pt x="2901734" y="129570"/>
                </a:lnTo>
                <a:lnTo>
                  <a:pt x="2948989" y="123349"/>
                </a:lnTo>
                <a:lnTo>
                  <a:pt x="2996673" y="119234"/>
                </a:lnTo>
                <a:lnTo>
                  <a:pt x="3044677" y="117252"/>
                </a:lnTo>
                <a:lnTo>
                  <a:pt x="3092891" y="117430"/>
                </a:lnTo>
                <a:lnTo>
                  <a:pt x="3141202" y="119796"/>
                </a:lnTo>
                <a:lnTo>
                  <a:pt x="3189502" y="124377"/>
                </a:lnTo>
                <a:lnTo>
                  <a:pt x="3237679" y="131201"/>
                </a:lnTo>
                <a:lnTo>
                  <a:pt x="3285622" y="140295"/>
                </a:lnTo>
                <a:lnTo>
                  <a:pt x="3333222" y="151687"/>
                </a:lnTo>
                <a:lnTo>
                  <a:pt x="3380367" y="165404"/>
                </a:lnTo>
                <a:lnTo>
                  <a:pt x="3426947" y="181473"/>
                </a:lnTo>
                <a:lnTo>
                  <a:pt x="3472851" y="199923"/>
                </a:lnTo>
                <a:lnTo>
                  <a:pt x="3516741" y="220212"/>
                </a:lnTo>
                <a:lnTo>
                  <a:pt x="3559040" y="242483"/>
                </a:lnTo>
                <a:lnTo>
                  <a:pt x="3599651" y="266674"/>
                </a:lnTo>
                <a:lnTo>
                  <a:pt x="3638475" y="292724"/>
                </a:lnTo>
                <a:lnTo>
                  <a:pt x="3675416" y="320573"/>
                </a:lnTo>
                <a:lnTo>
                  <a:pt x="3699748" y="284222"/>
                </a:lnTo>
                <a:lnTo>
                  <a:pt x="3726783" y="249840"/>
                </a:lnTo>
                <a:lnTo>
                  <a:pt x="3756359" y="217473"/>
                </a:lnTo>
                <a:lnTo>
                  <a:pt x="3788314" y="187164"/>
                </a:lnTo>
                <a:lnTo>
                  <a:pt x="3822486" y="158956"/>
                </a:lnTo>
                <a:lnTo>
                  <a:pt x="3858714" y="132895"/>
                </a:lnTo>
                <a:lnTo>
                  <a:pt x="3896835" y="109024"/>
                </a:lnTo>
                <a:lnTo>
                  <a:pt x="3936688" y="87387"/>
                </a:lnTo>
                <a:lnTo>
                  <a:pt x="3978109" y="68028"/>
                </a:lnTo>
                <a:lnTo>
                  <a:pt x="4020939" y="50991"/>
                </a:lnTo>
                <a:lnTo>
                  <a:pt x="4065014" y="36320"/>
                </a:lnTo>
                <a:lnTo>
                  <a:pt x="4110172" y="24059"/>
                </a:lnTo>
                <a:lnTo>
                  <a:pt x="4156252" y="14253"/>
                </a:lnTo>
                <a:lnTo>
                  <a:pt x="4203091" y="6945"/>
                </a:lnTo>
                <a:lnTo>
                  <a:pt x="4250528" y="2179"/>
                </a:lnTo>
                <a:lnTo>
                  <a:pt x="4298401" y="0"/>
                </a:lnTo>
                <a:lnTo>
                  <a:pt x="4346548" y="450"/>
                </a:lnTo>
                <a:lnTo>
                  <a:pt x="4394806" y="3575"/>
                </a:lnTo>
                <a:lnTo>
                  <a:pt x="4443015" y="9419"/>
                </a:lnTo>
                <a:lnTo>
                  <a:pt x="4491011" y="18025"/>
                </a:lnTo>
                <a:lnTo>
                  <a:pt x="4538633" y="29437"/>
                </a:lnTo>
                <a:lnTo>
                  <a:pt x="4585719" y="43700"/>
                </a:lnTo>
                <a:lnTo>
                  <a:pt x="4632107" y="60858"/>
                </a:lnTo>
                <a:lnTo>
                  <a:pt x="4679808" y="82057"/>
                </a:lnTo>
                <a:lnTo>
                  <a:pt x="4725254" y="106079"/>
                </a:lnTo>
                <a:lnTo>
                  <a:pt x="4768267" y="132803"/>
                </a:lnTo>
                <a:lnTo>
                  <a:pt x="4808665" y="162110"/>
                </a:lnTo>
                <a:lnTo>
                  <a:pt x="4846269" y="193878"/>
                </a:lnTo>
                <a:lnTo>
                  <a:pt x="4880900" y="227990"/>
                </a:lnTo>
                <a:lnTo>
                  <a:pt x="4914536" y="197803"/>
                </a:lnTo>
                <a:lnTo>
                  <a:pt x="4949972" y="169731"/>
                </a:lnTo>
                <a:lnTo>
                  <a:pt x="4987077" y="143783"/>
                </a:lnTo>
                <a:lnTo>
                  <a:pt x="5025719" y="119969"/>
                </a:lnTo>
                <a:lnTo>
                  <a:pt x="5065768" y="98296"/>
                </a:lnTo>
                <a:lnTo>
                  <a:pt x="5107092" y="78773"/>
                </a:lnTo>
                <a:lnTo>
                  <a:pt x="5149559" y="61410"/>
                </a:lnTo>
                <a:lnTo>
                  <a:pt x="5193040" y="46214"/>
                </a:lnTo>
                <a:lnTo>
                  <a:pt x="5237403" y="33195"/>
                </a:lnTo>
                <a:lnTo>
                  <a:pt x="5282516" y="22361"/>
                </a:lnTo>
                <a:lnTo>
                  <a:pt x="5328248" y="13721"/>
                </a:lnTo>
                <a:lnTo>
                  <a:pt x="5374469" y="7283"/>
                </a:lnTo>
                <a:lnTo>
                  <a:pt x="5421047" y="3057"/>
                </a:lnTo>
                <a:lnTo>
                  <a:pt x="5467851" y="1051"/>
                </a:lnTo>
                <a:lnTo>
                  <a:pt x="5514750" y="1273"/>
                </a:lnTo>
                <a:lnTo>
                  <a:pt x="5561612" y="3733"/>
                </a:lnTo>
                <a:lnTo>
                  <a:pt x="5608307" y="8440"/>
                </a:lnTo>
                <a:lnTo>
                  <a:pt x="5654704" y="15401"/>
                </a:lnTo>
                <a:lnTo>
                  <a:pt x="5700670" y="24626"/>
                </a:lnTo>
                <a:lnTo>
                  <a:pt x="5746076" y="36123"/>
                </a:lnTo>
                <a:lnTo>
                  <a:pt x="5790790" y="49901"/>
                </a:lnTo>
                <a:lnTo>
                  <a:pt x="5834681" y="65969"/>
                </a:lnTo>
                <a:lnTo>
                  <a:pt x="5877617" y="84336"/>
                </a:lnTo>
                <a:lnTo>
                  <a:pt x="5919468" y="105010"/>
                </a:lnTo>
                <a:lnTo>
                  <a:pt x="5960102" y="127999"/>
                </a:lnTo>
                <a:lnTo>
                  <a:pt x="5999389" y="153314"/>
                </a:lnTo>
                <a:lnTo>
                  <a:pt x="6040174" y="183306"/>
                </a:lnTo>
                <a:lnTo>
                  <a:pt x="6078111" y="215357"/>
                </a:lnTo>
                <a:lnTo>
                  <a:pt x="6113101" y="249329"/>
                </a:lnTo>
                <a:lnTo>
                  <a:pt x="6145049" y="285087"/>
                </a:lnTo>
                <a:lnTo>
                  <a:pt x="6173855" y="322494"/>
                </a:lnTo>
                <a:lnTo>
                  <a:pt x="6199423" y="361413"/>
                </a:lnTo>
                <a:lnTo>
                  <a:pt x="6221655" y="401708"/>
                </a:lnTo>
                <a:lnTo>
                  <a:pt x="6240453" y="443244"/>
                </a:lnTo>
                <a:lnTo>
                  <a:pt x="6255720" y="485882"/>
                </a:lnTo>
                <a:lnTo>
                  <a:pt x="6267359" y="529488"/>
                </a:lnTo>
                <a:lnTo>
                  <a:pt x="6318169" y="542068"/>
                </a:lnTo>
                <a:lnTo>
                  <a:pt x="6367346" y="556916"/>
                </a:lnTo>
                <a:lnTo>
                  <a:pt x="6414828" y="573942"/>
                </a:lnTo>
                <a:lnTo>
                  <a:pt x="6460550" y="593054"/>
                </a:lnTo>
                <a:lnTo>
                  <a:pt x="6504449" y="614161"/>
                </a:lnTo>
                <a:lnTo>
                  <a:pt x="6546459" y="637173"/>
                </a:lnTo>
                <a:lnTo>
                  <a:pt x="6586517" y="661998"/>
                </a:lnTo>
                <a:lnTo>
                  <a:pt x="6624560" y="688545"/>
                </a:lnTo>
                <a:lnTo>
                  <a:pt x="6660523" y="716723"/>
                </a:lnTo>
                <a:lnTo>
                  <a:pt x="6694342" y="746442"/>
                </a:lnTo>
                <a:lnTo>
                  <a:pt x="6725953" y="777610"/>
                </a:lnTo>
                <a:lnTo>
                  <a:pt x="6755292" y="810137"/>
                </a:lnTo>
                <a:lnTo>
                  <a:pt x="6782295" y="843931"/>
                </a:lnTo>
                <a:lnTo>
                  <a:pt x="6806899" y="878902"/>
                </a:lnTo>
                <a:lnTo>
                  <a:pt x="6829039" y="914958"/>
                </a:lnTo>
                <a:lnTo>
                  <a:pt x="6848651" y="952009"/>
                </a:lnTo>
                <a:lnTo>
                  <a:pt x="6865671" y="989963"/>
                </a:lnTo>
                <a:lnTo>
                  <a:pt x="6880035" y="1028729"/>
                </a:lnTo>
                <a:lnTo>
                  <a:pt x="6891680" y="1068218"/>
                </a:lnTo>
                <a:lnTo>
                  <a:pt x="6900541" y="1108337"/>
                </a:lnTo>
                <a:lnTo>
                  <a:pt x="6906554" y="1148995"/>
                </a:lnTo>
                <a:lnTo>
                  <a:pt x="6909655" y="1190102"/>
                </a:lnTo>
                <a:lnTo>
                  <a:pt x="6909780" y="1231567"/>
                </a:lnTo>
                <a:lnTo>
                  <a:pt x="6906866" y="1273299"/>
                </a:lnTo>
                <a:lnTo>
                  <a:pt x="6900848" y="1315206"/>
                </a:lnTo>
                <a:lnTo>
                  <a:pt x="6891662" y="1357198"/>
                </a:lnTo>
                <a:lnTo>
                  <a:pt x="6879245" y="1399184"/>
                </a:lnTo>
                <a:lnTo>
                  <a:pt x="6861259" y="1446301"/>
                </a:lnTo>
                <a:lnTo>
                  <a:pt x="6839367" y="1492275"/>
                </a:lnTo>
                <a:lnTo>
                  <a:pt x="6871943" y="1528500"/>
                </a:lnTo>
                <a:lnTo>
                  <a:pt x="6901977" y="1565592"/>
                </a:lnTo>
                <a:lnTo>
                  <a:pt x="6929480" y="1603479"/>
                </a:lnTo>
                <a:lnTo>
                  <a:pt x="6954464" y="1642089"/>
                </a:lnTo>
                <a:lnTo>
                  <a:pt x="6976941" y="1681348"/>
                </a:lnTo>
                <a:lnTo>
                  <a:pt x="6996922" y="1721186"/>
                </a:lnTo>
                <a:lnTo>
                  <a:pt x="7014420" y="1761531"/>
                </a:lnTo>
                <a:lnTo>
                  <a:pt x="7029444" y="1802309"/>
                </a:lnTo>
                <a:lnTo>
                  <a:pt x="7042009" y="1843449"/>
                </a:lnTo>
                <a:lnTo>
                  <a:pt x="7052124" y="1884878"/>
                </a:lnTo>
                <a:lnTo>
                  <a:pt x="7059801" y="1926525"/>
                </a:lnTo>
                <a:lnTo>
                  <a:pt x="7065053" y="1968318"/>
                </a:lnTo>
                <a:lnTo>
                  <a:pt x="7067891" y="2010183"/>
                </a:lnTo>
                <a:lnTo>
                  <a:pt x="7068327" y="2052050"/>
                </a:lnTo>
                <a:lnTo>
                  <a:pt x="7066372" y="2093845"/>
                </a:lnTo>
                <a:lnTo>
                  <a:pt x="7062037" y="2135497"/>
                </a:lnTo>
                <a:lnTo>
                  <a:pt x="7055336" y="2176933"/>
                </a:lnTo>
                <a:lnTo>
                  <a:pt x="7046278" y="2218082"/>
                </a:lnTo>
                <a:lnTo>
                  <a:pt x="7034877" y="2258871"/>
                </a:lnTo>
                <a:lnTo>
                  <a:pt x="7021143" y="2299229"/>
                </a:lnTo>
                <a:lnTo>
                  <a:pt x="7005088" y="2339082"/>
                </a:lnTo>
                <a:lnTo>
                  <a:pt x="6986725" y="2378358"/>
                </a:lnTo>
                <a:lnTo>
                  <a:pt x="6966063" y="2416987"/>
                </a:lnTo>
                <a:lnTo>
                  <a:pt x="6943116" y="2454895"/>
                </a:lnTo>
                <a:lnTo>
                  <a:pt x="6917895" y="2492010"/>
                </a:lnTo>
                <a:lnTo>
                  <a:pt x="6890412" y="2528260"/>
                </a:lnTo>
                <a:lnTo>
                  <a:pt x="6860678" y="2563573"/>
                </a:lnTo>
                <a:lnTo>
                  <a:pt x="6828704" y="2597877"/>
                </a:lnTo>
                <a:lnTo>
                  <a:pt x="6794504" y="2631100"/>
                </a:lnTo>
                <a:lnTo>
                  <a:pt x="6758087" y="2663169"/>
                </a:lnTo>
                <a:lnTo>
                  <a:pt x="6719466" y="2694012"/>
                </a:lnTo>
                <a:lnTo>
                  <a:pt x="6678653" y="2723558"/>
                </a:lnTo>
                <a:lnTo>
                  <a:pt x="6635659" y="2751734"/>
                </a:lnTo>
                <a:lnTo>
                  <a:pt x="6593844" y="2776541"/>
                </a:lnTo>
                <a:lnTo>
                  <a:pt x="6550746" y="2799684"/>
                </a:lnTo>
                <a:lnTo>
                  <a:pt x="6506444" y="2821135"/>
                </a:lnTo>
                <a:lnTo>
                  <a:pt x="6461015" y="2840865"/>
                </a:lnTo>
                <a:lnTo>
                  <a:pt x="6414538" y="2858849"/>
                </a:lnTo>
                <a:lnTo>
                  <a:pt x="6367089" y="2875057"/>
                </a:lnTo>
                <a:lnTo>
                  <a:pt x="6318747" y="2889464"/>
                </a:lnTo>
                <a:lnTo>
                  <a:pt x="6269591" y="2902041"/>
                </a:lnTo>
                <a:lnTo>
                  <a:pt x="6219696" y="2912760"/>
                </a:lnTo>
                <a:lnTo>
                  <a:pt x="6169142" y="2921595"/>
                </a:lnTo>
                <a:lnTo>
                  <a:pt x="6118007" y="2928518"/>
                </a:lnTo>
                <a:lnTo>
                  <a:pt x="6116080" y="2971993"/>
                </a:lnTo>
                <a:lnTo>
                  <a:pt x="6111220" y="3014814"/>
                </a:lnTo>
                <a:lnTo>
                  <a:pt x="6103507" y="3056915"/>
                </a:lnTo>
                <a:lnTo>
                  <a:pt x="6093022" y="3098231"/>
                </a:lnTo>
                <a:lnTo>
                  <a:pt x="6079846" y="3138700"/>
                </a:lnTo>
                <a:lnTo>
                  <a:pt x="6064058" y="3178257"/>
                </a:lnTo>
                <a:lnTo>
                  <a:pt x="6045739" y="3216837"/>
                </a:lnTo>
                <a:lnTo>
                  <a:pt x="6024970" y="3254377"/>
                </a:lnTo>
                <a:lnTo>
                  <a:pt x="6001830" y="3290812"/>
                </a:lnTo>
                <a:lnTo>
                  <a:pt x="5976402" y="3326079"/>
                </a:lnTo>
                <a:lnTo>
                  <a:pt x="5948764" y="3360112"/>
                </a:lnTo>
                <a:lnTo>
                  <a:pt x="5918998" y="3392848"/>
                </a:lnTo>
                <a:lnTo>
                  <a:pt x="5887183" y="3424223"/>
                </a:lnTo>
                <a:lnTo>
                  <a:pt x="5853401" y="3454172"/>
                </a:lnTo>
                <a:lnTo>
                  <a:pt x="5817731" y="3482631"/>
                </a:lnTo>
                <a:lnTo>
                  <a:pt x="5780255" y="3509536"/>
                </a:lnTo>
                <a:lnTo>
                  <a:pt x="5741053" y="3534824"/>
                </a:lnTo>
                <a:lnTo>
                  <a:pt x="5700204" y="3558429"/>
                </a:lnTo>
                <a:lnTo>
                  <a:pt x="5657790" y="3580287"/>
                </a:lnTo>
                <a:lnTo>
                  <a:pt x="5613892" y="3600335"/>
                </a:lnTo>
                <a:lnTo>
                  <a:pt x="5568588" y="3618509"/>
                </a:lnTo>
                <a:lnTo>
                  <a:pt x="5521961" y="3634743"/>
                </a:lnTo>
                <a:lnTo>
                  <a:pt x="5474090" y="3648974"/>
                </a:lnTo>
                <a:lnTo>
                  <a:pt x="5425056" y="3661138"/>
                </a:lnTo>
                <a:lnTo>
                  <a:pt x="5374939" y="3671170"/>
                </a:lnTo>
                <a:lnTo>
                  <a:pt x="5323820" y="3679007"/>
                </a:lnTo>
                <a:lnTo>
                  <a:pt x="5271779" y="3684584"/>
                </a:lnTo>
                <a:lnTo>
                  <a:pt x="5218896" y="3687837"/>
                </a:lnTo>
                <a:lnTo>
                  <a:pt x="5165253" y="3688702"/>
                </a:lnTo>
                <a:lnTo>
                  <a:pt x="5113040" y="3687190"/>
                </a:lnTo>
                <a:lnTo>
                  <a:pt x="5061176" y="3683360"/>
                </a:lnTo>
                <a:lnTo>
                  <a:pt x="5009772" y="3677238"/>
                </a:lnTo>
                <a:lnTo>
                  <a:pt x="4958940" y="3668851"/>
                </a:lnTo>
                <a:lnTo>
                  <a:pt x="4908792" y="3658225"/>
                </a:lnTo>
                <a:lnTo>
                  <a:pt x="4859441" y="3645386"/>
                </a:lnTo>
                <a:lnTo>
                  <a:pt x="4810998" y="3630363"/>
                </a:lnTo>
                <a:lnTo>
                  <a:pt x="4763575" y="3613180"/>
                </a:lnTo>
                <a:lnTo>
                  <a:pt x="4717285" y="3593866"/>
                </a:lnTo>
                <a:lnTo>
                  <a:pt x="4672239" y="3572446"/>
                </a:lnTo>
                <a:lnTo>
                  <a:pt x="4656032" y="3612607"/>
                </a:lnTo>
                <a:lnTo>
                  <a:pt x="4637740" y="3651729"/>
                </a:lnTo>
                <a:lnTo>
                  <a:pt x="4617428" y="3689783"/>
                </a:lnTo>
                <a:lnTo>
                  <a:pt x="4595162" y="3726740"/>
                </a:lnTo>
                <a:lnTo>
                  <a:pt x="4571010" y="3762572"/>
                </a:lnTo>
                <a:lnTo>
                  <a:pt x="4545035" y="3797249"/>
                </a:lnTo>
                <a:lnTo>
                  <a:pt x="4517306" y="3830744"/>
                </a:lnTo>
                <a:lnTo>
                  <a:pt x="4487887" y="3863026"/>
                </a:lnTo>
                <a:lnTo>
                  <a:pt x="4456846" y="3894068"/>
                </a:lnTo>
                <a:lnTo>
                  <a:pt x="4424247" y="3923840"/>
                </a:lnTo>
                <a:lnTo>
                  <a:pt x="4390157" y="3952315"/>
                </a:lnTo>
                <a:lnTo>
                  <a:pt x="4354642" y="3979462"/>
                </a:lnTo>
                <a:lnTo>
                  <a:pt x="4317768" y="4005254"/>
                </a:lnTo>
                <a:lnTo>
                  <a:pt x="4279602" y="4029662"/>
                </a:lnTo>
                <a:lnTo>
                  <a:pt x="4240208" y="4052656"/>
                </a:lnTo>
                <a:lnTo>
                  <a:pt x="4199654" y="4074208"/>
                </a:lnTo>
                <a:lnTo>
                  <a:pt x="4158005" y="4094290"/>
                </a:lnTo>
                <a:lnTo>
                  <a:pt x="4115328" y="4112872"/>
                </a:lnTo>
                <a:lnTo>
                  <a:pt x="4071688" y="4129925"/>
                </a:lnTo>
                <a:lnTo>
                  <a:pt x="4027151" y="4145422"/>
                </a:lnTo>
                <a:lnTo>
                  <a:pt x="3981785" y="4159333"/>
                </a:lnTo>
                <a:lnTo>
                  <a:pt x="3935653" y="4171629"/>
                </a:lnTo>
                <a:lnTo>
                  <a:pt x="3888824" y="4182282"/>
                </a:lnTo>
                <a:lnTo>
                  <a:pt x="3841362" y="4191263"/>
                </a:lnTo>
                <a:lnTo>
                  <a:pt x="3793334" y="4198543"/>
                </a:lnTo>
                <a:lnTo>
                  <a:pt x="3744806" y="4204094"/>
                </a:lnTo>
                <a:lnTo>
                  <a:pt x="3695844" y="4207886"/>
                </a:lnTo>
                <a:lnTo>
                  <a:pt x="3646514" y="4209891"/>
                </a:lnTo>
                <a:lnTo>
                  <a:pt x="3596882" y="4210079"/>
                </a:lnTo>
                <a:lnTo>
                  <a:pt x="3547014" y="4208424"/>
                </a:lnTo>
                <a:lnTo>
                  <a:pt x="3496976" y="4204894"/>
                </a:lnTo>
                <a:lnTo>
                  <a:pt x="3446834" y="4199463"/>
                </a:lnTo>
                <a:lnTo>
                  <a:pt x="3396655" y="4192100"/>
                </a:lnTo>
                <a:lnTo>
                  <a:pt x="3346504" y="4182778"/>
                </a:lnTo>
                <a:lnTo>
                  <a:pt x="3296448" y="4171467"/>
                </a:lnTo>
                <a:lnTo>
                  <a:pt x="3244608" y="4157545"/>
                </a:lnTo>
                <a:lnTo>
                  <a:pt x="3193862" y="4141617"/>
                </a:lnTo>
                <a:lnTo>
                  <a:pt x="3144288" y="4123729"/>
                </a:lnTo>
                <a:lnTo>
                  <a:pt x="3095966" y="4103929"/>
                </a:lnTo>
                <a:lnTo>
                  <a:pt x="3048973" y="4082264"/>
                </a:lnTo>
                <a:lnTo>
                  <a:pt x="3003390" y="4058782"/>
                </a:lnTo>
                <a:lnTo>
                  <a:pt x="2959295" y="4033530"/>
                </a:lnTo>
                <a:lnTo>
                  <a:pt x="2916766" y="4006556"/>
                </a:lnTo>
                <a:lnTo>
                  <a:pt x="2875883" y="3977907"/>
                </a:lnTo>
                <a:lnTo>
                  <a:pt x="2836725" y="3947630"/>
                </a:lnTo>
                <a:lnTo>
                  <a:pt x="2799369" y="3915772"/>
                </a:lnTo>
                <a:lnTo>
                  <a:pt x="2763897" y="3882382"/>
                </a:lnTo>
                <a:lnTo>
                  <a:pt x="2730385" y="3847507"/>
                </a:lnTo>
                <a:lnTo>
                  <a:pt x="2698913" y="3811193"/>
                </a:lnTo>
                <a:lnTo>
                  <a:pt x="2654919" y="3831776"/>
                </a:lnTo>
                <a:lnTo>
                  <a:pt x="2610341" y="3850765"/>
                </a:lnTo>
                <a:lnTo>
                  <a:pt x="2565231" y="3868172"/>
                </a:lnTo>
                <a:lnTo>
                  <a:pt x="2519641" y="3884005"/>
                </a:lnTo>
                <a:lnTo>
                  <a:pt x="2473622" y="3898276"/>
                </a:lnTo>
                <a:lnTo>
                  <a:pt x="2427226" y="3910996"/>
                </a:lnTo>
                <a:lnTo>
                  <a:pt x="2380505" y="3922174"/>
                </a:lnTo>
                <a:lnTo>
                  <a:pt x="2333511" y="3931821"/>
                </a:lnTo>
                <a:lnTo>
                  <a:pt x="2286295" y="3939948"/>
                </a:lnTo>
                <a:lnTo>
                  <a:pt x="2238909" y="3946566"/>
                </a:lnTo>
                <a:lnTo>
                  <a:pt x="2191404" y="3951684"/>
                </a:lnTo>
                <a:lnTo>
                  <a:pt x="2143833" y="3955313"/>
                </a:lnTo>
                <a:lnTo>
                  <a:pt x="2096248" y="3957464"/>
                </a:lnTo>
                <a:lnTo>
                  <a:pt x="2048699" y="3958148"/>
                </a:lnTo>
                <a:lnTo>
                  <a:pt x="2001239" y="3957373"/>
                </a:lnTo>
                <a:lnTo>
                  <a:pt x="1953919" y="3955152"/>
                </a:lnTo>
                <a:lnTo>
                  <a:pt x="1906792" y="3951495"/>
                </a:lnTo>
                <a:lnTo>
                  <a:pt x="1859908" y="3946412"/>
                </a:lnTo>
                <a:lnTo>
                  <a:pt x="1813320" y="3939913"/>
                </a:lnTo>
                <a:lnTo>
                  <a:pt x="1767079" y="3932010"/>
                </a:lnTo>
                <a:lnTo>
                  <a:pt x="1721237" y="3922712"/>
                </a:lnTo>
                <a:lnTo>
                  <a:pt x="1675846" y="3912030"/>
                </a:lnTo>
                <a:lnTo>
                  <a:pt x="1630957" y="3899975"/>
                </a:lnTo>
                <a:lnTo>
                  <a:pt x="1586623" y="3886557"/>
                </a:lnTo>
                <a:lnTo>
                  <a:pt x="1542894" y="3871787"/>
                </a:lnTo>
                <a:lnTo>
                  <a:pt x="1499823" y="3855674"/>
                </a:lnTo>
                <a:lnTo>
                  <a:pt x="1457461" y="3838230"/>
                </a:lnTo>
                <a:lnTo>
                  <a:pt x="1415861" y="3819466"/>
                </a:lnTo>
                <a:lnTo>
                  <a:pt x="1375073" y="3799390"/>
                </a:lnTo>
                <a:lnTo>
                  <a:pt x="1335150" y="3778015"/>
                </a:lnTo>
                <a:lnTo>
                  <a:pt x="1296144" y="3755350"/>
                </a:lnTo>
                <a:lnTo>
                  <a:pt x="1258105" y="3731407"/>
                </a:lnTo>
                <a:lnTo>
                  <a:pt x="1221086" y="3706194"/>
                </a:lnTo>
                <a:lnTo>
                  <a:pt x="1185138" y="3679724"/>
                </a:lnTo>
                <a:lnTo>
                  <a:pt x="1150314" y="3652006"/>
                </a:lnTo>
                <a:lnTo>
                  <a:pt x="1116665" y="3623051"/>
                </a:lnTo>
                <a:lnTo>
                  <a:pt x="1084242" y="3592870"/>
                </a:lnTo>
                <a:lnTo>
                  <a:pt x="1053098" y="3561473"/>
                </a:lnTo>
                <a:lnTo>
                  <a:pt x="1023283" y="3528870"/>
                </a:lnTo>
                <a:lnTo>
                  <a:pt x="994851" y="3495072"/>
                </a:lnTo>
                <a:lnTo>
                  <a:pt x="967852" y="3460089"/>
                </a:lnTo>
                <a:lnTo>
                  <a:pt x="954517" y="3441585"/>
                </a:lnTo>
                <a:lnTo>
                  <a:pt x="901481" y="3445031"/>
                </a:lnTo>
                <a:lnTo>
                  <a:pt x="849054" y="3445309"/>
                </a:lnTo>
                <a:lnTo>
                  <a:pt x="797389" y="3442518"/>
                </a:lnTo>
                <a:lnTo>
                  <a:pt x="746639" y="3436755"/>
                </a:lnTo>
                <a:lnTo>
                  <a:pt x="696957" y="3428118"/>
                </a:lnTo>
                <a:lnTo>
                  <a:pt x="648495" y="3416705"/>
                </a:lnTo>
                <a:lnTo>
                  <a:pt x="601407" y="3402612"/>
                </a:lnTo>
                <a:lnTo>
                  <a:pt x="555845" y="3385940"/>
                </a:lnTo>
                <a:lnTo>
                  <a:pt x="511963" y="3366783"/>
                </a:lnTo>
                <a:lnTo>
                  <a:pt x="469913" y="3345242"/>
                </a:lnTo>
                <a:lnTo>
                  <a:pt x="429848" y="3321413"/>
                </a:lnTo>
                <a:lnTo>
                  <a:pt x="391922" y="3295394"/>
                </a:lnTo>
                <a:lnTo>
                  <a:pt x="356286" y="3267283"/>
                </a:lnTo>
                <a:lnTo>
                  <a:pt x="323093" y="3237177"/>
                </a:lnTo>
                <a:lnTo>
                  <a:pt x="292498" y="3205175"/>
                </a:lnTo>
                <a:lnTo>
                  <a:pt x="264652" y="3171374"/>
                </a:lnTo>
                <a:lnTo>
                  <a:pt x="239708" y="3135872"/>
                </a:lnTo>
                <a:lnTo>
                  <a:pt x="217820" y="3098766"/>
                </a:lnTo>
                <a:lnTo>
                  <a:pt x="199140" y="3060155"/>
                </a:lnTo>
                <a:lnTo>
                  <a:pt x="183821" y="3020136"/>
                </a:lnTo>
                <a:lnTo>
                  <a:pt x="172017" y="2978806"/>
                </a:lnTo>
                <a:lnTo>
                  <a:pt x="163879" y="2936265"/>
                </a:lnTo>
                <a:lnTo>
                  <a:pt x="159504" y="2890301"/>
                </a:lnTo>
                <a:lnTo>
                  <a:pt x="159658" y="2844539"/>
                </a:lnTo>
                <a:lnTo>
                  <a:pt x="164261" y="2799180"/>
                </a:lnTo>
                <a:lnTo>
                  <a:pt x="173229" y="2754426"/>
                </a:lnTo>
                <a:lnTo>
                  <a:pt x="186480" y="2710478"/>
                </a:lnTo>
                <a:lnTo>
                  <a:pt x="203931" y="2667537"/>
                </a:lnTo>
                <a:lnTo>
                  <a:pt x="225501" y="2625805"/>
                </a:lnTo>
                <a:lnTo>
                  <a:pt x="251107" y="2585484"/>
                </a:lnTo>
                <a:lnTo>
                  <a:pt x="280667" y="2546776"/>
                </a:lnTo>
                <a:lnTo>
                  <a:pt x="314098" y="2509881"/>
                </a:lnTo>
                <a:lnTo>
                  <a:pt x="351318" y="2475001"/>
                </a:lnTo>
                <a:lnTo>
                  <a:pt x="304518" y="2450637"/>
                </a:lnTo>
                <a:lnTo>
                  <a:pt x="260831" y="2423821"/>
                </a:lnTo>
                <a:lnTo>
                  <a:pt x="220315" y="2394727"/>
                </a:lnTo>
                <a:lnTo>
                  <a:pt x="183025" y="2363532"/>
                </a:lnTo>
                <a:lnTo>
                  <a:pt x="149018" y="2330412"/>
                </a:lnTo>
                <a:lnTo>
                  <a:pt x="118350" y="2295545"/>
                </a:lnTo>
                <a:lnTo>
                  <a:pt x="91078" y="2259105"/>
                </a:lnTo>
                <a:lnTo>
                  <a:pt x="67258" y="2221270"/>
                </a:lnTo>
                <a:lnTo>
                  <a:pt x="46948" y="2182216"/>
                </a:lnTo>
                <a:lnTo>
                  <a:pt x="30202" y="2142119"/>
                </a:lnTo>
                <a:lnTo>
                  <a:pt x="17078" y="2101155"/>
                </a:lnTo>
                <a:lnTo>
                  <a:pt x="7632" y="2059501"/>
                </a:lnTo>
                <a:lnTo>
                  <a:pt x="1920" y="2017333"/>
                </a:lnTo>
                <a:lnTo>
                  <a:pt x="0" y="1974828"/>
                </a:lnTo>
                <a:lnTo>
                  <a:pt x="1926" y="1932161"/>
                </a:lnTo>
                <a:lnTo>
                  <a:pt x="7757" y="1889509"/>
                </a:lnTo>
                <a:lnTo>
                  <a:pt x="17548" y="1847049"/>
                </a:lnTo>
                <a:lnTo>
                  <a:pt x="31355" y="1804956"/>
                </a:lnTo>
                <a:lnTo>
                  <a:pt x="49236" y="1763407"/>
                </a:lnTo>
                <a:lnTo>
                  <a:pt x="71246" y="1722579"/>
                </a:lnTo>
                <a:lnTo>
                  <a:pt x="97442" y="1682648"/>
                </a:lnTo>
                <a:lnTo>
                  <a:pt x="125325" y="1646869"/>
                </a:lnTo>
                <a:lnTo>
                  <a:pt x="156099" y="1613094"/>
                </a:lnTo>
                <a:lnTo>
                  <a:pt x="189596" y="1581413"/>
                </a:lnTo>
                <a:lnTo>
                  <a:pt x="225648" y="1551914"/>
                </a:lnTo>
                <a:lnTo>
                  <a:pt x="264087" y="1524684"/>
                </a:lnTo>
                <a:lnTo>
                  <a:pt x="304744" y="1499813"/>
                </a:lnTo>
                <a:lnTo>
                  <a:pt x="347450" y="1477389"/>
                </a:lnTo>
                <a:lnTo>
                  <a:pt x="392037" y="1457501"/>
                </a:lnTo>
                <a:lnTo>
                  <a:pt x="438337" y="1440236"/>
                </a:lnTo>
                <a:lnTo>
                  <a:pt x="486181" y="1425683"/>
                </a:lnTo>
                <a:lnTo>
                  <a:pt x="535402" y="1413932"/>
                </a:lnTo>
                <a:lnTo>
                  <a:pt x="585830" y="1405069"/>
                </a:lnTo>
                <a:lnTo>
                  <a:pt x="637297" y="1399184"/>
                </a:lnTo>
                <a:lnTo>
                  <a:pt x="643240" y="1386103"/>
                </a:lnTo>
                <a:close/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486" y="4911978"/>
            <a:ext cx="414020" cy="80010"/>
          </a:xfrm>
          <a:custGeom>
            <a:avLst/>
            <a:gdLst/>
            <a:ahLst/>
            <a:cxnLst/>
            <a:rect l="l" t="t" r="r" b="b"/>
            <a:pathLst>
              <a:path w="414020" h="80010">
                <a:moveTo>
                  <a:pt x="413931" y="77724"/>
                </a:moveTo>
                <a:lnTo>
                  <a:pt x="359800" y="79463"/>
                </a:lnTo>
                <a:lnTo>
                  <a:pt x="305897" y="77849"/>
                </a:lnTo>
                <a:lnTo>
                  <a:pt x="252449" y="72922"/>
                </a:lnTo>
                <a:lnTo>
                  <a:pt x="199683" y="64722"/>
                </a:lnTo>
                <a:lnTo>
                  <a:pt x="147828" y="53290"/>
                </a:lnTo>
                <a:lnTo>
                  <a:pt x="97111" y="38665"/>
                </a:lnTo>
                <a:lnTo>
                  <a:pt x="47759" y="20888"/>
                </a:lnTo>
                <a:lnTo>
                  <a:pt x="0" y="0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7529" y="5839320"/>
            <a:ext cx="181610" cy="37465"/>
          </a:xfrm>
          <a:custGeom>
            <a:avLst/>
            <a:gdLst/>
            <a:ahLst/>
            <a:cxnLst/>
            <a:rect l="l" t="t" r="r" b="b"/>
            <a:pathLst>
              <a:path w="181609" h="37464">
                <a:moveTo>
                  <a:pt x="181102" y="0"/>
                </a:moveTo>
                <a:lnTo>
                  <a:pt x="137033" y="12896"/>
                </a:lnTo>
                <a:lnTo>
                  <a:pt x="92060" y="23409"/>
                </a:lnTo>
                <a:lnTo>
                  <a:pt x="46333" y="31507"/>
                </a:lnTo>
                <a:lnTo>
                  <a:pt x="0" y="37160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90038" y="6078092"/>
            <a:ext cx="109220" cy="169545"/>
          </a:xfrm>
          <a:custGeom>
            <a:avLst/>
            <a:gdLst/>
            <a:ahLst/>
            <a:cxnLst/>
            <a:rect l="l" t="t" r="r" b="b"/>
            <a:pathLst>
              <a:path w="109219" h="169545">
                <a:moveTo>
                  <a:pt x="109093" y="169494"/>
                </a:moveTo>
                <a:lnTo>
                  <a:pt x="77670" y="128944"/>
                </a:lnTo>
                <a:lnTo>
                  <a:pt x="48974" y="87118"/>
                </a:lnTo>
                <a:lnTo>
                  <a:pt x="23064" y="44107"/>
                </a:lnTo>
                <a:lnTo>
                  <a:pt x="0" y="0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73472" y="5824905"/>
            <a:ext cx="43815" cy="186055"/>
          </a:xfrm>
          <a:custGeom>
            <a:avLst/>
            <a:gdLst/>
            <a:ahLst/>
            <a:cxnLst/>
            <a:rect l="l" t="t" r="r" b="b"/>
            <a:pathLst>
              <a:path w="43814" h="186054">
                <a:moveTo>
                  <a:pt x="43561" y="0"/>
                </a:moveTo>
                <a:lnTo>
                  <a:pt x="37254" y="47149"/>
                </a:lnTo>
                <a:lnTo>
                  <a:pt x="27876" y="93929"/>
                </a:lnTo>
                <a:lnTo>
                  <a:pt x="15450" y="140242"/>
                </a:lnTo>
                <a:lnTo>
                  <a:pt x="0" y="185991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83428" y="4675759"/>
            <a:ext cx="531495" cy="695325"/>
          </a:xfrm>
          <a:custGeom>
            <a:avLst/>
            <a:gdLst/>
            <a:ahLst/>
            <a:cxnLst/>
            <a:rect l="l" t="t" r="r" b="b"/>
            <a:pathLst>
              <a:path w="531495" h="695325">
                <a:moveTo>
                  <a:pt x="0" y="0"/>
                </a:moveTo>
                <a:lnTo>
                  <a:pt x="50699" y="21569"/>
                </a:lnTo>
                <a:lnTo>
                  <a:pt x="99313" y="45381"/>
                </a:lnTo>
                <a:lnTo>
                  <a:pt x="145764" y="71336"/>
                </a:lnTo>
                <a:lnTo>
                  <a:pt x="189974" y="99332"/>
                </a:lnTo>
                <a:lnTo>
                  <a:pt x="231866" y="129266"/>
                </a:lnTo>
                <a:lnTo>
                  <a:pt x="271362" y="161037"/>
                </a:lnTo>
                <a:lnTo>
                  <a:pt x="308383" y="194545"/>
                </a:lnTo>
                <a:lnTo>
                  <a:pt x="342853" y="229687"/>
                </a:lnTo>
                <a:lnTo>
                  <a:pt x="374694" y="266361"/>
                </a:lnTo>
                <a:lnTo>
                  <a:pt x="403827" y="304467"/>
                </a:lnTo>
                <a:lnTo>
                  <a:pt x="430175" y="343902"/>
                </a:lnTo>
                <a:lnTo>
                  <a:pt x="453661" y="384566"/>
                </a:lnTo>
                <a:lnTo>
                  <a:pt x="474206" y="426356"/>
                </a:lnTo>
                <a:lnTo>
                  <a:pt x="491732" y="469172"/>
                </a:lnTo>
                <a:lnTo>
                  <a:pt x="506162" y="512911"/>
                </a:lnTo>
                <a:lnTo>
                  <a:pt x="517419" y="557471"/>
                </a:lnTo>
                <a:lnTo>
                  <a:pt x="525424" y="602753"/>
                </a:lnTo>
                <a:lnTo>
                  <a:pt x="530099" y="648653"/>
                </a:lnTo>
                <a:lnTo>
                  <a:pt x="531368" y="695071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00063" y="3935348"/>
            <a:ext cx="236854" cy="260985"/>
          </a:xfrm>
          <a:custGeom>
            <a:avLst/>
            <a:gdLst/>
            <a:ahLst/>
            <a:cxnLst/>
            <a:rect l="l" t="t" r="r" b="b"/>
            <a:pathLst>
              <a:path w="236854" h="260985">
                <a:moveTo>
                  <a:pt x="236600" y="0"/>
                </a:moveTo>
                <a:lnTo>
                  <a:pt x="212158" y="42387"/>
                </a:lnTo>
                <a:lnTo>
                  <a:pt x="184407" y="83255"/>
                </a:lnTo>
                <a:lnTo>
                  <a:pt x="153461" y="122484"/>
                </a:lnTo>
                <a:lnTo>
                  <a:pt x="119435" y="159953"/>
                </a:lnTo>
                <a:lnTo>
                  <a:pt x="82440" y="195542"/>
                </a:lnTo>
                <a:lnTo>
                  <a:pt x="42590" y="229133"/>
                </a:lnTo>
                <a:lnTo>
                  <a:pt x="0" y="260603"/>
                </a:lnTo>
              </a:path>
            </a:pathLst>
          </a:custGeom>
          <a:ln w="25399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68973" y="2968244"/>
            <a:ext cx="12700" cy="123189"/>
          </a:xfrm>
          <a:custGeom>
            <a:avLst/>
            <a:gdLst/>
            <a:ahLst/>
            <a:cxnLst/>
            <a:rect l="l" t="t" r="r" b="b"/>
            <a:pathLst>
              <a:path w="12700" h="123189">
                <a:moveTo>
                  <a:pt x="0" y="0"/>
                </a:moveTo>
                <a:lnTo>
                  <a:pt x="5855" y="30515"/>
                </a:lnTo>
                <a:lnTo>
                  <a:pt x="9890" y="61245"/>
                </a:lnTo>
                <a:lnTo>
                  <a:pt x="12090" y="92118"/>
                </a:lnTo>
                <a:lnTo>
                  <a:pt x="12446" y="123062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58054" y="2667635"/>
            <a:ext cx="121285" cy="157480"/>
          </a:xfrm>
          <a:custGeom>
            <a:avLst/>
            <a:gdLst/>
            <a:ahLst/>
            <a:cxnLst/>
            <a:rect l="l" t="t" r="r" b="b"/>
            <a:pathLst>
              <a:path w="121285" h="157480">
                <a:moveTo>
                  <a:pt x="0" y="156972"/>
                </a:moveTo>
                <a:lnTo>
                  <a:pt x="24985" y="115157"/>
                </a:lnTo>
                <a:lnTo>
                  <a:pt x="53578" y="74961"/>
                </a:lnTo>
                <a:lnTo>
                  <a:pt x="85671" y="36528"/>
                </a:lnTo>
                <a:lnTo>
                  <a:pt x="121158" y="0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24579" y="2764027"/>
            <a:ext cx="59055" cy="135890"/>
          </a:xfrm>
          <a:custGeom>
            <a:avLst/>
            <a:gdLst/>
            <a:ahLst/>
            <a:cxnLst/>
            <a:rect l="l" t="t" r="r" b="b"/>
            <a:pathLst>
              <a:path w="59054" h="135889">
                <a:moveTo>
                  <a:pt x="0" y="135382"/>
                </a:moveTo>
                <a:lnTo>
                  <a:pt x="10757" y="100512"/>
                </a:lnTo>
                <a:lnTo>
                  <a:pt x="24145" y="66262"/>
                </a:lnTo>
                <a:lnTo>
                  <a:pt x="40130" y="32726"/>
                </a:lnTo>
                <a:lnTo>
                  <a:pt x="58674" y="0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94254" y="2945383"/>
            <a:ext cx="212725" cy="131445"/>
          </a:xfrm>
          <a:custGeom>
            <a:avLst/>
            <a:gdLst/>
            <a:ahLst/>
            <a:cxnLst/>
            <a:rect l="l" t="t" r="r" b="b"/>
            <a:pathLst>
              <a:path w="212725" h="131444">
                <a:moveTo>
                  <a:pt x="0" y="0"/>
                </a:moveTo>
                <a:lnTo>
                  <a:pt x="45553" y="22898"/>
                </a:lnTo>
                <a:lnTo>
                  <a:pt x="89649" y="47522"/>
                </a:lnTo>
                <a:lnTo>
                  <a:pt x="132203" y="73828"/>
                </a:lnTo>
                <a:lnTo>
                  <a:pt x="173130" y="101774"/>
                </a:lnTo>
                <a:lnTo>
                  <a:pt x="212344" y="131317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3864" y="3839464"/>
            <a:ext cx="37465" cy="138430"/>
          </a:xfrm>
          <a:custGeom>
            <a:avLst/>
            <a:gdLst/>
            <a:ahLst/>
            <a:cxnLst/>
            <a:rect l="l" t="t" r="r" b="b"/>
            <a:pathLst>
              <a:path w="37465" h="138429">
                <a:moveTo>
                  <a:pt x="37071" y="138303"/>
                </a:moveTo>
                <a:lnTo>
                  <a:pt x="25276" y="104209"/>
                </a:lnTo>
                <a:lnTo>
                  <a:pt x="15159" y="69770"/>
                </a:lnTo>
                <a:lnTo>
                  <a:pt x="6730" y="35022"/>
                </a:lnTo>
                <a:lnTo>
                  <a:pt x="0" y="0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8904" y="1674622"/>
            <a:ext cx="58375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細懸浮微</a:t>
            </a:r>
            <a:r>
              <a:rPr sz="4000" spc="-1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粒</a:t>
            </a:r>
            <a:r>
              <a:rPr sz="4000" spc="5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(</a:t>
            </a:r>
            <a:r>
              <a:rPr sz="4000" spc="29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P</a:t>
            </a:r>
            <a:r>
              <a:rPr sz="4000" spc="37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M</a:t>
            </a:r>
            <a:r>
              <a:rPr spc="3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2.5</a:t>
            </a:r>
            <a:r>
              <a:rPr sz="4000" spc="5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)</a:t>
            </a:r>
            <a:r>
              <a:rPr sz="4000" spc="-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有多</a:t>
            </a:r>
            <a:r>
              <a:rPr sz="40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小</a:t>
            </a:r>
            <a:r>
              <a:rPr sz="4000" spc="2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?</a:t>
            </a:r>
            <a:endParaRPr sz="4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78526" y="3511930"/>
            <a:ext cx="3665854" cy="3246120"/>
          </a:xfrm>
          <a:custGeom>
            <a:avLst/>
            <a:gdLst/>
            <a:ahLst/>
            <a:cxnLst/>
            <a:rect l="l" t="t" r="r" b="b"/>
            <a:pathLst>
              <a:path w="3665854" h="3246120">
                <a:moveTo>
                  <a:pt x="874649" y="544703"/>
                </a:moveTo>
                <a:lnTo>
                  <a:pt x="1043558" y="1174623"/>
                </a:lnTo>
                <a:lnTo>
                  <a:pt x="227711" y="1242695"/>
                </a:lnTo>
                <a:lnTo>
                  <a:pt x="764413" y="1741805"/>
                </a:lnTo>
                <a:lnTo>
                  <a:pt x="0" y="1934972"/>
                </a:lnTo>
                <a:lnTo>
                  <a:pt x="646938" y="2309558"/>
                </a:lnTo>
                <a:lnTo>
                  <a:pt x="249682" y="2678442"/>
                </a:lnTo>
                <a:lnTo>
                  <a:pt x="933450" y="2740799"/>
                </a:lnTo>
                <a:lnTo>
                  <a:pt x="955166" y="3245680"/>
                </a:lnTo>
                <a:lnTo>
                  <a:pt x="1462277" y="2723527"/>
                </a:lnTo>
                <a:lnTo>
                  <a:pt x="1844416" y="2723527"/>
                </a:lnTo>
                <a:lnTo>
                  <a:pt x="1917827" y="2610078"/>
                </a:lnTo>
                <a:lnTo>
                  <a:pt x="2311656" y="2610078"/>
                </a:lnTo>
                <a:lnTo>
                  <a:pt x="2366137" y="2394445"/>
                </a:lnTo>
                <a:lnTo>
                  <a:pt x="2874831" y="2394445"/>
                </a:lnTo>
                <a:lnTo>
                  <a:pt x="2844038" y="2156282"/>
                </a:lnTo>
                <a:lnTo>
                  <a:pt x="3479824" y="2156282"/>
                </a:lnTo>
                <a:lnTo>
                  <a:pt x="3181984" y="1849755"/>
                </a:lnTo>
                <a:lnTo>
                  <a:pt x="3549142" y="1696466"/>
                </a:lnTo>
                <a:lnTo>
                  <a:pt x="3299587" y="1412748"/>
                </a:lnTo>
                <a:lnTo>
                  <a:pt x="3665474" y="1243669"/>
                </a:lnTo>
                <a:lnTo>
                  <a:pt x="3665474" y="989636"/>
                </a:lnTo>
                <a:lnTo>
                  <a:pt x="3181984" y="981583"/>
                </a:lnTo>
                <a:lnTo>
                  <a:pt x="3196136" y="958977"/>
                </a:lnTo>
                <a:lnTo>
                  <a:pt x="1660905" y="958977"/>
                </a:lnTo>
                <a:lnTo>
                  <a:pt x="874649" y="544703"/>
                </a:lnTo>
                <a:close/>
              </a:path>
              <a:path w="3665854" h="3246120">
                <a:moveTo>
                  <a:pt x="1844416" y="2723527"/>
                </a:moveTo>
                <a:lnTo>
                  <a:pt x="1462277" y="2723527"/>
                </a:lnTo>
                <a:lnTo>
                  <a:pt x="1690116" y="2961982"/>
                </a:lnTo>
                <a:lnTo>
                  <a:pt x="1844416" y="2723527"/>
                </a:lnTo>
                <a:close/>
              </a:path>
              <a:path w="3665854" h="3246120">
                <a:moveTo>
                  <a:pt x="2311656" y="2610078"/>
                </a:moveTo>
                <a:lnTo>
                  <a:pt x="1917827" y="2610078"/>
                </a:lnTo>
                <a:lnTo>
                  <a:pt x="2255774" y="2831261"/>
                </a:lnTo>
                <a:lnTo>
                  <a:pt x="2311656" y="2610078"/>
                </a:lnTo>
                <a:close/>
              </a:path>
              <a:path w="3665854" h="3246120">
                <a:moveTo>
                  <a:pt x="2874831" y="2394445"/>
                </a:moveTo>
                <a:lnTo>
                  <a:pt x="2366137" y="2394445"/>
                </a:lnTo>
                <a:lnTo>
                  <a:pt x="2902712" y="2610078"/>
                </a:lnTo>
                <a:lnTo>
                  <a:pt x="2874831" y="2394445"/>
                </a:lnTo>
                <a:close/>
              </a:path>
              <a:path w="3665854" h="3246120">
                <a:moveTo>
                  <a:pt x="3479824" y="2156282"/>
                </a:moveTo>
                <a:lnTo>
                  <a:pt x="2844038" y="2156282"/>
                </a:lnTo>
                <a:lnTo>
                  <a:pt x="3665474" y="2348559"/>
                </a:lnTo>
                <a:lnTo>
                  <a:pt x="3665474" y="2347347"/>
                </a:lnTo>
                <a:lnTo>
                  <a:pt x="3479824" y="2156282"/>
                </a:lnTo>
                <a:close/>
              </a:path>
              <a:path w="3665854" h="3246120">
                <a:moveTo>
                  <a:pt x="1888617" y="283591"/>
                </a:moveTo>
                <a:lnTo>
                  <a:pt x="1660905" y="958977"/>
                </a:lnTo>
                <a:lnTo>
                  <a:pt x="3196136" y="958977"/>
                </a:lnTo>
                <a:lnTo>
                  <a:pt x="3253060" y="868045"/>
                </a:lnTo>
                <a:lnTo>
                  <a:pt x="2821685" y="868045"/>
                </a:lnTo>
                <a:lnTo>
                  <a:pt x="2834456" y="652526"/>
                </a:lnTo>
                <a:lnTo>
                  <a:pt x="2226691" y="652526"/>
                </a:lnTo>
                <a:lnTo>
                  <a:pt x="1888617" y="283591"/>
                </a:lnTo>
                <a:close/>
              </a:path>
              <a:path w="3665854" h="3246120">
                <a:moveTo>
                  <a:pt x="3498088" y="476631"/>
                </a:moveTo>
                <a:lnTo>
                  <a:pt x="2821685" y="868045"/>
                </a:lnTo>
                <a:lnTo>
                  <a:pt x="3253060" y="868045"/>
                </a:lnTo>
                <a:lnTo>
                  <a:pt x="3498088" y="476631"/>
                </a:lnTo>
                <a:close/>
              </a:path>
              <a:path w="3665854" h="3246120">
                <a:moveTo>
                  <a:pt x="2873121" y="0"/>
                </a:moveTo>
                <a:lnTo>
                  <a:pt x="2226691" y="652526"/>
                </a:lnTo>
                <a:lnTo>
                  <a:pt x="2834456" y="652526"/>
                </a:lnTo>
                <a:lnTo>
                  <a:pt x="287312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705217" y="3511930"/>
            <a:ext cx="1438910" cy="989965"/>
          </a:xfrm>
          <a:custGeom>
            <a:avLst/>
            <a:gdLst/>
            <a:ahLst/>
            <a:cxnLst/>
            <a:rect l="l" t="t" r="r" b="b"/>
            <a:pathLst>
              <a:path w="1438909" h="989964">
                <a:moveTo>
                  <a:pt x="0" y="652526"/>
                </a:moveTo>
                <a:lnTo>
                  <a:pt x="646429" y="0"/>
                </a:lnTo>
                <a:lnTo>
                  <a:pt x="594994" y="868045"/>
                </a:lnTo>
                <a:lnTo>
                  <a:pt x="1271397" y="476631"/>
                </a:lnTo>
                <a:lnTo>
                  <a:pt x="955293" y="981583"/>
                </a:lnTo>
                <a:lnTo>
                  <a:pt x="1438782" y="989636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660510" y="4755600"/>
            <a:ext cx="483870" cy="1104265"/>
          </a:xfrm>
          <a:custGeom>
            <a:avLst/>
            <a:gdLst/>
            <a:ahLst/>
            <a:cxnLst/>
            <a:rect l="l" t="t" r="r" b="b"/>
            <a:pathLst>
              <a:path w="483870" h="1104264">
                <a:moveTo>
                  <a:pt x="483489" y="0"/>
                </a:moveTo>
                <a:lnTo>
                  <a:pt x="117602" y="169078"/>
                </a:lnTo>
                <a:lnTo>
                  <a:pt x="367157" y="452796"/>
                </a:lnTo>
                <a:lnTo>
                  <a:pt x="0" y="606085"/>
                </a:lnTo>
                <a:lnTo>
                  <a:pt x="483489" y="1103677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478526" y="3795521"/>
            <a:ext cx="3665854" cy="2962275"/>
          </a:xfrm>
          <a:custGeom>
            <a:avLst/>
            <a:gdLst/>
            <a:ahLst/>
            <a:cxnLst/>
            <a:rect l="l" t="t" r="r" b="b"/>
            <a:pathLst>
              <a:path w="3665854" h="2962275">
                <a:moveTo>
                  <a:pt x="3665474" y="2064968"/>
                </a:moveTo>
                <a:lnTo>
                  <a:pt x="2844038" y="1872691"/>
                </a:lnTo>
                <a:lnTo>
                  <a:pt x="2902712" y="2326487"/>
                </a:lnTo>
                <a:lnTo>
                  <a:pt x="2366137" y="2110854"/>
                </a:lnTo>
                <a:lnTo>
                  <a:pt x="2255774" y="2547670"/>
                </a:lnTo>
                <a:lnTo>
                  <a:pt x="1917827" y="2326487"/>
                </a:lnTo>
                <a:lnTo>
                  <a:pt x="1690116" y="2678391"/>
                </a:lnTo>
                <a:lnTo>
                  <a:pt x="1462277" y="2439936"/>
                </a:lnTo>
                <a:lnTo>
                  <a:pt x="955166" y="2962089"/>
                </a:lnTo>
                <a:lnTo>
                  <a:pt x="933450" y="2457208"/>
                </a:lnTo>
                <a:lnTo>
                  <a:pt x="249682" y="2394851"/>
                </a:lnTo>
                <a:lnTo>
                  <a:pt x="646938" y="2025967"/>
                </a:lnTo>
                <a:lnTo>
                  <a:pt x="0" y="1651380"/>
                </a:lnTo>
                <a:lnTo>
                  <a:pt x="764413" y="1458214"/>
                </a:lnTo>
                <a:lnTo>
                  <a:pt x="227711" y="959103"/>
                </a:lnTo>
                <a:lnTo>
                  <a:pt x="1043558" y="891032"/>
                </a:lnTo>
                <a:lnTo>
                  <a:pt x="874649" y="261111"/>
                </a:lnTo>
                <a:lnTo>
                  <a:pt x="1660905" y="675385"/>
                </a:lnTo>
                <a:lnTo>
                  <a:pt x="1888617" y="0"/>
                </a:lnTo>
                <a:lnTo>
                  <a:pt x="2226691" y="368934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130925" y="4515611"/>
            <a:ext cx="2655824" cy="15125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243708" y="654507"/>
            <a:ext cx="546150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mtClean="0">
                <a:latin typeface="微軟正黑體" pitchFamily="34" charset="-120"/>
                <a:ea typeface="微軟正黑體" pitchFamily="34" charset="-120"/>
              </a:rPr>
              <a:t>細懸浮微</a:t>
            </a:r>
            <a:r>
              <a:rPr spc="5" dirty="0" smtClean="0">
                <a:latin typeface="微軟正黑體" pitchFamily="34" charset="-120"/>
                <a:ea typeface="微軟正黑體" pitchFamily="34" charset="-120"/>
              </a:rPr>
              <a:t>粒</a:t>
            </a:r>
            <a:r>
              <a:rPr lang="en-US" altLang="zh-TW" spc="5" dirty="0" smtClean="0">
                <a:latin typeface="微軟正黑體" pitchFamily="34" charset="-120"/>
                <a:ea typeface="微軟正黑體" pitchFamily="34" charset="-120"/>
              </a:rPr>
              <a:t>〈</a:t>
            </a:r>
            <a:r>
              <a:rPr spc="150" dirty="0" smtClean="0">
                <a:latin typeface="微軟正黑體" pitchFamily="34" charset="-120"/>
                <a:ea typeface="微軟正黑體" pitchFamily="34" charset="-120"/>
              </a:rPr>
              <a:t>PM</a:t>
            </a:r>
            <a:r>
              <a:rPr sz="4350" spc="225" baseline="-21072" dirty="0" smtClean="0">
                <a:latin typeface="微軟正黑體" pitchFamily="34" charset="-120"/>
                <a:ea typeface="微軟正黑體" pitchFamily="34" charset="-120"/>
              </a:rPr>
              <a:t>2.5</a:t>
            </a:r>
            <a:r>
              <a:rPr lang="en-US" sz="4350" spc="225" baseline="-21072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pc="5" dirty="0">
                <a:latin typeface="微軟正黑體" pitchFamily="34" charset="-120"/>
                <a:ea typeface="微軟正黑體" pitchFamily="34" charset="-120"/>
              </a:rPr>
              <a:t>〉</a:t>
            </a:r>
            <a:endParaRPr spc="5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634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914400" y="1341438"/>
            <a:ext cx="7337425" cy="5440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1914270" y="2875914"/>
            <a:ext cx="15144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放大</a:t>
            </a:r>
            <a:r>
              <a:rPr sz="2800" spc="1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10</a:t>
            </a: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倍</a:t>
            </a:r>
            <a:endParaRPr sz="28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996188" y="501158"/>
            <a:ext cx="7216140" cy="6418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77265">
              <a:lnSpc>
                <a:spcPts val="4920"/>
              </a:lnSpc>
              <a:spcBef>
                <a:spcPts val="105"/>
              </a:spcBef>
            </a:pPr>
            <a:r>
              <a:rPr sz="4400" dirty="0" err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電子顯微鏡看</a:t>
            </a:r>
            <a:r>
              <a:rPr sz="4400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lang="en-US" altLang="zh-TW" sz="4400" spc="150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PM</a:t>
            </a:r>
            <a:r>
              <a:rPr lang="en-US" altLang="zh-TW" sz="4400" spc="225" baseline="-21072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2.5</a:t>
            </a:r>
            <a:endParaRPr sz="4400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1957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1432" y="654507"/>
            <a:ext cx="450278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細懸浮微粒的影響</a:t>
            </a: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990600" cy="693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64979" y="0"/>
            <a:ext cx="914400" cy="69124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20482" name="Picture 2" descr="ä¸åæ¸æµ®å¾®ç²ç²å¾åå¸å°å¼å¸ç³»çµ±å½±é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296150" cy="686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6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1538" y="654507"/>
            <a:ext cx="28238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5" dirty="0">
                <a:latin typeface="微軟正黑體" pitchFamily="34" charset="-120"/>
                <a:ea typeface="微軟正黑體" pitchFamily="34" charset="-120"/>
              </a:rPr>
              <a:t>空氣污染物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24420"/>
            <a:ext cx="7771130" cy="4979568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3200" b="1" spc="25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1.</a:t>
            </a:r>
            <a:r>
              <a:rPr sz="3200" b="1" spc="5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懸浮微</a:t>
            </a:r>
            <a:r>
              <a:rPr sz="3200" b="1" spc="-5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粒</a:t>
            </a:r>
            <a:r>
              <a:rPr sz="3200" b="1" spc="160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(PM</a:t>
            </a:r>
            <a:r>
              <a:rPr sz="3150" b="1" spc="240" baseline="-21164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10</a:t>
            </a:r>
            <a:r>
              <a:rPr sz="3150" b="1" spc="450" baseline="-21164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sz="3200" b="1" spc="40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)</a:t>
            </a:r>
            <a:endParaRPr sz="3200" b="1" dirty="0">
              <a:latin typeface="微軟正黑體" pitchFamily="34" charset="-120"/>
              <a:ea typeface="微軟正黑體" pitchFamily="34" charset="-120"/>
              <a:cs typeface="Noto Sans CJK JP Regular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sz="3200" dirty="0" err="1">
                <a:latin typeface="微軟正黑體" pitchFamily="34" charset="-120"/>
                <a:ea typeface="微軟正黑體" pitchFamily="34" charset="-120"/>
                <a:cs typeface="Noto Sans CJK JP Regular"/>
              </a:rPr>
              <a:t>主要來源包</a:t>
            </a:r>
            <a:r>
              <a:rPr sz="3200" spc="-10" dirty="0" err="1">
                <a:latin typeface="微軟正黑體" pitchFamily="34" charset="-120"/>
                <a:ea typeface="微軟正黑體" pitchFamily="34" charset="-120"/>
                <a:cs typeface="Noto Sans CJK JP Regular"/>
              </a:rPr>
              <a:t>括</a:t>
            </a:r>
            <a:r>
              <a:rPr sz="3200" dirty="0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道路揚</a:t>
            </a:r>
            <a:r>
              <a:rPr sz="3200" spc="-10" dirty="0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塵</a:t>
            </a:r>
            <a:r>
              <a:rPr sz="3200" spc="-15" dirty="0" err="1">
                <a:latin typeface="微軟正黑體" pitchFamily="34" charset="-120"/>
                <a:ea typeface="微軟正黑體" pitchFamily="34" charset="-120"/>
                <a:cs typeface="Noto Sans CJK JP Regular"/>
              </a:rPr>
              <a:t>、</a:t>
            </a:r>
            <a:r>
              <a:rPr sz="3200" dirty="0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車輛排放廢</a:t>
            </a:r>
            <a:r>
              <a:rPr sz="3200" spc="-25" dirty="0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氣</a:t>
            </a:r>
            <a:r>
              <a:rPr sz="3200" dirty="0" err="1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、</a:t>
            </a:r>
            <a:r>
              <a:rPr sz="3200" spc="5" dirty="0" err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露天燃</a:t>
            </a:r>
            <a:r>
              <a:rPr sz="3200" spc="-5" dirty="0" err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燒</a:t>
            </a:r>
            <a:r>
              <a:rPr sz="3200" spc="5" dirty="0" err="1">
                <a:latin typeface="微軟正黑體" pitchFamily="34" charset="-120"/>
                <a:ea typeface="微軟正黑體" pitchFamily="34" charset="-120"/>
                <a:cs typeface="Noto Sans CJK JP Regular"/>
              </a:rPr>
              <a:t>、</a:t>
            </a:r>
            <a:r>
              <a:rPr sz="3200" spc="5" dirty="0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營建施</a:t>
            </a:r>
            <a:r>
              <a:rPr sz="3200" spc="-5" dirty="0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工</a:t>
            </a:r>
            <a:r>
              <a:rPr sz="3200" dirty="0" err="1">
                <a:latin typeface="微軟正黑體" pitchFamily="34" charset="-120"/>
                <a:ea typeface="微軟正黑體" pitchFamily="34" charset="-120"/>
                <a:cs typeface="Noto Sans CJK JP Regular"/>
              </a:rPr>
              <a:t>及</a:t>
            </a:r>
            <a:r>
              <a:rPr sz="3200" spc="-10" dirty="0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農</a:t>
            </a:r>
            <a:r>
              <a:rPr sz="3200" spc="5" dirty="0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地耕</a:t>
            </a:r>
            <a:r>
              <a:rPr sz="3200" spc="-15" dirty="0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作</a:t>
            </a:r>
            <a:r>
              <a:rPr sz="3200" spc="5" dirty="0" err="1">
                <a:latin typeface="微軟正黑體" pitchFamily="34" charset="-120"/>
                <a:ea typeface="微軟正黑體" pitchFamily="34" charset="-120"/>
                <a:cs typeface="Noto Sans CJK JP Regular"/>
              </a:rPr>
              <a:t>等，</a:t>
            </a:r>
            <a:r>
              <a:rPr sz="3200" spc="-10" dirty="0" err="1">
                <a:latin typeface="微軟正黑體" pitchFamily="34" charset="-120"/>
                <a:ea typeface="微軟正黑體" pitchFamily="34" charset="-120"/>
                <a:cs typeface="Noto Sans CJK JP Regular"/>
              </a:rPr>
              <a:t>由</a:t>
            </a:r>
            <a:r>
              <a:rPr sz="3200" spc="5" dirty="0" err="1">
                <a:latin typeface="微軟正黑體" pitchFamily="34" charset="-120"/>
                <a:ea typeface="微軟正黑體" pitchFamily="34" charset="-120"/>
                <a:cs typeface="Noto Sans CJK JP Regular"/>
              </a:rPr>
              <a:t>於</a:t>
            </a:r>
            <a:r>
              <a:rPr sz="3200" spc="5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sz="320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粒徑小</a:t>
            </a:r>
            <a:r>
              <a:rPr sz="3200" spc="-1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於</a:t>
            </a:r>
            <a:r>
              <a:rPr sz="3200" spc="125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1</a:t>
            </a:r>
            <a:r>
              <a:rPr sz="3200" spc="13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0</a:t>
            </a:r>
            <a:r>
              <a:rPr sz="32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微</a:t>
            </a:r>
            <a:r>
              <a:rPr sz="3200" spc="-5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米</a:t>
            </a:r>
            <a:r>
              <a:rPr sz="320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以下，能</a:t>
            </a:r>
            <a:r>
              <a:rPr sz="3200" spc="5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深</a:t>
            </a:r>
            <a:r>
              <a:rPr sz="320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入人體肺</a:t>
            </a:r>
            <a:r>
              <a:rPr sz="3200" spc="-15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部</a:t>
            </a:r>
            <a:r>
              <a:rPr sz="320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深 處，危害呼吸系統危害。</a:t>
            </a: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3200" b="1" spc="25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2.</a:t>
            </a:r>
            <a:r>
              <a:rPr sz="3200" b="1" spc="5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二氧化</a:t>
            </a:r>
            <a:r>
              <a:rPr sz="3200" b="1" spc="-5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硫</a:t>
            </a:r>
            <a:r>
              <a:rPr sz="3200" b="1" spc="75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(SO</a:t>
            </a:r>
            <a:r>
              <a:rPr sz="1800" b="1" spc="75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2</a:t>
            </a:r>
            <a:r>
              <a:rPr sz="1800" b="1" spc="375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sz="3200" b="1" spc="40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)</a:t>
            </a:r>
            <a:endParaRPr sz="3200" b="1" dirty="0">
              <a:latin typeface="微軟正黑體" pitchFamily="34" charset="-120"/>
              <a:ea typeface="微軟正黑體" pitchFamily="34" charset="-120"/>
              <a:cs typeface="Noto Sans CJK JP Regular"/>
            </a:endParaRPr>
          </a:p>
          <a:p>
            <a:pPr marL="355600" marR="81915" indent="-342900" algn="just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人為產生</a:t>
            </a:r>
            <a:r>
              <a:rPr sz="3200" spc="-5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的</a:t>
            </a:r>
            <a:r>
              <a:rPr sz="32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二氧化</a:t>
            </a:r>
            <a:r>
              <a:rPr sz="3200" spc="-1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硫</a:t>
            </a:r>
            <a:r>
              <a:rPr sz="320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，一般為</a:t>
            </a:r>
            <a:r>
              <a:rPr sz="3200" spc="-15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含</a:t>
            </a:r>
            <a:r>
              <a:rPr sz="320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硫之燃料 </a:t>
            </a:r>
            <a:r>
              <a:rPr sz="3200" spc="5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燃燒產生，為一具刺激</a:t>
            </a:r>
            <a:r>
              <a:rPr sz="3200" spc="-1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臭</a:t>
            </a:r>
            <a:r>
              <a:rPr sz="3200" spc="5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味之</a:t>
            </a:r>
            <a:r>
              <a:rPr sz="3200" spc="-1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無</a:t>
            </a:r>
            <a:r>
              <a:rPr sz="3200" spc="5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色氣</a:t>
            </a:r>
            <a:r>
              <a:rPr sz="3200" spc="-1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體</a:t>
            </a:r>
            <a:r>
              <a:rPr sz="320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， 是引</a:t>
            </a:r>
            <a:r>
              <a:rPr sz="3200" spc="-5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起</a:t>
            </a:r>
            <a:r>
              <a:rPr sz="32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酸雨</a:t>
            </a:r>
            <a:r>
              <a:rPr sz="320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的主要物質。</a:t>
            </a:r>
          </a:p>
        </p:txBody>
      </p:sp>
    </p:spTree>
    <p:extLst>
      <p:ext uri="{BB962C8B-B14F-4D97-AF65-F5344CB8AC3E}">
        <p14:creationId xmlns:p14="http://schemas.microsoft.com/office/powerpoint/2010/main" val="38880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1538" y="796289"/>
            <a:ext cx="28238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b="1" spc="5" dirty="0">
                <a:latin typeface="微軟正黑體" pitchFamily="34" charset="-120"/>
                <a:ea typeface="微軟正黑體" pitchFamily="34" charset="-120"/>
              </a:rPr>
              <a:t>空氣污染物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24457"/>
            <a:ext cx="8379460" cy="4963024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3200" spc="25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3.</a:t>
            </a:r>
            <a:r>
              <a:rPr sz="3200" spc="5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氮氧化</a:t>
            </a:r>
            <a:r>
              <a:rPr sz="3200" spc="-5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物</a:t>
            </a:r>
            <a:r>
              <a:rPr sz="3200" spc="180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(NOx</a:t>
            </a:r>
            <a:r>
              <a:rPr sz="3200" spc="45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sz="3200" spc="40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)</a:t>
            </a:r>
            <a:endParaRPr sz="3200" dirty="0">
              <a:latin typeface="微軟正黑體" pitchFamily="34" charset="-120"/>
              <a:ea typeface="微軟正黑體" pitchFamily="34" charset="-120"/>
              <a:cs typeface="Noto Sans CJK JP Regular"/>
            </a:endParaRPr>
          </a:p>
          <a:p>
            <a:pPr marL="533400" marR="412115" indent="-350838" eaLnBrk="0" fontAlgn="ctr" hangingPunct="0">
              <a:lnSpc>
                <a:spcPts val="3460"/>
              </a:lnSpc>
              <a:spcBef>
                <a:spcPts val="815"/>
              </a:spcBef>
              <a:buFont typeface="Arial"/>
              <a:buChar char="•"/>
              <a:tabLst>
                <a:tab pos="533400" algn="l"/>
              </a:tabLst>
            </a:pPr>
            <a:r>
              <a:rPr sz="3200" dirty="0" err="1">
                <a:latin typeface="微軟正黑體" pitchFamily="34" charset="-120"/>
                <a:ea typeface="微軟正黑體" pitchFamily="34" charset="-120"/>
                <a:cs typeface="Noto Sans CJK JP Regular"/>
              </a:rPr>
              <a:t>氮氧化物主要為燃燒產</a:t>
            </a:r>
            <a:r>
              <a:rPr sz="3200" spc="-15" dirty="0" err="1">
                <a:latin typeface="微軟正黑體" pitchFamily="34" charset="-120"/>
                <a:ea typeface="微軟正黑體" pitchFamily="34" charset="-120"/>
                <a:cs typeface="Noto Sans CJK JP Regular"/>
              </a:rPr>
              <a:t>生</a:t>
            </a:r>
            <a:r>
              <a:rPr sz="3200" dirty="0" err="1">
                <a:latin typeface="微軟正黑體" pitchFamily="34" charset="-120"/>
                <a:ea typeface="微軟正黑體" pitchFamily="34" charset="-120"/>
                <a:cs typeface="Noto Sans CJK JP Regular"/>
              </a:rPr>
              <a:t>，</a:t>
            </a:r>
            <a:r>
              <a:rPr sz="3200" dirty="0" err="1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亦</a:t>
            </a:r>
            <a:r>
              <a:rPr sz="3200" spc="-15" dirty="0" err="1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是</a:t>
            </a:r>
            <a:r>
              <a:rPr sz="3200" dirty="0" err="1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造</a:t>
            </a:r>
            <a:r>
              <a:rPr sz="3200" spc="-25" dirty="0" err="1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成</a:t>
            </a:r>
            <a:r>
              <a:rPr sz="3200" spc="-10" dirty="0" err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雨水</a:t>
            </a:r>
            <a:r>
              <a:rPr sz="3200" dirty="0" err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酸</a:t>
            </a:r>
            <a:r>
              <a:rPr sz="3200" spc="-5" dirty="0" err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化</a:t>
            </a:r>
            <a:r>
              <a:rPr sz="3200" dirty="0" err="1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原因之一</a:t>
            </a:r>
            <a:r>
              <a:rPr sz="320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。</a:t>
            </a: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3200" spc="25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4.</a:t>
            </a:r>
            <a:r>
              <a:rPr sz="3200" spc="5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一氧化</a:t>
            </a:r>
            <a:r>
              <a:rPr sz="3200" spc="-5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碳</a:t>
            </a:r>
            <a:r>
              <a:rPr sz="3200" spc="95" dirty="0">
                <a:solidFill>
                  <a:srgbClr val="001F5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(CO)</a:t>
            </a:r>
            <a:endParaRPr sz="3200" dirty="0">
              <a:latin typeface="微軟正黑體" pitchFamily="34" charset="-120"/>
              <a:ea typeface="微軟正黑體" pitchFamily="34" charset="-120"/>
              <a:cs typeface="Noto Sans CJK JP Regular"/>
            </a:endParaRPr>
          </a:p>
          <a:p>
            <a:pPr marL="533400" marR="412115" indent="-350838" eaLnBrk="0" fontAlgn="ctr" hangingPunct="0">
              <a:lnSpc>
                <a:spcPts val="3460"/>
              </a:lnSpc>
              <a:spcBef>
                <a:spcPts val="815"/>
              </a:spcBef>
              <a:buFont typeface="Arial"/>
              <a:buChar char="•"/>
              <a:tabLst>
                <a:tab pos="533400" algn="l"/>
              </a:tabLst>
            </a:pPr>
            <a:r>
              <a:rPr sz="320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除森林火災、甲烷氧化及生物活動等自然現象產生外，主要來自</a:t>
            </a:r>
            <a:r>
              <a:rPr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石化等燃料之不完全燃燒產生</a:t>
            </a:r>
            <a:r>
              <a:rPr sz="320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，無色無味，由於一氧化碳對血紅素的親和力比氧氣大得多，因此，可能造成人體及動物血液和組織中氧氣過低，而產生中毒現象。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870"/>
              </a:spcBef>
            </a:pPr>
            <a:r>
              <a:rPr spc="25" dirty="0">
                <a:latin typeface="微軟正黑體" pitchFamily="34" charset="-120"/>
                <a:ea typeface="微軟正黑體" pitchFamily="34" charset="-120"/>
              </a:rPr>
              <a:t>5.</a:t>
            </a:r>
            <a:r>
              <a:rPr spc="5" dirty="0">
                <a:latin typeface="微軟正黑體" pitchFamily="34" charset="-120"/>
                <a:ea typeface="微軟正黑體" pitchFamily="34" charset="-120"/>
              </a:rPr>
              <a:t>臭</a:t>
            </a:r>
            <a:r>
              <a:rPr dirty="0">
                <a:latin typeface="微軟正黑體" pitchFamily="34" charset="-120"/>
                <a:ea typeface="微軟正黑體" pitchFamily="34" charset="-120"/>
              </a:rPr>
              <a:t>氧</a:t>
            </a:r>
            <a:r>
              <a:rPr spc="125" dirty="0">
                <a:latin typeface="微軟正黑體" pitchFamily="34" charset="-120"/>
                <a:ea typeface="微軟正黑體" pitchFamily="34" charset="-120"/>
              </a:rPr>
              <a:t>(O</a:t>
            </a:r>
            <a:r>
              <a:rPr sz="3150" spc="187" baseline="-21164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sz="3150" spc="465" baseline="-21164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3200" spc="40" dirty="0">
                <a:latin typeface="微軟正黑體" pitchFamily="34" charset="-120"/>
                <a:ea typeface="微軟正黑體" pitchFamily="34" charset="-120"/>
              </a:rPr>
              <a:t>)</a:t>
            </a:r>
            <a:endParaRPr sz="3200" dirty="0">
              <a:latin typeface="微軟正黑體" pitchFamily="34" charset="-120"/>
              <a:ea typeface="微軟正黑體" pitchFamily="34" charset="-120"/>
            </a:endParaRPr>
          </a:p>
          <a:p>
            <a:pPr marL="379095" marR="508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78460" algn="l"/>
                <a:tab pos="379095" algn="l"/>
              </a:tabLst>
            </a:pPr>
            <a:r>
              <a:rPr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由氮氧化物、反應性碳</a:t>
            </a:r>
            <a:r>
              <a:rPr spc="-15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氫</a:t>
            </a:r>
            <a:r>
              <a:rPr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化合</a:t>
            </a:r>
            <a:r>
              <a:rPr spc="-15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物</a:t>
            </a:r>
            <a:r>
              <a:rPr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及日</a:t>
            </a:r>
            <a:r>
              <a:rPr spc="-15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光</a:t>
            </a:r>
            <a:r>
              <a:rPr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照 </a:t>
            </a:r>
            <a:r>
              <a:rPr spc="5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射後產生之二次污染物</a:t>
            </a:r>
            <a:r>
              <a:rPr spc="-1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r>
              <a:rPr spc="5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具強</a:t>
            </a:r>
            <a:r>
              <a:rPr spc="-1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氧</a:t>
            </a:r>
            <a:r>
              <a:rPr spc="5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化力</a:t>
            </a:r>
            <a:r>
              <a:rPr spc="-1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spc="5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對 </a:t>
            </a:r>
            <a:r>
              <a:rPr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呼吸系統具刺激性，能</a:t>
            </a:r>
            <a:r>
              <a:rPr spc="-15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引</a:t>
            </a:r>
            <a:r>
              <a:rPr spc="-2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起</a:t>
            </a:r>
            <a:r>
              <a:rPr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咳嗽、氣</a:t>
            </a:r>
            <a:r>
              <a:rPr spc="-25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喘</a:t>
            </a:r>
            <a:r>
              <a:rPr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、 </a:t>
            </a:r>
            <a:r>
              <a:rPr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頭痛、疲</a:t>
            </a:r>
            <a:r>
              <a:rPr spc="-1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倦</a:t>
            </a:r>
            <a:r>
              <a:rPr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及肺部</a:t>
            </a:r>
            <a:r>
              <a:rPr spc="-15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之</a:t>
            </a:r>
            <a:r>
              <a:rPr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傷害，特別是對小</a:t>
            </a:r>
            <a:r>
              <a:rPr spc="-15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孩</a:t>
            </a:r>
            <a:r>
              <a:rPr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、 </a:t>
            </a:r>
            <a:r>
              <a:rPr spc="5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老人、病人或戶外運動</a:t>
            </a:r>
            <a:r>
              <a:rPr spc="-1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者</a:t>
            </a:r>
            <a:r>
              <a:rPr spc="5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有較</a:t>
            </a:r>
            <a:r>
              <a:rPr spc="-1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大</a:t>
            </a:r>
            <a:r>
              <a:rPr spc="5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影</a:t>
            </a:r>
            <a:r>
              <a:rPr spc="-25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響</a:t>
            </a:r>
            <a:r>
              <a:rPr spc="5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61538" y="760221"/>
            <a:ext cx="28238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5" dirty="0">
                <a:latin typeface="微軟正黑體" pitchFamily="34" charset="-120"/>
                <a:ea typeface="微軟正黑體" pitchFamily="34" charset="-120"/>
              </a:rPr>
              <a:t>空氣污染物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1122" y="760221"/>
            <a:ext cx="338327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b="1" spc="5" dirty="0">
                <a:latin typeface="微軟正黑體" pitchFamily="34" charset="-120"/>
                <a:ea typeface="微軟正黑體" pitchFamily="34" charset="-120"/>
              </a:rPr>
              <a:t>造成哪些疾病</a:t>
            </a:r>
          </a:p>
        </p:txBody>
      </p:sp>
      <p:sp>
        <p:nvSpPr>
          <p:cNvPr id="3" name="object 3"/>
          <p:cNvSpPr/>
          <p:nvPr/>
        </p:nvSpPr>
        <p:spPr>
          <a:xfrm>
            <a:off x="1477136" y="2184374"/>
            <a:ext cx="4252595" cy="42525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61740" y="2914573"/>
            <a:ext cx="680796" cy="748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0928" y="4147261"/>
            <a:ext cx="476554" cy="4765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92602" y="2944685"/>
            <a:ext cx="612711" cy="6127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49371" y="3682047"/>
            <a:ext cx="544639" cy="4236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7622" y="3074238"/>
            <a:ext cx="272313" cy="3583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9372" y="2020823"/>
            <a:ext cx="3069336" cy="2362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2984" y="2069592"/>
            <a:ext cx="2465831" cy="23256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7162" y="2048129"/>
            <a:ext cx="2974682" cy="22680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7162" y="2048129"/>
            <a:ext cx="2974975" cy="2268220"/>
          </a:xfrm>
          <a:custGeom>
            <a:avLst/>
            <a:gdLst/>
            <a:ahLst/>
            <a:cxnLst/>
            <a:rect l="l" t="t" r="r" b="b"/>
            <a:pathLst>
              <a:path w="2974975" h="2268220">
                <a:moveTo>
                  <a:pt x="0" y="0"/>
                </a:moveTo>
                <a:lnTo>
                  <a:pt x="1368132" y="0"/>
                </a:lnTo>
                <a:lnTo>
                  <a:pt x="1954491" y="0"/>
                </a:lnTo>
                <a:lnTo>
                  <a:pt x="2345397" y="0"/>
                </a:lnTo>
                <a:lnTo>
                  <a:pt x="2345397" y="1323086"/>
                </a:lnTo>
                <a:lnTo>
                  <a:pt x="2974682" y="1238250"/>
                </a:lnTo>
                <a:lnTo>
                  <a:pt x="2345397" y="1890014"/>
                </a:lnTo>
                <a:lnTo>
                  <a:pt x="2345397" y="2268093"/>
                </a:lnTo>
                <a:lnTo>
                  <a:pt x="1954491" y="2268093"/>
                </a:lnTo>
                <a:lnTo>
                  <a:pt x="1368132" y="2268093"/>
                </a:lnTo>
                <a:lnTo>
                  <a:pt x="0" y="2268093"/>
                </a:lnTo>
                <a:lnTo>
                  <a:pt x="0" y="1890014"/>
                </a:lnTo>
                <a:lnTo>
                  <a:pt x="0" y="132308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35902" y="2063113"/>
            <a:ext cx="2116455" cy="213995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u="heavy" spc="-50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Noto Sans CJK JP Regular"/>
                <a:cs typeface="Noto Sans CJK JP Regular"/>
              </a:rPr>
              <a:t>呼吸系統</a:t>
            </a:r>
            <a:r>
              <a:rPr sz="2000" b="1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Noto Sans CJK JP Regular"/>
                <a:cs typeface="Noto Sans CJK JP Regular"/>
              </a:rPr>
              <a:t>：</a:t>
            </a:r>
            <a:endParaRPr sz="2000" b="1" dirty="0">
              <a:latin typeface="Noto Sans CJK JP Regular"/>
              <a:cs typeface="Noto Sans CJK JP Regular"/>
            </a:endParaRPr>
          </a:p>
          <a:p>
            <a:pPr marL="274320" indent="-261620">
              <a:lnSpc>
                <a:spcPct val="100000"/>
              </a:lnSpc>
              <a:spcBef>
                <a:spcPts val="605"/>
              </a:spcBef>
              <a:buClr>
                <a:srgbClr val="0000FF"/>
              </a:buClr>
              <a:buFont typeface="Wingdings"/>
              <a:buChar char=""/>
              <a:tabLst>
                <a:tab pos="27495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咳嗽、打噴嚏、呼</a:t>
            </a:r>
          </a:p>
          <a:p>
            <a:pPr marL="27432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Noto Sans CJK JP Regular"/>
                <a:cs typeface="Noto Sans CJK JP Regular"/>
              </a:rPr>
              <a:t>吸困難等症狀</a:t>
            </a:r>
            <a:endParaRPr sz="1800" dirty="0">
              <a:latin typeface="Noto Sans CJK JP Regular"/>
              <a:cs typeface="Noto Sans CJK JP Regular"/>
            </a:endParaRPr>
          </a:p>
          <a:p>
            <a:pPr marL="274320" indent="-261620">
              <a:lnSpc>
                <a:spcPct val="100000"/>
              </a:lnSpc>
              <a:buClr>
                <a:srgbClr val="0000FF"/>
              </a:buClr>
              <a:buFont typeface="Wingdings"/>
              <a:buChar char=""/>
              <a:tabLst>
                <a:tab pos="27495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氣喘</a:t>
            </a:r>
          </a:p>
          <a:p>
            <a:pPr marL="274320" indent="-261620">
              <a:lnSpc>
                <a:spcPct val="100000"/>
              </a:lnSpc>
              <a:buClr>
                <a:srgbClr val="0000FF"/>
              </a:buClr>
              <a:buFont typeface="Wingdings"/>
              <a:buChar char=""/>
              <a:tabLst>
                <a:tab pos="27495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支氣管炎</a:t>
            </a:r>
          </a:p>
          <a:p>
            <a:pPr marL="274320" indent="-261620">
              <a:lnSpc>
                <a:spcPct val="100000"/>
              </a:lnSpc>
              <a:buClr>
                <a:srgbClr val="0000FF"/>
              </a:buClr>
              <a:buFont typeface="Wingdings"/>
              <a:buChar char=""/>
              <a:tabLst>
                <a:tab pos="27495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呼吸道過敏</a:t>
            </a:r>
          </a:p>
          <a:p>
            <a:pPr marL="274320" indent="-261620">
              <a:lnSpc>
                <a:spcPct val="100000"/>
              </a:lnSpc>
              <a:buClr>
                <a:srgbClr val="0000FF"/>
              </a:buClr>
              <a:buFont typeface="Wingdings"/>
              <a:buChar char=""/>
              <a:tabLst>
                <a:tab pos="27495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肺癌</a:t>
            </a:r>
          </a:p>
        </p:txBody>
      </p:sp>
      <p:sp>
        <p:nvSpPr>
          <p:cNvPr id="14" name="object 14"/>
          <p:cNvSpPr/>
          <p:nvPr/>
        </p:nvSpPr>
        <p:spPr>
          <a:xfrm>
            <a:off x="1820545" y="1571663"/>
            <a:ext cx="885024" cy="8850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9372" y="3930396"/>
            <a:ext cx="3076955" cy="23820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2984" y="5038344"/>
            <a:ext cx="1844039" cy="12283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7162" y="3958082"/>
            <a:ext cx="2981032" cy="22865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7162" y="3958082"/>
            <a:ext cx="2981325" cy="2286635"/>
          </a:xfrm>
          <a:custGeom>
            <a:avLst/>
            <a:gdLst/>
            <a:ahLst/>
            <a:cxnLst/>
            <a:rect l="l" t="t" r="r" b="b"/>
            <a:pathLst>
              <a:path w="2981325" h="2286635">
                <a:moveTo>
                  <a:pt x="0" y="1000633"/>
                </a:moveTo>
                <a:lnTo>
                  <a:pt x="1368132" y="1000633"/>
                </a:lnTo>
                <a:lnTo>
                  <a:pt x="2981032" y="0"/>
                </a:lnTo>
                <a:lnTo>
                  <a:pt x="1954491" y="1000633"/>
                </a:lnTo>
                <a:lnTo>
                  <a:pt x="2345397" y="1000633"/>
                </a:lnTo>
                <a:lnTo>
                  <a:pt x="2345397" y="1215009"/>
                </a:lnTo>
                <a:lnTo>
                  <a:pt x="2345397" y="1536446"/>
                </a:lnTo>
                <a:lnTo>
                  <a:pt x="2345397" y="2286520"/>
                </a:lnTo>
                <a:lnTo>
                  <a:pt x="1954491" y="2286520"/>
                </a:lnTo>
                <a:lnTo>
                  <a:pt x="1368132" y="2286520"/>
                </a:lnTo>
                <a:lnTo>
                  <a:pt x="0" y="2286520"/>
                </a:lnTo>
                <a:lnTo>
                  <a:pt x="0" y="1536446"/>
                </a:lnTo>
                <a:lnTo>
                  <a:pt x="0" y="1215009"/>
                </a:lnTo>
                <a:lnTo>
                  <a:pt x="0" y="1000633"/>
                </a:lnTo>
                <a:close/>
              </a:path>
            </a:pathLst>
          </a:custGeom>
          <a:ln w="9525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35902" y="5031751"/>
            <a:ext cx="1430655" cy="104330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u="heavy" spc="-50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Noto Sans CJK JP Regular"/>
                <a:cs typeface="Noto Sans CJK JP Regular"/>
              </a:rPr>
              <a:t>血液系統：</a:t>
            </a:r>
            <a:endParaRPr sz="2000" b="1" dirty="0">
              <a:latin typeface="Noto Sans CJK JP Regular"/>
              <a:cs typeface="Noto Sans CJK JP Regular"/>
            </a:endParaRPr>
          </a:p>
          <a:p>
            <a:pPr marL="274320" indent="-261620">
              <a:lnSpc>
                <a:spcPct val="100000"/>
              </a:lnSpc>
              <a:spcBef>
                <a:spcPts val="610"/>
              </a:spcBef>
              <a:buClr>
                <a:srgbClr val="974707"/>
              </a:buClr>
              <a:buFont typeface="Wingdings"/>
              <a:buChar char=""/>
              <a:tabLst>
                <a:tab pos="27495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血管發炎</a:t>
            </a:r>
          </a:p>
          <a:p>
            <a:pPr marL="274320" indent="-261620">
              <a:lnSpc>
                <a:spcPct val="100000"/>
              </a:lnSpc>
              <a:buClr>
                <a:srgbClr val="974707"/>
              </a:buClr>
              <a:buFont typeface="Wingdings"/>
              <a:buChar char=""/>
              <a:tabLst>
                <a:tab pos="27495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心血管疾病</a:t>
            </a:r>
          </a:p>
        </p:txBody>
      </p:sp>
      <p:sp>
        <p:nvSpPr>
          <p:cNvPr id="20" name="object 20"/>
          <p:cNvSpPr/>
          <p:nvPr/>
        </p:nvSpPr>
        <p:spPr>
          <a:xfrm>
            <a:off x="1785873" y="5387352"/>
            <a:ext cx="885024" cy="6883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70376" y="2020823"/>
            <a:ext cx="2860548" cy="135178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32147" y="2078735"/>
            <a:ext cx="2072639" cy="12283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18001" y="2048129"/>
            <a:ext cx="2765044" cy="125717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18001" y="2048129"/>
            <a:ext cx="2765425" cy="1257300"/>
          </a:xfrm>
          <a:custGeom>
            <a:avLst/>
            <a:gdLst/>
            <a:ahLst/>
            <a:cxnLst/>
            <a:rect l="l" t="t" r="r" b="b"/>
            <a:pathLst>
              <a:path w="2765425" h="1257300">
                <a:moveTo>
                  <a:pt x="518413" y="0"/>
                </a:moveTo>
                <a:lnTo>
                  <a:pt x="892937" y="0"/>
                </a:lnTo>
                <a:lnTo>
                  <a:pt x="1454531" y="0"/>
                </a:lnTo>
                <a:lnTo>
                  <a:pt x="2765044" y="0"/>
                </a:lnTo>
                <a:lnTo>
                  <a:pt x="2765044" y="693038"/>
                </a:lnTo>
                <a:lnTo>
                  <a:pt x="2765044" y="990092"/>
                </a:lnTo>
                <a:lnTo>
                  <a:pt x="2765044" y="1188085"/>
                </a:lnTo>
                <a:lnTo>
                  <a:pt x="1454531" y="1188085"/>
                </a:lnTo>
                <a:lnTo>
                  <a:pt x="892937" y="1188085"/>
                </a:lnTo>
                <a:lnTo>
                  <a:pt x="518413" y="1188085"/>
                </a:lnTo>
                <a:lnTo>
                  <a:pt x="518413" y="990092"/>
                </a:lnTo>
                <a:lnTo>
                  <a:pt x="0" y="1257173"/>
                </a:lnTo>
                <a:lnTo>
                  <a:pt x="518413" y="693038"/>
                </a:lnTo>
                <a:lnTo>
                  <a:pt x="518413" y="0"/>
                </a:lnTo>
                <a:close/>
              </a:path>
            </a:pathLst>
          </a:custGeom>
          <a:ln w="9525">
            <a:solidFill>
              <a:srgbClr val="BD4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415154" y="2071339"/>
            <a:ext cx="1660525" cy="104330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b="1" spc="-49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Noto Sans CJK JP Regular"/>
                <a:cs typeface="Noto Sans CJK JP Regular"/>
              </a:rPr>
              <a:t>心血管系統</a:t>
            </a:r>
            <a:r>
              <a:rPr sz="2000" b="1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Noto Sans CJK JP Regular"/>
                <a:cs typeface="Noto Sans CJK JP Regular"/>
              </a:rPr>
              <a:t>：</a:t>
            </a:r>
            <a:endParaRPr sz="2000" b="1" dirty="0">
              <a:latin typeface="Noto Sans CJK JP Regular"/>
              <a:cs typeface="Noto Sans CJK JP Regular"/>
            </a:endParaRPr>
          </a:p>
          <a:p>
            <a:pPr marL="275590" indent="-262255">
              <a:lnSpc>
                <a:spcPct val="100000"/>
              </a:lnSpc>
              <a:spcBef>
                <a:spcPts val="610"/>
              </a:spcBef>
              <a:buClr>
                <a:srgbClr val="5F497A"/>
              </a:buClr>
              <a:buFont typeface="Wingdings"/>
              <a:buChar char=""/>
              <a:tabLst>
                <a:tab pos="27622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心肌梗塞</a:t>
            </a:r>
          </a:p>
          <a:p>
            <a:pPr marL="275590" indent="-262255">
              <a:lnSpc>
                <a:spcPct val="100000"/>
              </a:lnSpc>
              <a:buClr>
                <a:srgbClr val="5F497A"/>
              </a:buClr>
              <a:buFont typeface="Wingdings"/>
              <a:buChar char=""/>
              <a:tabLst>
                <a:tab pos="27622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心臟血管疾病</a:t>
            </a:r>
          </a:p>
        </p:txBody>
      </p:sp>
      <p:sp>
        <p:nvSpPr>
          <p:cNvPr id="26" name="object 26"/>
          <p:cNvSpPr/>
          <p:nvPr/>
        </p:nvSpPr>
        <p:spPr>
          <a:xfrm>
            <a:off x="5970396" y="1707807"/>
            <a:ext cx="544639" cy="7166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64279" y="4457700"/>
            <a:ext cx="2866644" cy="185470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232147" y="5073396"/>
            <a:ext cx="2436876" cy="122834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11142" y="4485132"/>
            <a:ext cx="2771902" cy="175947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11142" y="4485132"/>
            <a:ext cx="2772410" cy="1759585"/>
          </a:xfrm>
          <a:custGeom>
            <a:avLst/>
            <a:gdLst/>
            <a:ahLst/>
            <a:cxnLst/>
            <a:rect l="l" t="t" r="r" b="b"/>
            <a:pathLst>
              <a:path w="2772409" h="1759585">
                <a:moveTo>
                  <a:pt x="525272" y="545592"/>
                </a:moveTo>
                <a:lnTo>
                  <a:pt x="899795" y="545592"/>
                </a:lnTo>
                <a:lnTo>
                  <a:pt x="0" y="0"/>
                </a:lnTo>
                <a:lnTo>
                  <a:pt x="1461389" y="545592"/>
                </a:lnTo>
                <a:lnTo>
                  <a:pt x="2771902" y="545592"/>
                </a:lnTo>
                <a:lnTo>
                  <a:pt x="2771902" y="747903"/>
                </a:lnTo>
                <a:lnTo>
                  <a:pt x="2771902" y="1051433"/>
                </a:lnTo>
                <a:lnTo>
                  <a:pt x="2771902" y="1759470"/>
                </a:lnTo>
                <a:lnTo>
                  <a:pt x="1461389" y="1759470"/>
                </a:lnTo>
                <a:lnTo>
                  <a:pt x="899795" y="1759470"/>
                </a:lnTo>
                <a:lnTo>
                  <a:pt x="525272" y="1759470"/>
                </a:lnTo>
                <a:lnTo>
                  <a:pt x="525272" y="1051433"/>
                </a:lnTo>
                <a:lnTo>
                  <a:pt x="525272" y="747903"/>
                </a:lnTo>
                <a:lnTo>
                  <a:pt x="525272" y="545592"/>
                </a:lnTo>
                <a:close/>
              </a:path>
            </a:pathLst>
          </a:custGeom>
          <a:ln w="9525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415154" y="5067663"/>
            <a:ext cx="2087880" cy="104330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u="heavy" spc="-49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Noto Sans CJK JP Regular"/>
                <a:cs typeface="Noto Sans CJK JP Regular"/>
              </a:rPr>
              <a:t>生殖系統</a:t>
            </a:r>
            <a:r>
              <a:rPr sz="2000" b="1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Noto Sans CJK JP Regular"/>
                <a:cs typeface="Noto Sans CJK JP Regular"/>
              </a:rPr>
              <a:t>：</a:t>
            </a:r>
            <a:endParaRPr sz="2000" b="1" dirty="0">
              <a:latin typeface="Noto Sans CJK JP Regular"/>
              <a:cs typeface="Noto Sans CJK JP Regular"/>
            </a:endParaRPr>
          </a:p>
          <a:p>
            <a:pPr marL="275590" marR="5080" indent="-262255">
              <a:lnSpc>
                <a:spcPct val="100000"/>
              </a:lnSpc>
              <a:spcBef>
                <a:spcPts val="610"/>
              </a:spcBef>
              <a:buClr>
                <a:srgbClr val="4F6128"/>
              </a:buClr>
              <a:buFont typeface="Wingdings"/>
              <a:buChar char=""/>
              <a:tabLst>
                <a:tab pos="276225" algn="l"/>
              </a:tabLst>
            </a:pPr>
            <a:r>
              <a:rPr sz="1800" spc="260" dirty="0">
                <a:latin typeface="Noto Sans CJK JP Regular"/>
                <a:cs typeface="Noto Sans CJK JP Regular"/>
              </a:rPr>
              <a:t>胎兒發育</a:t>
            </a:r>
            <a:r>
              <a:rPr sz="1800" spc="250" dirty="0">
                <a:latin typeface="Noto Sans CJK JP Regular"/>
                <a:cs typeface="Noto Sans CJK JP Regular"/>
              </a:rPr>
              <a:t>遲</a:t>
            </a:r>
            <a:r>
              <a:rPr sz="1800" spc="260" dirty="0">
                <a:latin typeface="Noto Sans CJK JP Regular"/>
                <a:cs typeface="Noto Sans CJK JP Regular"/>
              </a:rPr>
              <a:t>緩</a:t>
            </a:r>
            <a:r>
              <a:rPr sz="1800" dirty="0">
                <a:latin typeface="Noto Sans CJK JP Regular"/>
                <a:cs typeface="Noto Sans CJK JP Regular"/>
              </a:rPr>
              <a:t>和 體重低等問題</a:t>
            </a:r>
          </a:p>
        </p:txBody>
      </p:sp>
      <p:sp>
        <p:nvSpPr>
          <p:cNvPr id="32" name="object 32"/>
          <p:cNvSpPr/>
          <p:nvPr/>
        </p:nvSpPr>
        <p:spPr>
          <a:xfrm>
            <a:off x="5715000" y="4673015"/>
            <a:ext cx="748868" cy="74886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86421" y="2404745"/>
            <a:ext cx="1337437" cy="13374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18350" y="3766439"/>
            <a:ext cx="1225423" cy="12254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606283" y="4923751"/>
            <a:ext cx="1152944" cy="115294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34276" y="5047424"/>
            <a:ext cx="1246428" cy="12464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118349" y="1985898"/>
            <a:ext cx="164087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u="heavy" spc="-4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Noto Sans CJK JP Regular"/>
                <a:cs typeface="Noto Sans CJK JP Regular"/>
              </a:rPr>
              <a:t>敏感族</a:t>
            </a:r>
            <a:r>
              <a:rPr sz="2400" b="1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Noto Sans CJK JP Regular"/>
                <a:cs typeface="Noto Sans CJK JP Regular"/>
              </a:rPr>
              <a:t>群</a:t>
            </a:r>
            <a:endParaRPr sz="2400" b="1" dirty="0">
              <a:latin typeface="Noto Sans CJK JP Regular"/>
              <a:cs typeface="Noto Sans CJK JP Regular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958076" y="1814448"/>
            <a:ext cx="1943100" cy="4658360"/>
          </a:xfrm>
          <a:custGeom>
            <a:avLst/>
            <a:gdLst/>
            <a:ahLst/>
            <a:cxnLst/>
            <a:rect l="l" t="t" r="r" b="b"/>
            <a:pathLst>
              <a:path w="1943100" h="4658360">
                <a:moveTo>
                  <a:pt x="1900174" y="0"/>
                </a:moveTo>
                <a:lnTo>
                  <a:pt x="42799" y="0"/>
                </a:lnTo>
                <a:lnTo>
                  <a:pt x="26146" y="3385"/>
                </a:lnTo>
                <a:lnTo>
                  <a:pt x="12541" y="12604"/>
                </a:lnTo>
                <a:lnTo>
                  <a:pt x="3365" y="26253"/>
                </a:lnTo>
                <a:lnTo>
                  <a:pt x="0" y="42925"/>
                </a:lnTo>
                <a:lnTo>
                  <a:pt x="0" y="4614938"/>
                </a:lnTo>
                <a:lnTo>
                  <a:pt x="3365" y="4631622"/>
                </a:lnTo>
                <a:lnTo>
                  <a:pt x="12541" y="4645247"/>
                </a:lnTo>
                <a:lnTo>
                  <a:pt x="26146" y="4654432"/>
                </a:lnTo>
                <a:lnTo>
                  <a:pt x="42799" y="4657801"/>
                </a:lnTo>
                <a:lnTo>
                  <a:pt x="1900174" y="4657801"/>
                </a:lnTo>
                <a:lnTo>
                  <a:pt x="1916900" y="4654432"/>
                </a:lnTo>
                <a:lnTo>
                  <a:pt x="1930542" y="4645247"/>
                </a:lnTo>
                <a:lnTo>
                  <a:pt x="1939732" y="4631622"/>
                </a:lnTo>
                <a:lnTo>
                  <a:pt x="1943100" y="4614938"/>
                </a:lnTo>
                <a:lnTo>
                  <a:pt x="1943100" y="4606366"/>
                </a:lnTo>
                <a:lnTo>
                  <a:pt x="51434" y="4606366"/>
                </a:lnTo>
                <a:lnTo>
                  <a:pt x="51434" y="51435"/>
                </a:lnTo>
                <a:lnTo>
                  <a:pt x="1943100" y="51435"/>
                </a:lnTo>
                <a:lnTo>
                  <a:pt x="1943100" y="42925"/>
                </a:lnTo>
                <a:lnTo>
                  <a:pt x="1939732" y="26253"/>
                </a:lnTo>
                <a:lnTo>
                  <a:pt x="1930542" y="12604"/>
                </a:lnTo>
                <a:lnTo>
                  <a:pt x="1916900" y="3385"/>
                </a:lnTo>
                <a:lnTo>
                  <a:pt x="1900174" y="0"/>
                </a:lnTo>
                <a:close/>
              </a:path>
              <a:path w="1943100" h="4658360">
                <a:moveTo>
                  <a:pt x="1943100" y="51435"/>
                </a:moveTo>
                <a:lnTo>
                  <a:pt x="1891665" y="51435"/>
                </a:lnTo>
                <a:lnTo>
                  <a:pt x="1891665" y="4606366"/>
                </a:lnTo>
                <a:lnTo>
                  <a:pt x="1943100" y="4606366"/>
                </a:lnTo>
                <a:lnTo>
                  <a:pt x="1943100" y="51435"/>
                </a:lnTo>
                <a:close/>
              </a:path>
              <a:path w="1943100" h="4658360">
                <a:moveTo>
                  <a:pt x="1874520" y="68579"/>
                </a:moveTo>
                <a:lnTo>
                  <a:pt x="68579" y="68579"/>
                </a:lnTo>
                <a:lnTo>
                  <a:pt x="68579" y="4589221"/>
                </a:lnTo>
                <a:lnTo>
                  <a:pt x="1874520" y="4589221"/>
                </a:lnTo>
                <a:lnTo>
                  <a:pt x="1874520" y="4572076"/>
                </a:lnTo>
                <a:lnTo>
                  <a:pt x="85725" y="4572076"/>
                </a:lnTo>
                <a:lnTo>
                  <a:pt x="85725" y="85725"/>
                </a:lnTo>
                <a:lnTo>
                  <a:pt x="1874520" y="85725"/>
                </a:lnTo>
                <a:lnTo>
                  <a:pt x="1874520" y="68579"/>
                </a:lnTo>
                <a:close/>
              </a:path>
              <a:path w="1943100" h="4658360">
                <a:moveTo>
                  <a:pt x="1874520" y="85725"/>
                </a:moveTo>
                <a:lnTo>
                  <a:pt x="1857375" y="85725"/>
                </a:lnTo>
                <a:lnTo>
                  <a:pt x="1857375" y="4572076"/>
                </a:lnTo>
                <a:lnTo>
                  <a:pt x="1874520" y="4572076"/>
                </a:lnTo>
                <a:lnTo>
                  <a:pt x="1874520" y="85725"/>
                </a:lnTo>
                <a:close/>
              </a:path>
            </a:pathLst>
          </a:custGeom>
          <a:solidFill>
            <a:srgbClr val="5F49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933943" y="3360420"/>
            <a:ext cx="742188" cy="38099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936992" y="3325367"/>
            <a:ext cx="784859" cy="51206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981060" y="3388105"/>
            <a:ext cx="648004" cy="28575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7981060" y="3388105"/>
            <a:ext cx="648335" cy="285750"/>
          </a:xfrm>
          <a:prstGeom prst="rect">
            <a:avLst/>
          </a:prstGeom>
          <a:ln w="9525">
            <a:solidFill>
              <a:srgbClr val="7C5F9F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121920">
              <a:lnSpc>
                <a:spcPct val="100000"/>
              </a:lnSpc>
              <a:spcBef>
                <a:spcPts val="120"/>
              </a:spcBef>
            </a:pPr>
            <a:r>
              <a:rPr sz="1600" spc="-5" dirty="0">
                <a:solidFill>
                  <a:srgbClr val="403052"/>
                </a:solidFill>
                <a:latin typeface="Noto Sans CJK JP Regular"/>
                <a:cs typeface="Noto Sans CJK JP Regular"/>
              </a:rPr>
              <a:t>老人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933943" y="4590288"/>
            <a:ext cx="742188" cy="3810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936992" y="4555235"/>
            <a:ext cx="784859" cy="51206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981060" y="4617720"/>
            <a:ext cx="648004" cy="28575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981060" y="4617720"/>
            <a:ext cx="648335" cy="285750"/>
          </a:xfrm>
          <a:prstGeom prst="rect">
            <a:avLst/>
          </a:prstGeom>
          <a:ln w="9525">
            <a:solidFill>
              <a:srgbClr val="7C5F9F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121920">
              <a:lnSpc>
                <a:spcPct val="100000"/>
              </a:lnSpc>
              <a:spcBef>
                <a:spcPts val="120"/>
              </a:spcBef>
            </a:pPr>
            <a:r>
              <a:rPr sz="1600" spc="-5" dirty="0">
                <a:solidFill>
                  <a:srgbClr val="403052"/>
                </a:solidFill>
                <a:latin typeface="Noto Sans CJK JP Regular"/>
                <a:cs typeface="Noto Sans CJK JP Regular"/>
              </a:rPr>
              <a:t>孕婦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933943" y="5958840"/>
            <a:ext cx="742188" cy="3794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936992" y="5922264"/>
            <a:ext cx="784859" cy="51206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981060" y="5985535"/>
            <a:ext cx="648004" cy="28575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7981060" y="5985535"/>
            <a:ext cx="648335" cy="285750"/>
          </a:xfrm>
          <a:prstGeom prst="rect">
            <a:avLst/>
          </a:prstGeom>
          <a:ln w="9525">
            <a:solidFill>
              <a:srgbClr val="7C5F9F"/>
            </a:solidFill>
          </a:ln>
        </p:spPr>
        <p:txBody>
          <a:bodyPr vert="horz" wrap="square" lIns="0" tIns="15875" rIns="0" bIns="0" rtlCol="0">
            <a:spAutoFit/>
          </a:bodyPr>
          <a:lstStyle/>
          <a:p>
            <a:pPr marL="121920">
              <a:lnSpc>
                <a:spcPct val="100000"/>
              </a:lnSpc>
              <a:spcBef>
                <a:spcPts val="125"/>
              </a:spcBef>
            </a:pPr>
            <a:r>
              <a:rPr sz="1600" spc="-5" dirty="0">
                <a:solidFill>
                  <a:srgbClr val="403052"/>
                </a:solidFill>
                <a:latin typeface="Noto Sans CJK JP Regular"/>
                <a:cs typeface="Noto Sans CJK JP Regular"/>
              </a:rPr>
              <a:t>孩童</a:t>
            </a:r>
            <a:endParaRPr sz="16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304799" y="457200"/>
            <a:ext cx="8610601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186334" y="6601764"/>
            <a:ext cx="2413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余尚儒</a:t>
            </a:r>
            <a:r>
              <a:rPr sz="1200" spc="20" dirty="0">
                <a:latin typeface="Noto Sans CJK JP Regular"/>
                <a:cs typeface="Noto Sans CJK JP Regular"/>
              </a:rPr>
              <a:t>，PM</a:t>
            </a:r>
            <a:r>
              <a:rPr sz="1200" spc="30" baseline="-20833" dirty="0">
                <a:latin typeface="Noto Sans CJK JP Regular"/>
                <a:cs typeface="Noto Sans CJK JP Regular"/>
              </a:rPr>
              <a:t>2.5</a:t>
            </a:r>
            <a:r>
              <a:rPr sz="1200" spc="-37" baseline="-20833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健康危害與防制對策</a:t>
            </a:r>
            <a:endParaRPr sz="1200"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1521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5"/>
          <a:stretch/>
        </p:blipFill>
        <p:spPr bwMode="auto">
          <a:xfrm>
            <a:off x="0" y="1458685"/>
            <a:ext cx="9144000" cy="542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362200" y="618292"/>
            <a:ext cx="4333240" cy="677108"/>
          </a:xfrm>
        </p:spPr>
        <p:txBody>
          <a:bodyPr/>
          <a:lstStyle/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PM</a:t>
            </a:r>
            <a:r>
              <a:rPr lang="en-US" altLang="zh-TW" baseline="-25000" dirty="0">
                <a:latin typeface="微軟正黑體" pitchFamily="34" charset="-120"/>
                <a:ea typeface="微軟正黑體" pitchFamily="34" charset="-120"/>
              </a:rPr>
              <a:t>2.5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生成與來源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475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38404" y="6564274"/>
            <a:ext cx="418211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70" dirty="0">
                <a:solidFill>
                  <a:srgbClr val="0000FF"/>
                </a:solidFill>
                <a:latin typeface="Arial"/>
                <a:cs typeface="Arial"/>
              </a:rPr>
              <a:t>Source</a:t>
            </a:r>
            <a:r>
              <a:rPr sz="1200" spc="-7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：</a:t>
            </a:r>
            <a:r>
              <a:rPr sz="12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 </a:t>
            </a:r>
            <a:r>
              <a:rPr sz="1200" spc="-40" dirty="0">
                <a:solidFill>
                  <a:srgbClr val="0000FF"/>
                </a:solidFill>
                <a:latin typeface="Arial"/>
                <a:cs typeface="Arial"/>
                <a:hlinkClick r:id="rId2"/>
              </a:rPr>
              <a:t>http://air.epa.gov.tw/Public/suspended_particles.aspx#t1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11259" y="6463995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888888"/>
                </a:solidFill>
                <a:latin typeface="Times New Roman"/>
                <a:cs typeface="Times New Roman"/>
              </a:rPr>
              <a:t>29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5362" name="Picture 2" descr="pm2.5 çæå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41162"/>
            <a:ext cx="8785859" cy="582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8798" y="304800"/>
            <a:ext cx="5291202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200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PM2.</a:t>
            </a:r>
            <a:r>
              <a:rPr b="1" spc="210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b="1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生成與來源</a:t>
            </a: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2328798" y="304800"/>
            <a:ext cx="5291202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ea typeface="+mj-ea"/>
                <a:cs typeface="Noto Sans CJK JP Regular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2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PM2.</a:t>
            </a:r>
            <a:r>
              <a:rPr lang="en-US" b="1" spc="21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生成與來源</a:t>
            </a:r>
            <a:endParaRPr lang="zh-TW" altLang="en-US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024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7938" y="644778"/>
            <a:ext cx="45002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什麼是空氣污染？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0" y="-54659"/>
            <a:ext cx="9176464" cy="6882348"/>
            <a:chOff x="-32464" y="-24348"/>
            <a:chExt cx="9176464" cy="6882348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64" y="-24348"/>
              <a:ext cx="9176464" cy="6882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0" y="6304002"/>
              <a:ext cx="88811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</a:rPr>
                <a:t>http://www.taipei-101.com.tw/upload/news/201502/2015021711505431705145.JPG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0" y="-42485"/>
            <a:ext cx="9176464" cy="6858000"/>
            <a:chOff x="-1600200" y="-12174"/>
            <a:chExt cx="9176464" cy="6858000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r="10417"/>
            <a:stretch/>
          </p:blipFill>
          <p:spPr bwMode="auto">
            <a:xfrm>
              <a:off x="-1600200" y="-12174"/>
              <a:ext cx="9176464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-1524000" y="6459051"/>
              <a:ext cx="8305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http://www.taipei-101.com.tw/upload/jn_now/201404/201404121646556FCG6IA0.jpg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-21579" y="1485900"/>
            <a:ext cx="9176464" cy="5372100"/>
            <a:chOff x="-32657" y="1526177"/>
            <a:chExt cx="9176464" cy="53721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" r="1716"/>
            <a:stretch/>
          </p:blipFill>
          <p:spPr bwMode="auto">
            <a:xfrm>
              <a:off x="-32657" y="1526177"/>
              <a:ext cx="9176464" cy="537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217714" y="6336268"/>
              <a:ext cx="65640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</a:rPr>
                <a:t>http://attach.setn.com/newsimages/2015/11/23/386595-PH.jpg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0" y="1496786"/>
            <a:ext cx="9144000" cy="5372100"/>
            <a:chOff x="-1828800" y="838200"/>
            <a:chExt cx="9144000" cy="53721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" r="2794" b="16245"/>
            <a:stretch/>
          </p:blipFill>
          <p:spPr bwMode="auto">
            <a:xfrm>
              <a:off x="-1828800" y="838200"/>
              <a:ext cx="9144000" cy="537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-1611086" y="5726668"/>
              <a:ext cx="80118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</a:rPr>
                <a:t>http://img.chinatimes.com/newsphoto/2017-11-29/656/20171129005941.jpg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0" y="1518404"/>
            <a:ext cx="9144000" cy="5356860"/>
            <a:chOff x="-2514600" y="609600"/>
            <a:chExt cx="9144000" cy="535686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00" b="15571"/>
            <a:stretch/>
          </p:blipFill>
          <p:spPr bwMode="auto">
            <a:xfrm>
              <a:off x="-2514600" y="609600"/>
              <a:ext cx="9144000" cy="5356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-2286000" y="5421868"/>
              <a:ext cx="7162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</a:rPr>
                <a:t>http://upload.lsforum.net/users/public/u31402TAIPEI_72_c1c185.jpg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object 3"/>
          <p:cNvSpPr/>
          <p:nvPr/>
        </p:nvSpPr>
        <p:spPr>
          <a:xfrm>
            <a:off x="-21579" y="-19426"/>
            <a:ext cx="9161224" cy="6858001"/>
          </a:xfrm>
          <a:prstGeom prst="rect">
            <a:avLst/>
          </a:prstGeom>
          <a:blipFill>
            <a:blip r:embed="rId7" cstate="print"/>
            <a:srcRect/>
            <a:stretch>
              <a:fillRect l="-100000" t="1" b="-14637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2179" y="2082419"/>
            <a:ext cx="3042920" cy="2095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504" y="1998345"/>
            <a:ext cx="2606802" cy="29673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53584" y="4297324"/>
            <a:ext cx="2980563" cy="24756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792983" y="5259400"/>
            <a:ext cx="21590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典型亞洲菜餐廳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87142" y="2088260"/>
            <a:ext cx="3148837" cy="2090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6334" y="6601764"/>
            <a:ext cx="2413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余尚儒</a:t>
            </a:r>
            <a:r>
              <a:rPr sz="1200" spc="20" dirty="0">
                <a:latin typeface="Noto Sans CJK JP Regular"/>
                <a:cs typeface="Noto Sans CJK JP Regular"/>
              </a:rPr>
              <a:t>，PM</a:t>
            </a:r>
            <a:r>
              <a:rPr sz="1200" spc="30" baseline="-20833" dirty="0">
                <a:latin typeface="Noto Sans CJK JP Regular"/>
                <a:cs typeface="Noto Sans CJK JP Regular"/>
              </a:rPr>
              <a:t>2.5</a:t>
            </a:r>
            <a:r>
              <a:rPr sz="1200" spc="-37" baseline="-20833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健康危害與防制對策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983994" y="517651"/>
            <a:ext cx="56191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微軟正黑體" pitchFamily="34" charset="-120"/>
                <a:ea typeface="微軟正黑體" pitchFamily="34" charset="-120"/>
              </a:rPr>
              <a:t>社區常見空</a:t>
            </a:r>
            <a:r>
              <a:rPr b="1" spc="5" dirty="0">
                <a:latin typeface="微軟正黑體" pitchFamily="34" charset="-120"/>
                <a:ea typeface="微軟正黑體" pitchFamily="34" charset="-120"/>
              </a:rPr>
              <a:t>氣</a:t>
            </a:r>
            <a:r>
              <a:rPr b="1" dirty="0">
                <a:latin typeface="微軟正黑體" pitchFamily="34" charset="-120"/>
                <a:ea typeface="微軟正黑體" pitchFamily="34" charset="-120"/>
              </a:rPr>
              <a:t>污染來源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845432" y="1676400"/>
            <a:ext cx="186968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繁忙交通</a:t>
            </a:r>
            <a:endParaRPr sz="2800" dirty="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90002" y="1674621"/>
            <a:ext cx="95392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寺廟</a:t>
            </a:r>
            <a:endParaRPr sz="28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1076" y="1560957"/>
            <a:ext cx="95392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夜市</a:t>
            </a:r>
            <a:endParaRPr sz="2800"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5759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0969" y="848071"/>
            <a:ext cx="3502431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4800" b="1" kern="1200" spc="5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老舊柴油車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84369" y="786206"/>
            <a:ext cx="3502431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b="1" spc="5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二行程機車</a:t>
            </a:r>
            <a:endParaRPr sz="48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1844547"/>
            <a:ext cx="4184669" cy="3173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5693" y="6121095"/>
            <a:ext cx="4221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  <a:hlinkClick r:id="rId3"/>
              </a:rPr>
              <a:t>http://blog.udn.com/yangmei320/7064096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64127" y="1844548"/>
            <a:ext cx="4275074" cy="3135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98117" y="5112766"/>
            <a:ext cx="1778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IARC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5" dirty="0">
                <a:latin typeface="Noto Sans CJK JP Regular"/>
                <a:cs typeface="Noto Sans CJK JP Regular"/>
              </a:rPr>
              <a:t>二級致癌物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838200" y="848071"/>
            <a:ext cx="3502431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ea typeface="+mj-ea"/>
                <a:cs typeface="Noto Sans CJK JP Regular"/>
              </a:defRPr>
            </a:lvl1pPr>
          </a:lstStyle>
          <a:p>
            <a:pPr marL="12700" algn="l" rtl="0">
              <a:spcBef>
                <a:spcPts val="105"/>
              </a:spcBef>
            </a:pPr>
            <a:r>
              <a:rPr lang="zh-TW" altLang="en-US" sz="4800" b="1" kern="1200" spc="5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老舊柴油車</a:t>
            </a:r>
            <a:endParaRPr lang="zh-TW" altLang="en-US" sz="4800" b="1" kern="1200" spc="5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object 3"/>
          <p:cNvSpPr txBox="1"/>
          <p:nvPr/>
        </p:nvSpPr>
        <p:spPr>
          <a:xfrm>
            <a:off x="5181600" y="786206"/>
            <a:ext cx="3502431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b="1" spc="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二行程機車</a:t>
            </a:r>
            <a:endParaRPr sz="4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6874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582549"/>
            <a:ext cx="63246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微軟正黑體" pitchFamily="34" charset="-120"/>
                <a:ea typeface="微軟正黑體" pitchFamily="34" charset="-120"/>
              </a:rPr>
              <a:t>初一十五、過節燒金紙</a:t>
            </a:r>
          </a:p>
        </p:txBody>
      </p:sp>
      <p:sp>
        <p:nvSpPr>
          <p:cNvPr id="5" name="object 3"/>
          <p:cNvSpPr/>
          <p:nvPr/>
        </p:nvSpPr>
        <p:spPr>
          <a:xfrm>
            <a:off x="4191000" y="1447800"/>
            <a:ext cx="4832152" cy="3679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95800" y="5339804"/>
            <a:ext cx="4305172" cy="10609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00"/>
              </a:lnSpc>
              <a:spcBef>
                <a:spcPts val="100"/>
              </a:spcBef>
            </a:pPr>
            <a:r>
              <a:rPr sz="2000" dirty="0">
                <a:latin typeface="Noto Sans CJK JP Regular"/>
                <a:cs typeface="Noto Sans CJK JP Regular"/>
              </a:rPr>
              <a:t>龍山寺燒香習俗，造成寺廟</a:t>
            </a:r>
            <a:r>
              <a:rPr sz="2000" spc="5" dirty="0">
                <a:latin typeface="Noto Sans CJK JP Regular"/>
                <a:cs typeface="Noto Sans CJK JP Regular"/>
              </a:rPr>
              <a:t>內</a:t>
            </a:r>
            <a:r>
              <a:rPr sz="2000" spc="-5" dirty="0">
                <a:latin typeface="Arial"/>
                <a:cs typeface="Arial"/>
              </a:rPr>
              <a:t>PM2.5</a:t>
            </a:r>
            <a:r>
              <a:rPr sz="2000" dirty="0" smtClean="0">
                <a:latin typeface="Noto Sans CJK JP Regular"/>
                <a:cs typeface="Noto Sans CJK JP Regular"/>
              </a:rPr>
              <a:t>濃度高達</a:t>
            </a:r>
            <a:r>
              <a:rPr sz="2000" spc="-10" dirty="0" smtClean="0">
                <a:latin typeface="Arial"/>
                <a:cs typeface="Arial"/>
              </a:rPr>
              <a:t>1360ug/m3</a:t>
            </a:r>
            <a:r>
              <a:rPr sz="2000" spc="-10" dirty="0">
                <a:latin typeface="Noto Sans CJK JP Regular"/>
                <a:cs typeface="Noto Sans CJK JP Regular"/>
              </a:rPr>
              <a:t>，</a:t>
            </a:r>
            <a:r>
              <a:rPr sz="2000" spc="-5" dirty="0">
                <a:latin typeface="Noto Sans CJK JP Regular"/>
                <a:cs typeface="Noto Sans CJK JP Regular"/>
              </a:rPr>
              <a:t>高出北市戶外平均</a:t>
            </a:r>
            <a:r>
              <a:rPr sz="2000" dirty="0">
                <a:latin typeface="Noto Sans CJK JP Regular"/>
                <a:cs typeface="Noto Sans CJK JP Regular"/>
              </a:rPr>
              <a:t>值</a:t>
            </a:r>
            <a:r>
              <a:rPr sz="2000" spc="-10" dirty="0">
                <a:latin typeface="Arial"/>
                <a:cs typeface="Arial"/>
              </a:rPr>
              <a:t>27ug/m3</a:t>
            </a:r>
            <a:r>
              <a:rPr sz="2000" spc="-5" dirty="0">
                <a:latin typeface="Noto Sans CJK JP Regular"/>
                <a:cs typeface="Noto Sans CJK JP Regular"/>
              </a:rPr>
              <a:t>約</a:t>
            </a:r>
            <a:r>
              <a:rPr sz="2000" spc="-10" dirty="0">
                <a:latin typeface="Arial"/>
                <a:cs typeface="Arial"/>
              </a:rPr>
              <a:t>50</a:t>
            </a:r>
            <a:r>
              <a:rPr sz="2000" dirty="0">
                <a:latin typeface="Noto Sans CJK JP Regular"/>
                <a:cs typeface="Noto Sans CJK JP Regular"/>
              </a:rPr>
              <a:t>倍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1" y="1447800"/>
            <a:ext cx="3901807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79164"/>
            <a:ext cx="3913508" cy="2602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矩形 8"/>
          <p:cNvSpPr/>
          <p:nvPr/>
        </p:nvSpPr>
        <p:spPr>
          <a:xfrm>
            <a:off x="4191000" y="1447800"/>
            <a:ext cx="4832152" cy="367982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52400" y="6604084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050" dirty="0"/>
              <a:t>http://www.peoplenews.tw/news/72d96982-e4c4-4d91-b23d-406842f71a2e</a:t>
            </a:r>
            <a:endParaRPr lang="zh-TW" altLang="en-US" sz="1050" dirty="0"/>
          </a:p>
        </p:txBody>
      </p:sp>
      <p:sp>
        <p:nvSpPr>
          <p:cNvPr id="4" name="矩形 3"/>
          <p:cNvSpPr/>
          <p:nvPr/>
        </p:nvSpPr>
        <p:spPr>
          <a:xfrm>
            <a:off x="4239858" y="498912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/>
              <a:t>http://a.udn.com/focus/2015/10/08/13247/index.html</a:t>
            </a:r>
            <a:endParaRPr lang="zh-TW" altLang="en-US" sz="1200" dirty="0"/>
          </a:p>
        </p:txBody>
      </p:sp>
      <p:sp>
        <p:nvSpPr>
          <p:cNvPr id="8" name="矩形 7"/>
          <p:cNvSpPr/>
          <p:nvPr/>
        </p:nvSpPr>
        <p:spPr>
          <a:xfrm>
            <a:off x="337658" y="3788452"/>
            <a:ext cx="28078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/>
              <a:t>http://forestlife.info/Onair/262.htm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604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36152" y="6423657"/>
            <a:ext cx="307847" cy="4206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06256" y="6423657"/>
            <a:ext cx="237743" cy="42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4900" y="4039831"/>
            <a:ext cx="3429000" cy="2562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5850" y="4020781"/>
            <a:ext cx="3467100" cy="2600325"/>
          </a:xfrm>
          <a:custGeom>
            <a:avLst/>
            <a:gdLst/>
            <a:ahLst/>
            <a:cxnLst/>
            <a:rect l="l" t="t" r="r" b="b"/>
            <a:pathLst>
              <a:path w="3467100" h="2600325">
                <a:moveTo>
                  <a:pt x="0" y="2600325"/>
                </a:moveTo>
                <a:lnTo>
                  <a:pt x="3467100" y="2600325"/>
                </a:lnTo>
                <a:lnTo>
                  <a:pt x="3467100" y="0"/>
                </a:lnTo>
                <a:lnTo>
                  <a:pt x="0" y="0"/>
                </a:lnTo>
                <a:lnTo>
                  <a:pt x="0" y="2600325"/>
                </a:lnTo>
                <a:close/>
              </a:path>
            </a:pathLst>
          </a:custGeom>
          <a:ln w="38100">
            <a:solidFill>
              <a:srgbClr val="CEC6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00600" y="4039831"/>
            <a:ext cx="3429000" cy="2571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81550" y="4020781"/>
            <a:ext cx="3467100" cy="2609850"/>
          </a:xfrm>
          <a:custGeom>
            <a:avLst/>
            <a:gdLst/>
            <a:ahLst/>
            <a:cxnLst/>
            <a:rect l="l" t="t" r="r" b="b"/>
            <a:pathLst>
              <a:path w="3467100" h="2609850">
                <a:moveTo>
                  <a:pt x="0" y="2609850"/>
                </a:moveTo>
                <a:lnTo>
                  <a:pt x="3467100" y="2609850"/>
                </a:lnTo>
                <a:lnTo>
                  <a:pt x="3467100" y="0"/>
                </a:lnTo>
                <a:lnTo>
                  <a:pt x="0" y="0"/>
                </a:lnTo>
                <a:lnTo>
                  <a:pt x="0" y="2609850"/>
                </a:lnTo>
                <a:close/>
              </a:path>
            </a:pathLst>
          </a:custGeom>
          <a:ln w="38100">
            <a:solidFill>
              <a:srgbClr val="CEC6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00600" y="1277619"/>
            <a:ext cx="3429000" cy="26272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81550" y="1258569"/>
            <a:ext cx="3467100" cy="2665730"/>
          </a:xfrm>
          <a:custGeom>
            <a:avLst/>
            <a:gdLst/>
            <a:ahLst/>
            <a:cxnLst/>
            <a:rect l="l" t="t" r="r" b="b"/>
            <a:pathLst>
              <a:path w="3467100" h="2665729">
                <a:moveTo>
                  <a:pt x="0" y="2665348"/>
                </a:moveTo>
                <a:lnTo>
                  <a:pt x="3467100" y="2665348"/>
                </a:lnTo>
                <a:lnTo>
                  <a:pt x="3467100" y="0"/>
                </a:lnTo>
                <a:lnTo>
                  <a:pt x="0" y="0"/>
                </a:lnTo>
                <a:lnTo>
                  <a:pt x="0" y="2665348"/>
                </a:lnTo>
                <a:close/>
              </a:path>
            </a:pathLst>
          </a:custGeom>
          <a:ln w="38100">
            <a:solidFill>
              <a:srgbClr val="CEC6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6800" y="1237869"/>
            <a:ext cx="3505200" cy="26955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6508" y="1196721"/>
            <a:ext cx="1475231" cy="6827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2875" y="1256157"/>
            <a:ext cx="1748027" cy="4876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42987" y="1223644"/>
            <a:ext cx="1368425" cy="576580"/>
          </a:xfrm>
          <a:custGeom>
            <a:avLst/>
            <a:gdLst/>
            <a:ahLst/>
            <a:cxnLst/>
            <a:rect l="l" t="t" r="r" b="b"/>
            <a:pathLst>
              <a:path w="1368425" h="576580">
                <a:moveTo>
                  <a:pt x="1272349" y="0"/>
                </a:moveTo>
                <a:lnTo>
                  <a:pt x="96050" y="0"/>
                </a:lnTo>
                <a:lnTo>
                  <a:pt x="58661" y="7492"/>
                </a:lnTo>
                <a:lnTo>
                  <a:pt x="28130" y="28066"/>
                </a:lnTo>
                <a:lnTo>
                  <a:pt x="7543" y="58674"/>
                </a:lnTo>
                <a:lnTo>
                  <a:pt x="0" y="96012"/>
                </a:lnTo>
                <a:lnTo>
                  <a:pt x="0" y="480187"/>
                </a:lnTo>
                <a:lnTo>
                  <a:pt x="7543" y="517525"/>
                </a:lnTo>
                <a:lnTo>
                  <a:pt x="28130" y="548131"/>
                </a:lnTo>
                <a:lnTo>
                  <a:pt x="58661" y="568705"/>
                </a:lnTo>
                <a:lnTo>
                  <a:pt x="96050" y="576199"/>
                </a:lnTo>
                <a:lnTo>
                  <a:pt x="1272349" y="576199"/>
                </a:lnTo>
                <a:lnTo>
                  <a:pt x="1309814" y="568705"/>
                </a:lnTo>
                <a:lnTo>
                  <a:pt x="1340294" y="548131"/>
                </a:lnTo>
                <a:lnTo>
                  <a:pt x="1360868" y="517525"/>
                </a:lnTo>
                <a:lnTo>
                  <a:pt x="1368361" y="480187"/>
                </a:lnTo>
                <a:lnTo>
                  <a:pt x="1368361" y="96012"/>
                </a:lnTo>
                <a:lnTo>
                  <a:pt x="1360868" y="58674"/>
                </a:lnTo>
                <a:lnTo>
                  <a:pt x="1340294" y="28066"/>
                </a:lnTo>
                <a:lnTo>
                  <a:pt x="1309814" y="7492"/>
                </a:lnTo>
                <a:lnTo>
                  <a:pt x="12723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25923" y="1196721"/>
            <a:ext cx="1836420" cy="6827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75632" y="1256157"/>
            <a:ext cx="2002536" cy="4876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52975" y="1223644"/>
            <a:ext cx="1729105" cy="576580"/>
          </a:xfrm>
          <a:custGeom>
            <a:avLst/>
            <a:gdLst/>
            <a:ahLst/>
            <a:cxnLst/>
            <a:rect l="l" t="t" r="r" b="b"/>
            <a:pathLst>
              <a:path w="1729104" h="576580">
                <a:moveTo>
                  <a:pt x="1632712" y="0"/>
                </a:moveTo>
                <a:lnTo>
                  <a:pt x="96012" y="0"/>
                </a:lnTo>
                <a:lnTo>
                  <a:pt x="58674" y="7492"/>
                </a:lnTo>
                <a:lnTo>
                  <a:pt x="28194" y="28066"/>
                </a:lnTo>
                <a:lnTo>
                  <a:pt x="7492" y="58674"/>
                </a:lnTo>
                <a:lnTo>
                  <a:pt x="0" y="96012"/>
                </a:lnTo>
                <a:lnTo>
                  <a:pt x="0" y="480187"/>
                </a:lnTo>
                <a:lnTo>
                  <a:pt x="7492" y="517525"/>
                </a:lnTo>
                <a:lnTo>
                  <a:pt x="28194" y="548131"/>
                </a:lnTo>
                <a:lnTo>
                  <a:pt x="58674" y="568705"/>
                </a:lnTo>
                <a:lnTo>
                  <a:pt x="96012" y="576199"/>
                </a:lnTo>
                <a:lnTo>
                  <a:pt x="1632712" y="576199"/>
                </a:lnTo>
                <a:lnTo>
                  <a:pt x="1670177" y="568705"/>
                </a:lnTo>
                <a:lnTo>
                  <a:pt x="1700657" y="548131"/>
                </a:lnTo>
                <a:lnTo>
                  <a:pt x="1721230" y="517525"/>
                </a:lnTo>
                <a:lnTo>
                  <a:pt x="1728724" y="480187"/>
                </a:lnTo>
                <a:lnTo>
                  <a:pt x="1728724" y="96012"/>
                </a:lnTo>
                <a:lnTo>
                  <a:pt x="1721230" y="58674"/>
                </a:lnTo>
                <a:lnTo>
                  <a:pt x="1700657" y="28066"/>
                </a:lnTo>
                <a:lnTo>
                  <a:pt x="1670177" y="7492"/>
                </a:lnTo>
                <a:lnTo>
                  <a:pt x="1632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842128" y="1332357"/>
            <a:ext cx="15525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吸菸及二手煙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16508" y="1196721"/>
            <a:ext cx="1475231" cy="6827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2875" y="1256157"/>
            <a:ext cx="1748027" cy="4876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42987" y="1223644"/>
            <a:ext cx="1368425" cy="576580"/>
          </a:xfrm>
          <a:custGeom>
            <a:avLst/>
            <a:gdLst/>
            <a:ahLst/>
            <a:cxnLst/>
            <a:rect l="l" t="t" r="r" b="b"/>
            <a:pathLst>
              <a:path w="1368425" h="576580">
                <a:moveTo>
                  <a:pt x="1272349" y="0"/>
                </a:moveTo>
                <a:lnTo>
                  <a:pt x="96050" y="0"/>
                </a:lnTo>
                <a:lnTo>
                  <a:pt x="58661" y="7492"/>
                </a:lnTo>
                <a:lnTo>
                  <a:pt x="28130" y="28066"/>
                </a:lnTo>
                <a:lnTo>
                  <a:pt x="7543" y="58674"/>
                </a:lnTo>
                <a:lnTo>
                  <a:pt x="0" y="96012"/>
                </a:lnTo>
                <a:lnTo>
                  <a:pt x="0" y="480187"/>
                </a:lnTo>
                <a:lnTo>
                  <a:pt x="7543" y="517525"/>
                </a:lnTo>
                <a:lnTo>
                  <a:pt x="28130" y="548131"/>
                </a:lnTo>
                <a:lnTo>
                  <a:pt x="58661" y="568705"/>
                </a:lnTo>
                <a:lnTo>
                  <a:pt x="96050" y="576199"/>
                </a:lnTo>
                <a:lnTo>
                  <a:pt x="1272349" y="576199"/>
                </a:lnTo>
                <a:lnTo>
                  <a:pt x="1309814" y="568705"/>
                </a:lnTo>
                <a:lnTo>
                  <a:pt x="1340294" y="548131"/>
                </a:lnTo>
                <a:lnTo>
                  <a:pt x="1360868" y="517525"/>
                </a:lnTo>
                <a:lnTo>
                  <a:pt x="1368361" y="480187"/>
                </a:lnTo>
                <a:lnTo>
                  <a:pt x="1368361" y="96012"/>
                </a:lnTo>
                <a:lnTo>
                  <a:pt x="1360868" y="58674"/>
                </a:lnTo>
                <a:lnTo>
                  <a:pt x="1340294" y="28066"/>
                </a:lnTo>
                <a:lnTo>
                  <a:pt x="1309814" y="7492"/>
                </a:lnTo>
                <a:lnTo>
                  <a:pt x="12723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078179" y="1332357"/>
            <a:ext cx="12979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汽機車廢氣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725923" y="3979545"/>
            <a:ext cx="2051303" cy="6827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55820" y="4038980"/>
            <a:ext cx="2257044" cy="4876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52975" y="4006469"/>
            <a:ext cx="1945005" cy="576580"/>
          </a:xfrm>
          <a:custGeom>
            <a:avLst/>
            <a:gdLst/>
            <a:ahLst/>
            <a:cxnLst/>
            <a:rect l="l" t="t" r="r" b="b"/>
            <a:pathLst>
              <a:path w="1945004" h="576579">
                <a:moveTo>
                  <a:pt x="1848611" y="0"/>
                </a:moveTo>
                <a:lnTo>
                  <a:pt x="96012" y="0"/>
                </a:lnTo>
                <a:lnTo>
                  <a:pt x="58674" y="7619"/>
                </a:lnTo>
                <a:lnTo>
                  <a:pt x="28194" y="28193"/>
                </a:lnTo>
                <a:lnTo>
                  <a:pt x="7492" y="58673"/>
                </a:lnTo>
                <a:lnTo>
                  <a:pt x="0" y="96138"/>
                </a:lnTo>
                <a:lnTo>
                  <a:pt x="0" y="480313"/>
                </a:lnTo>
                <a:lnTo>
                  <a:pt x="7492" y="517651"/>
                </a:lnTo>
                <a:lnTo>
                  <a:pt x="28194" y="548131"/>
                </a:lnTo>
                <a:lnTo>
                  <a:pt x="58674" y="568705"/>
                </a:lnTo>
                <a:lnTo>
                  <a:pt x="96012" y="576325"/>
                </a:lnTo>
                <a:lnTo>
                  <a:pt x="1848611" y="576325"/>
                </a:lnTo>
                <a:lnTo>
                  <a:pt x="1886077" y="568705"/>
                </a:lnTo>
                <a:lnTo>
                  <a:pt x="1916556" y="548131"/>
                </a:lnTo>
                <a:lnTo>
                  <a:pt x="1937130" y="517651"/>
                </a:lnTo>
                <a:lnTo>
                  <a:pt x="1944624" y="480313"/>
                </a:lnTo>
                <a:lnTo>
                  <a:pt x="1944624" y="96138"/>
                </a:lnTo>
                <a:lnTo>
                  <a:pt x="1937130" y="58673"/>
                </a:lnTo>
                <a:lnTo>
                  <a:pt x="1916556" y="28193"/>
                </a:lnTo>
                <a:lnTo>
                  <a:pt x="1886077" y="7619"/>
                </a:lnTo>
                <a:lnTo>
                  <a:pt x="1848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822316" y="4115815"/>
            <a:ext cx="18072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燒烤及烹煮油煙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16508" y="3979545"/>
            <a:ext cx="1475231" cy="6827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2875" y="4038980"/>
            <a:ext cx="1748027" cy="4876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42987" y="4006469"/>
            <a:ext cx="1368425" cy="576580"/>
          </a:xfrm>
          <a:custGeom>
            <a:avLst/>
            <a:gdLst/>
            <a:ahLst/>
            <a:cxnLst/>
            <a:rect l="l" t="t" r="r" b="b"/>
            <a:pathLst>
              <a:path w="1368425" h="576579">
                <a:moveTo>
                  <a:pt x="1272349" y="0"/>
                </a:moveTo>
                <a:lnTo>
                  <a:pt x="96050" y="0"/>
                </a:lnTo>
                <a:lnTo>
                  <a:pt x="58661" y="7619"/>
                </a:lnTo>
                <a:lnTo>
                  <a:pt x="28130" y="28193"/>
                </a:lnTo>
                <a:lnTo>
                  <a:pt x="7543" y="58673"/>
                </a:lnTo>
                <a:lnTo>
                  <a:pt x="0" y="96138"/>
                </a:lnTo>
                <a:lnTo>
                  <a:pt x="0" y="480313"/>
                </a:lnTo>
                <a:lnTo>
                  <a:pt x="7543" y="517651"/>
                </a:lnTo>
                <a:lnTo>
                  <a:pt x="28130" y="548131"/>
                </a:lnTo>
                <a:lnTo>
                  <a:pt x="58661" y="568705"/>
                </a:lnTo>
                <a:lnTo>
                  <a:pt x="96050" y="576325"/>
                </a:lnTo>
                <a:lnTo>
                  <a:pt x="1272349" y="576325"/>
                </a:lnTo>
                <a:lnTo>
                  <a:pt x="1309814" y="568705"/>
                </a:lnTo>
                <a:lnTo>
                  <a:pt x="1340294" y="548131"/>
                </a:lnTo>
                <a:lnTo>
                  <a:pt x="1360868" y="517651"/>
                </a:lnTo>
                <a:lnTo>
                  <a:pt x="1368361" y="480313"/>
                </a:lnTo>
                <a:lnTo>
                  <a:pt x="1368361" y="96138"/>
                </a:lnTo>
                <a:lnTo>
                  <a:pt x="1360868" y="58673"/>
                </a:lnTo>
                <a:lnTo>
                  <a:pt x="1340294" y="28193"/>
                </a:lnTo>
                <a:lnTo>
                  <a:pt x="1309814" y="7619"/>
                </a:lnTo>
                <a:lnTo>
                  <a:pt x="12723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78179" y="4115815"/>
            <a:ext cx="12979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敬拜及焚香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86334" y="6601764"/>
            <a:ext cx="2413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余尚儒</a:t>
            </a:r>
            <a:r>
              <a:rPr sz="1200" spc="20" dirty="0">
                <a:latin typeface="Noto Sans CJK JP Regular"/>
                <a:cs typeface="Noto Sans CJK JP Regular"/>
              </a:rPr>
              <a:t>，PM</a:t>
            </a:r>
            <a:r>
              <a:rPr sz="1200" spc="30" baseline="-20833" dirty="0">
                <a:latin typeface="Noto Sans CJK JP Regular"/>
                <a:cs typeface="Noto Sans CJK JP Regular"/>
              </a:rPr>
              <a:t>2.5</a:t>
            </a:r>
            <a:r>
              <a:rPr sz="1200" spc="-37" baseline="-20833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健康危害與防制對策</a:t>
            </a: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2735453" y="381000"/>
            <a:ext cx="39427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b="1" dirty="0">
                <a:latin typeface="微軟正黑體" pitchFamily="34" charset="-120"/>
                <a:ea typeface="微軟正黑體" pitchFamily="34" charset="-120"/>
              </a:rPr>
              <a:t>日常暴險之活動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550783"/>
            <a:ext cx="8305800" cy="897017"/>
          </a:xfrm>
        </p:spPr>
        <p:txBody>
          <a:bodyPr/>
          <a:lstStyle/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空氣品質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指標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AQI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與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活動建議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225870"/>
              </p:ext>
            </p:extLst>
          </p:nvPr>
        </p:nvGraphicFramePr>
        <p:xfrm>
          <a:off x="228600" y="1447800"/>
          <a:ext cx="8610601" cy="5152297"/>
        </p:xfrm>
        <a:graphic>
          <a:graphicData uri="http://schemas.openxmlformats.org/drawingml/2006/table">
            <a:tbl>
              <a:tblPr/>
              <a:tblGrid>
                <a:gridCol w="1600200"/>
                <a:gridCol w="1600200"/>
                <a:gridCol w="2590800"/>
                <a:gridCol w="914400"/>
                <a:gridCol w="838200"/>
                <a:gridCol w="381000"/>
                <a:gridCol w="685801"/>
              </a:tblGrid>
              <a:tr h="533400">
                <a:tc>
                  <a:txBody>
                    <a:bodyPr/>
                    <a:lstStyle/>
                    <a:p>
                      <a:r>
                        <a:rPr lang="zh-TW" altLang="en-US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空氣品質</a:t>
                      </a:r>
                      <a:r>
                        <a:rPr lang="zh-TW" altLang="en-US" sz="2400" dirty="0" smtClean="0"/>
                        <a:t/>
                      </a:r>
                      <a:br>
                        <a:rPr lang="zh-TW" altLang="en-US" sz="2400" dirty="0" smtClean="0"/>
                      </a:br>
                      <a:r>
                        <a:rPr lang="zh-TW" altLang="en-US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指標</a:t>
                      </a:r>
                      <a:r>
                        <a:rPr lang="en-US" altLang="zh-TW" sz="2400" dirty="0" smtClean="0">
                          <a:effectLst/>
                        </a:rPr>
                        <a:t>(</a:t>
                      </a:r>
                      <a:r>
                        <a:rPr lang="en-US" altLang="zh-TW" sz="2400" dirty="0">
                          <a:effectLst/>
                        </a:rPr>
                        <a:t>AQI)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</a:t>
                      </a:r>
                      <a:r>
                        <a:rPr lang="zh-TW" altLang="en-US" sz="4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～</a:t>
                      </a:r>
                      <a:r>
                        <a:rPr lang="en-US" altLang="zh-TW" sz="4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50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51</a:t>
                      </a:r>
                      <a:r>
                        <a:rPr lang="zh-TW" altLang="en-US" sz="4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～</a:t>
                      </a:r>
                      <a:r>
                        <a:rPr lang="en-US" altLang="zh-TW" sz="4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</a:rPr>
                        <a:t>101</a:t>
                      </a:r>
                      <a:r>
                        <a:rPr lang="zh-TW" altLang="en-US" sz="1600" dirty="0">
                          <a:effectLst/>
                        </a:rPr>
                        <a:t>～</a:t>
                      </a:r>
                      <a:r>
                        <a:rPr lang="en-US" altLang="zh-TW" sz="1600" dirty="0">
                          <a:effectLst/>
                        </a:rPr>
                        <a:t>150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</a:rPr>
                        <a:t>151</a:t>
                      </a:r>
                      <a:r>
                        <a:rPr lang="zh-TW" altLang="en-US" sz="1600" dirty="0">
                          <a:effectLst/>
                        </a:rPr>
                        <a:t>～</a:t>
                      </a:r>
                      <a:r>
                        <a:rPr lang="en-US" altLang="zh-TW" sz="1600" dirty="0">
                          <a:effectLst/>
                        </a:rPr>
                        <a:t>200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TW" sz="1600" dirty="0">
                        <a:effectLst/>
                      </a:endParaRP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TW" sz="1600">
                        <a:effectLst/>
                      </a:endParaRP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effectLst/>
                        </a:rPr>
                        <a:t>對健康</a:t>
                      </a:r>
                      <a:r>
                        <a:rPr lang="zh-TW" altLang="en-US" sz="2400" dirty="0" smtClean="0">
                          <a:effectLst/>
                        </a:rPr>
                        <a:t>影響</a:t>
                      </a:r>
                      <a:endParaRPr lang="zh-TW" altLang="en-US" sz="2400" dirty="0">
                        <a:effectLst/>
                      </a:endParaRP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良好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普通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dirty="0">
                          <a:effectLst/>
                        </a:rPr>
                        <a:t>對敏感族群不健康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dirty="0">
                          <a:effectLst/>
                        </a:rPr>
                        <a:t>對所有族群不健康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9441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effectLst/>
                        </a:rPr>
                        <a:t>狀態色塊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綠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黃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dirty="0">
                          <a:solidFill>
                            <a:srgbClr val="000000"/>
                          </a:solidFill>
                          <a:effectLst/>
                        </a:rPr>
                        <a:t>橘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dirty="0">
                          <a:effectLst/>
                        </a:rPr>
                        <a:t>紅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3F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023"/>
                    </a:solidFill>
                  </a:tcPr>
                </a:tc>
              </a:tr>
              <a:tr h="1114543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effectLst/>
                        </a:rPr>
                        <a:t>一般民眾</a:t>
                      </a:r>
                      <a:br>
                        <a:rPr lang="zh-TW" altLang="en-US" sz="2400" dirty="0">
                          <a:effectLst/>
                        </a:rPr>
                      </a:br>
                      <a:r>
                        <a:rPr lang="zh-TW" altLang="en-US" sz="2400" dirty="0">
                          <a:effectLst/>
                        </a:rPr>
                        <a:t>活動建議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正常戶外活動。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正常戶外活動。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600" dirty="0">
                          <a:effectLst/>
                        </a:rPr>
                        <a:t>1.</a:t>
                      </a:r>
                      <a:r>
                        <a:rPr lang="zh-TW" altLang="en-US" sz="1600" dirty="0">
                          <a:effectLst/>
                        </a:rPr>
                        <a:t>一般民眾如果有不適，如眼痛</a:t>
                      </a:r>
                      <a:r>
                        <a:rPr lang="zh-TW" altLang="en-US" sz="1600" dirty="0" smtClean="0">
                          <a:effectLst/>
                        </a:rPr>
                        <a:t>，</a:t>
                      </a:r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600" dirty="0">
                          <a:effectLst/>
                        </a:rPr>
                        <a:t>1.</a:t>
                      </a:r>
                      <a:r>
                        <a:rPr lang="zh-TW" altLang="en-US" sz="1600" dirty="0">
                          <a:effectLst/>
                        </a:rPr>
                        <a:t>一般民眾如果有不適，如</a:t>
                      </a:r>
                      <a:r>
                        <a:rPr lang="zh-TW" altLang="en-US" sz="1600" dirty="0" smtClean="0">
                          <a:effectLst/>
                        </a:rPr>
                        <a:t>眼</a:t>
                      </a:r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4543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effectLst/>
                        </a:rPr>
                        <a:t>敏感性族群</a:t>
                      </a:r>
                      <a:br>
                        <a:rPr lang="zh-TW" altLang="en-US" sz="2400" dirty="0">
                          <a:effectLst/>
                        </a:rPr>
                      </a:br>
                      <a:r>
                        <a:rPr lang="zh-TW" altLang="en-US" sz="2400" dirty="0">
                          <a:effectLst/>
                        </a:rPr>
                        <a:t>活動建議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正常戶外活動。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極特殊敏感族群建議注意可能產生的咳嗽或呼吸急促症狀，但仍可正常戶外活動</a:t>
                      </a:r>
                      <a:r>
                        <a:rPr lang="zh-TW" altLang="en-US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。</a:t>
                      </a:r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　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600" dirty="0">
                          <a:effectLst/>
                        </a:rPr>
                        <a:t>1.</a:t>
                      </a:r>
                      <a:r>
                        <a:rPr lang="zh-TW" altLang="en-US" sz="1600" dirty="0">
                          <a:effectLst/>
                        </a:rPr>
                        <a:t>有心臟、呼吸道及心血管疾病</a:t>
                      </a:r>
                      <a:r>
                        <a:rPr lang="zh-TW" altLang="en-US" sz="1600" dirty="0" smtClean="0">
                          <a:effectLst/>
                        </a:rPr>
                        <a:t>患者</a:t>
                      </a:r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600" dirty="0">
                          <a:effectLst/>
                        </a:rPr>
                        <a:t>1.</a:t>
                      </a:r>
                      <a:r>
                        <a:rPr lang="zh-TW" altLang="en-US" sz="1600" dirty="0">
                          <a:effectLst/>
                        </a:rPr>
                        <a:t>有心臟、呼吸道及心</a:t>
                      </a:r>
                      <a:r>
                        <a:rPr lang="zh-TW" altLang="en-US" sz="1600" dirty="0" smtClean="0">
                          <a:effectLst/>
                        </a:rPr>
                        <a:t>血管</a:t>
                      </a:r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6019800" y="1447800"/>
            <a:ext cx="2819400" cy="5105400"/>
          </a:xfrm>
          <a:prstGeom prst="rect">
            <a:avLst/>
          </a:prstGeom>
          <a:gradFill flip="none" rotWithShape="1">
            <a:gsLst>
              <a:gs pos="78000">
                <a:srgbClr val="FFFFFF">
                  <a:shade val="30000"/>
                  <a:satMod val="115000"/>
                  <a:alpha val="30000"/>
                </a:srgbClr>
              </a:gs>
              <a:gs pos="0">
                <a:srgbClr val="FFFFFF">
                  <a:shade val="675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3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980470"/>
              </p:ext>
            </p:extLst>
          </p:nvPr>
        </p:nvGraphicFramePr>
        <p:xfrm>
          <a:off x="228600" y="1219200"/>
          <a:ext cx="8610601" cy="5580077"/>
        </p:xfrm>
        <a:graphic>
          <a:graphicData uri="http://schemas.openxmlformats.org/drawingml/2006/table">
            <a:tbl>
              <a:tblPr/>
              <a:tblGrid>
                <a:gridCol w="627853"/>
                <a:gridCol w="362747"/>
                <a:gridCol w="457200"/>
                <a:gridCol w="3171427"/>
                <a:gridCol w="2848373"/>
                <a:gridCol w="609600"/>
                <a:gridCol w="533401"/>
              </a:tblGrid>
              <a:tr h="762000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effectLst/>
                        </a:rPr>
                        <a:t>(</a:t>
                      </a:r>
                      <a:r>
                        <a:rPr lang="en-US" altLang="zh-TW" sz="1600" dirty="0">
                          <a:effectLst/>
                        </a:rPr>
                        <a:t>AQI)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dirty="0">
                          <a:effectLst/>
                        </a:rPr>
                        <a:t>0</a:t>
                      </a:r>
                      <a:r>
                        <a:rPr lang="zh-TW" altLang="en-US" sz="1600" dirty="0">
                          <a:effectLst/>
                        </a:rPr>
                        <a:t>～</a:t>
                      </a:r>
                      <a:r>
                        <a:rPr lang="en-US" altLang="zh-TW" sz="1600" dirty="0">
                          <a:effectLst/>
                        </a:rPr>
                        <a:t>50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effectLst/>
                        </a:rPr>
                        <a:t>51</a:t>
                      </a:r>
                      <a:r>
                        <a:rPr lang="zh-TW" altLang="en-US" sz="1600">
                          <a:effectLst/>
                        </a:rPr>
                        <a:t>～</a:t>
                      </a:r>
                      <a:r>
                        <a:rPr lang="en-US" altLang="zh-TW" sz="1600">
                          <a:effectLst/>
                        </a:rPr>
                        <a:t>100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>
                          <a:effectLst/>
                        </a:rPr>
                        <a:t>101</a:t>
                      </a:r>
                      <a:r>
                        <a:rPr lang="zh-TW" altLang="en-US" sz="4000" dirty="0">
                          <a:effectLst/>
                        </a:rPr>
                        <a:t>～</a:t>
                      </a:r>
                      <a:r>
                        <a:rPr lang="en-US" altLang="zh-TW" sz="4000" dirty="0">
                          <a:effectLst/>
                        </a:rPr>
                        <a:t>150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>
                          <a:effectLst/>
                        </a:rPr>
                        <a:t>151</a:t>
                      </a:r>
                      <a:r>
                        <a:rPr lang="zh-TW" altLang="en-US" sz="4000" dirty="0">
                          <a:effectLst/>
                        </a:rPr>
                        <a:t>～</a:t>
                      </a:r>
                      <a:r>
                        <a:rPr lang="en-US" altLang="zh-TW" sz="4000" dirty="0">
                          <a:effectLst/>
                        </a:rPr>
                        <a:t>200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effectLst/>
                        </a:rPr>
                        <a:t>201</a:t>
                      </a:r>
                      <a:r>
                        <a:rPr lang="zh-TW" altLang="en-US" sz="1600">
                          <a:effectLst/>
                        </a:rPr>
                        <a:t>～</a:t>
                      </a:r>
                      <a:r>
                        <a:rPr lang="en-US" altLang="zh-TW" sz="1600">
                          <a:effectLst/>
                        </a:rPr>
                        <a:t>300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effectLst/>
                        </a:rPr>
                        <a:t>301</a:t>
                      </a:r>
                      <a:r>
                        <a:rPr lang="zh-TW" altLang="en-US" sz="1600">
                          <a:effectLst/>
                        </a:rPr>
                        <a:t>～</a:t>
                      </a:r>
                      <a:r>
                        <a:rPr lang="en-US" altLang="zh-TW" sz="1600">
                          <a:effectLst/>
                        </a:rPr>
                        <a:t>500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2060">
                <a:tc>
                  <a:txBody>
                    <a:bodyPr/>
                    <a:lstStyle/>
                    <a:p>
                      <a:r>
                        <a:rPr lang="zh-TW" altLang="en-US" sz="1100" dirty="0">
                          <a:effectLst/>
                        </a:rPr>
                        <a:t>對健康</a:t>
                      </a:r>
                      <a:r>
                        <a:rPr lang="zh-TW" altLang="en-US" sz="1100" dirty="0" smtClean="0">
                          <a:effectLst/>
                        </a:rPr>
                        <a:t>影響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對敏感族群不健康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對所有族群不健康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9441">
                <a:tc>
                  <a:txBody>
                    <a:bodyPr/>
                    <a:lstStyle/>
                    <a:p>
                      <a:r>
                        <a:rPr lang="zh-TW" altLang="en-US" sz="1100" dirty="0">
                          <a:effectLst/>
                        </a:rPr>
                        <a:t>狀態色塊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dirty="0">
                          <a:solidFill>
                            <a:srgbClr val="000000"/>
                          </a:solidFill>
                          <a:effectLst/>
                        </a:rPr>
                        <a:t>綠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dirty="0">
                          <a:solidFill>
                            <a:srgbClr val="000000"/>
                          </a:solidFill>
                          <a:effectLst/>
                        </a:rPr>
                        <a:t>黃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橘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紅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3F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023"/>
                    </a:solidFill>
                  </a:tcPr>
                </a:tc>
              </a:tr>
              <a:tr h="1114543">
                <a:tc>
                  <a:txBody>
                    <a:bodyPr/>
                    <a:lstStyle/>
                    <a:p>
                      <a:r>
                        <a:rPr lang="zh-TW" altLang="en-US" sz="1100" dirty="0">
                          <a:effectLst/>
                        </a:rPr>
                        <a:t>一般民眾</a:t>
                      </a:r>
                      <a:br>
                        <a:rPr lang="zh-TW" altLang="en-US" sz="1100" dirty="0">
                          <a:effectLst/>
                        </a:rPr>
                      </a:br>
                      <a:r>
                        <a:rPr lang="zh-TW" altLang="en-US" sz="1100" dirty="0">
                          <a:effectLst/>
                        </a:rPr>
                        <a:t>活動建議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 dirty="0">
                          <a:effectLst/>
                        </a:rPr>
                        <a:t>1.</a:t>
                      </a:r>
                      <a:r>
                        <a:rPr lang="zh-TW" altLang="en-US" sz="1800" dirty="0">
                          <a:effectLst/>
                        </a:rPr>
                        <a:t>一般民眾如果有不適，如眼痛，咳嗽或喉嚨痛等，</a:t>
                      </a:r>
                      <a:r>
                        <a:rPr lang="zh-TW" altLang="en-US" sz="1800" b="1" dirty="0">
                          <a:effectLst/>
                        </a:rPr>
                        <a:t>應該考慮減少</a:t>
                      </a:r>
                      <a:r>
                        <a:rPr lang="zh-TW" altLang="en-US" sz="1800" dirty="0">
                          <a:effectLst/>
                        </a:rPr>
                        <a:t>戶外活動。</a:t>
                      </a:r>
                      <a:br>
                        <a:rPr lang="zh-TW" altLang="en-US" sz="1800" dirty="0">
                          <a:effectLst/>
                        </a:rPr>
                      </a:br>
                      <a:r>
                        <a:rPr lang="en-US" altLang="zh-TW" sz="1800" dirty="0">
                          <a:effectLst/>
                        </a:rPr>
                        <a:t>2.</a:t>
                      </a:r>
                      <a:r>
                        <a:rPr lang="zh-TW" altLang="en-US" sz="1800" dirty="0">
                          <a:effectLst/>
                        </a:rPr>
                        <a:t>學生</a:t>
                      </a:r>
                      <a:r>
                        <a:rPr lang="zh-TW" altLang="en-US" sz="1800" b="1" dirty="0">
                          <a:effectLst/>
                        </a:rPr>
                        <a:t>仍可進行</a:t>
                      </a:r>
                      <a:r>
                        <a:rPr lang="zh-TW" altLang="en-US" sz="1800" dirty="0">
                          <a:effectLst/>
                        </a:rPr>
                        <a:t>戶外活動，但</a:t>
                      </a:r>
                      <a:r>
                        <a:rPr lang="zh-TW" altLang="en-US" sz="1800" b="1" dirty="0">
                          <a:effectLst/>
                        </a:rPr>
                        <a:t>建議減少</a:t>
                      </a:r>
                      <a:r>
                        <a:rPr lang="zh-TW" altLang="en-US" sz="1800" dirty="0">
                          <a:effectLst/>
                        </a:rPr>
                        <a:t>長時間劇烈運動。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 dirty="0">
                          <a:effectLst/>
                        </a:rPr>
                        <a:t>1.</a:t>
                      </a:r>
                      <a:r>
                        <a:rPr lang="zh-TW" altLang="en-US" sz="1800" dirty="0">
                          <a:effectLst/>
                        </a:rPr>
                        <a:t>一般民眾如果有不適，如眼痛，咳嗽或喉嚨痛等，</a:t>
                      </a:r>
                      <a:r>
                        <a:rPr lang="zh-TW" altLang="en-US" sz="1800" b="1" dirty="0">
                          <a:effectLst/>
                        </a:rPr>
                        <a:t>應減少</a:t>
                      </a:r>
                      <a:r>
                        <a:rPr lang="zh-TW" altLang="en-US" sz="1800" dirty="0">
                          <a:effectLst/>
                        </a:rPr>
                        <a:t>體力消耗，特別是減少戶外活動。</a:t>
                      </a:r>
                      <a:br>
                        <a:rPr lang="zh-TW" altLang="en-US" sz="1800" dirty="0">
                          <a:effectLst/>
                        </a:rPr>
                      </a:br>
                      <a:r>
                        <a:rPr lang="en-US" altLang="zh-TW" sz="1800" dirty="0" smtClean="0">
                          <a:effectLst/>
                        </a:rPr>
                        <a:t>2.</a:t>
                      </a:r>
                      <a:r>
                        <a:rPr lang="zh-TW" altLang="en-US" sz="1800" dirty="0" smtClean="0">
                          <a:effectLst/>
                        </a:rPr>
                        <a:t>學生</a:t>
                      </a:r>
                      <a:r>
                        <a:rPr lang="zh-TW" altLang="en-US" sz="1800" b="1" dirty="0" smtClean="0">
                          <a:effectLst/>
                        </a:rPr>
                        <a:t>應避免</a:t>
                      </a:r>
                      <a:r>
                        <a:rPr lang="zh-TW" altLang="en-US" sz="1800" dirty="0" smtClean="0">
                          <a:effectLst/>
                        </a:rPr>
                        <a:t>長時間劇烈運動，進行其他戶外活動時</a:t>
                      </a:r>
                      <a:r>
                        <a:rPr lang="zh-TW" altLang="en-US" sz="1800" b="1" dirty="0" smtClean="0">
                          <a:effectLst/>
                        </a:rPr>
                        <a:t>應增加休息</a:t>
                      </a:r>
                      <a:r>
                        <a:rPr lang="zh-TW" altLang="en-US" sz="1800" dirty="0" smtClean="0">
                          <a:effectLst/>
                        </a:rPr>
                        <a:t>時間。</a:t>
                      </a:r>
                      <a:endParaRPr lang="zh-TW" altLang="en-US" sz="18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4543">
                <a:tc>
                  <a:txBody>
                    <a:bodyPr/>
                    <a:lstStyle/>
                    <a:p>
                      <a:r>
                        <a:rPr lang="zh-TW" altLang="en-US" sz="1100" dirty="0">
                          <a:effectLst/>
                        </a:rPr>
                        <a:t>敏感性族群</a:t>
                      </a:r>
                      <a:br>
                        <a:rPr lang="zh-TW" altLang="en-US" sz="1100" dirty="0">
                          <a:effectLst/>
                        </a:rPr>
                      </a:br>
                      <a:r>
                        <a:rPr lang="zh-TW" altLang="en-US" sz="1100" dirty="0">
                          <a:effectLst/>
                        </a:rPr>
                        <a:t>活動建議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>
                          <a:effectLst/>
                        </a:rPr>
                        <a:t>1.</a:t>
                      </a:r>
                      <a:r>
                        <a:rPr lang="zh-TW" altLang="en-US" sz="1800">
                          <a:effectLst/>
                        </a:rPr>
                        <a:t>有心臟、呼吸道及心血管疾病患者、孩童及老年人，</a:t>
                      </a:r>
                      <a:r>
                        <a:rPr lang="zh-TW" altLang="en-US" sz="1800" b="1">
                          <a:effectLst/>
                        </a:rPr>
                        <a:t>建議減少</a:t>
                      </a:r>
                      <a:r>
                        <a:rPr lang="zh-TW" altLang="en-US" sz="1800">
                          <a:effectLst/>
                        </a:rPr>
                        <a:t>體力消耗活動及戶外活動，必要外出應配戴口罩。</a:t>
                      </a:r>
                      <a:br>
                        <a:rPr lang="zh-TW" altLang="en-US" sz="1800">
                          <a:effectLst/>
                        </a:rPr>
                      </a:br>
                      <a:r>
                        <a:rPr lang="en-US" altLang="zh-TW" sz="1800">
                          <a:effectLst/>
                        </a:rPr>
                        <a:t>2.</a:t>
                      </a:r>
                      <a:r>
                        <a:rPr lang="zh-TW" altLang="en-US" sz="1800">
                          <a:effectLst/>
                        </a:rPr>
                        <a:t>具有氣喘的人可能需增加使用吸入劑的頻率。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 dirty="0">
                          <a:effectLst/>
                        </a:rPr>
                        <a:t>1.</a:t>
                      </a:r>
                      <a:r>
                        <a:rPr lang="zh-TW" altLang="en-US" sz="1800" dirty="0">
                          <a:effectLst/>
                        </a:rPr>
                        <a:t>有心臟、呼吸道及心血管疾病患者、孩童及老年人，</a:t>
                      </a:r>
                      <a:r>
                        <a:rPr lang="zh-TW" altLang="en-US" sz="1800" b="1" dirty="0">
                          <a:effectLst/>
                        </a:rPr>
                        <a:t>建議留在室內</a:t>
                      </a:r>
                      <a:r>
                        <a:rPr lang="zh-TW" altLang="en-US" sz="1800" dirty="0">
                          <a:effectLst/>
                        </a:rPr>
                        <a:t>並</a:t>
                      </a:r>
                      <a:r>
                        <a:rPr lang="zh-TW" altLang="en-US" sz="1800" b="1" dirty="0">
                          <a:effectLst/>
                        </a:rPr>
                        <a:t>減少</a:t>
                      </a:r>
                      <a:r>
                        <a:rPr lang="zh-TW" altLang="en-US" sz="1800" dirty="0">
                          <a:effectLst/>
                        </a:rPr>
                        <a:t>體力消耗活動，必要外出應配戴口罩。</a:t>
                      </a:r>
                      <a:br>
                        <a:rPr lang="zh-TW" altLang="en-US" sz="1800" dirty="0">
                          <a:effectLst/>
                        </a:rPr>
                      </a:br>
                      <a:r>
                        <a:rPr lang="en-US" altLang="zh-TW" sz="1800" dirty="0">
                          <a:effectLst/>
                        </a:rPr>
                        <a:t>2.</a:t>
                      </a:r>
                      <a:r>
                        <a:rPr lang="zh-TW" altLang="en-US" sz="1800" dirty="0">
                          <a:effectLst/>
                        </a:rPr>
                        <a:t>具有氣喘的人可能需增加使用吸入劑的頻率。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7734300" y="1143000"/>
            <a:ext cx="1104900" cy="5562600"/>
          </a:xfrm>
          <a:prstGeom prst="rect">
            <a:avLst/>
          </a:prstGeom>
          <a:gradFill flip="none" rotWithShape="1">
            <a:gsLst>
              <a:gs pos="78000">
                <a:srgbClr val="FFFFFF">
                  <a:shade val="30000"/>
                  <a:satMod val="115000"/>
                  <a:alpha val="30000"/>
                </a:srgbClr>
              </a:gs>
              <a:gs pos="0">
                <a:srgbClr val="FFFFFF">
                  <a:shade val="675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8200" y="1219200"/>
            <a:ext cx="838200" cy="5638800"/>
          </a:xfrm>
          <a:prstGeom prst="rect">
            <a:avLst/>
          </a:prstGeom>
          <a:gradFill flip="none" rotWithShape="1">
            <a:gsLst>
              <a:gs pos="78000">
                <a:srgbClr val="FFFFFF">
                  <a:shade val="30000"/>
                  <a:satMod val="115000"/>
                  <a:alpha val="30000"/>
                </a:srgbClr>
              </a:gs>
              <a:gs pos="0">
                <a:srgbClr val="FFFFFF">
                  <a:shade val="675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305800" cy="897017"/>
          </a:xfrm>
        </p:spPr>
        <p:txBody>
          <a:bodyPr/>
          <a:lstStyle/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空氣品質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指標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AQI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與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活動建議</a:t>
            </a:r>
          </a:p>
        </p:txBody>
      </p:sp>
    </p:spTree>
    <p:extLst>
      <p:ext uri="{BB962C8B-B14F-4D97-AF65-F5344CB8AC3E}">
        <p14:creationId xmlns:p14="http://schemas.microsoft.com/office/powerpoint/2010/main" val="283613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571635"/>
              </p:ext>
            </p:extLst>
          </p:nvPr>
        </p:nvGraphicFramePr>
        <p:xfrm>
          <a:off x="228600" y="1447800"/>
          <a:ext cx="8610601" cy="5278778"/>
        </p:xfrm>
        <a:graphic>
          <a:graphicData uri="http://schemas.openxmlformats.org/drawingml/2006/table">
            <a:tbl>
              <a:tblPr/>
              <a:tblGrid>
                <a:gridCol w="627853"/>
                <a:gridCol w="438947"/>
                <a:gridCol w="457200"/>
                <a:gridCol w="457200"/>
                <a:gridCol w="533400"/>
                <a:gridCol w="2590800"/>
                <a:gridCol w="3505201"/>
              </a:tblGrid>
              <a:tr h="533400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effectLst/>
                        </a:rPr>
                        <a:t>(</a:t>
                      </a:r>
                      <a:r>
                        <a:rPr lang="en-US" altLang="zh-TW" sz="1600" dirty="0">
                          <a:effectLst/>
                        </a:rPr>
                        <a:t>AQI)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dirty="0">
                          <a:effectLst/>
                        </a:rPr>
                        <a:t>0</a:t>
                      </a:r>
                      <a:r>
                        <a:rPr lang="zh-TW" altLang="en-US" sz="1600" dirty="0">
                          <a:effectLst/>
                        </a:rPr>
                        <a:t>～</a:t>
                      </a:r>
                      <a:r>
                        <a:rPr lang="en-US" altLang="zh-TW" sz="1600" dirty="0">
                          <a:effectLst/>
                        </a:rPr>
                        <a:t>50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effectLst/>
                        </a:rPr>
                        <a:t>51</a:t>
                      </a:r>
                      <a:r>
                        <a:rPr lang="zh-TW" altLang="en-US" sz="1600">
                          <a:effectLst/>
                        </a:rPr>
                        <a:t>～</a:t>
                      </a:r>
                      <a:r>
                        <a:rPr lang="en-US" altLang="zh-TW" sz="1600">
                          <a:effectLst/>
                        </a:rPr>
                        <a:t>100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dirty="0">
                          <a:effectLst/>
                        </a:rPr>
                        <a:t>101</a:t>
                      </a:r>
                      <a:r>
                        <a:rPr lang="zh-TW" altLang="en-US" sz="1600" dirty="0">
                          <a:effectLst/>
                        </a:rPr>
                        <a:t>～</a:t>
                      </a:r>
                      <a:r>
                        <a:rPr lang="en-US" altLang="zh-TW" sz="1600" dirty="0">
                          <a:effectLst/>
                        </a:rPr>
                        <a:t>150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dirty="0">
                          <a:effectLst/>
                        </a:rPr>
                        <a:t>151</a:t>
                      </a:r>
                      <a:r>
                        <a:rPr lang="zh-TW" altLang="en-US" sz="1600" dirty="0">
                          <a:effectLst/>
                        </a:rPr>
                        <a:t>～</a:t>
                      </a:r>
                      <a:r>
                        <a:rPr lang="en-US" altLang="zh-TW" sz="1600" dirty="0">
                          <a:effectLst/>
                        </a:rPr>
                        <a:t>200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effectLst/>
                        </a:rPr>
                        <a:t>201</a:t>
                      </a:r>
                      <a:r>
                        <a:rPr lang="zh-TW" altLang="en-US" sz="4800" b="1" dirty="0">
                          <a:effectLst/>
                        </a:rPr>
                        <a:t>～</a:t>
                      </a:r>
                      <a:r>
                        <a:rPr lang="en-US" altLang="zh-TW" sz="4800" b="1" dirty="0">
                          <a:effectLst/>
                        </a:rPr>
                        <a:t>300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effectLst/>
                        </a:rPr>
                        <a:t>301</a:t>
                      </a:r>
                      <a:r>
                        <a:rPr lang="zh-TW" altLang="en-US" sz="4800" b="1" dirty="0">
                          <a:effectLst/>
                        </a:rPr>
                        <a:t>～</a:t>
                      </a:r>
                      <a:r>
                        <a:rPr lang="en-US" altLang="zh-TW" sz="4800" b="1" dirty="0">
                          <a:effectLst/>
                        </a:rPr>
                        <a:t>500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effectLst/>
                        </a:rPr>
                        <a:t>對健康</a:t>
                      </a:r>
                      <a:r>
                        <a:rPr lang="zh-TW" altLang="en-US" sz="1400" dirty="0" smtClean="0">
                          <a:effectLst/>
                        </a:rPr>
                        <a:t>影響</a:t>
                      </a:r>
                      <a:endParaRPr lang="zh-TW" altLang="en-US" sz="1400" dirty="0">
                        <a:effectLst/>
                      </a:endParaRP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/>
                      <a:r>
                        <a:rPr lang="zh-TW" altLang="en-US" sz="3200" dirty="0">
                          <a:effectLst/>
                        </a:rPr>
                        <a:t>非常不健康</a:t>
                      </a:r>
                    </a:p>
                  </a:txBody>
                  <a:tcPr marL="44131" marR="44131" marT="22066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/>
                      <a:r>
                        <a:rPr lang="zh-TW" altLang="en-US" sz="3200" dirty="0">
                          <a:effectLst/>
                        </a:rPr>
                        <a:t>危害</a:t>
                      </a:r>
                    </a:p>
                  </a:txBody>
                  <a:tcPr marL="44131" marR="44131" marT="22066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9441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effectLst/>
                        </a:rPr>
                        <a:t>狀態色塊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/>
                      <a:r>
                        <a:rPr lang="zh-TW" altLang="en-US" sz="3200" dirty="0">
                          <a:solidFill>
                            <a:srgbClr val="FFFFFF"/>
                          </a:solidFill>
                          <a:effectLst/>
                        </a:rPr>
                        <a:t>紫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3F97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/>
                      <a:r>
                        <a:rPr lang="zh-TW" altLang="en-US" sz="3200" dirty="0">
                          <a:solidFill>
                            <a:srgbClr val="FFFFFF"/>
                          </a:solidFill>
                          <a:effectLst/>
                        </a:rPr>
                        <a:t>褐紅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023"/>
                    </a:solidFill>
                  </a:tcPr>
                </a:tc>
              </a:tr>
              <a:tr h="1114543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effectLst/>
                        </a:rPr>
                        <a:t>一般民眾</a:t>
                      </a:r>
                      <a:br>
                        <a:rPr lang="zh-TW" altLang="en-US" sz="1400" dirty="0">
                          <a:effectLst/>
                        </a:rPr>
                      </a:br>
                      <a:r>
                        <a:rPr lang="zh-TW" altLang="en-US" sz="1400" dirty="0">
                          <a:effectLst/>
                        </a:rPr>
                        <a:t>活動建議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 dirty="0">
                          <a:effectLst/>
                        </a:rPr>
                        <a:t>1.</a:t>
                      </a:r>
                      <a:r>
                        <a:rPr lang="zh-TW" altLang="en-US" sz="1800" dirty="0">
                          <a:effectLst/>
                        </a:rPr>
                        <a:t>一般民眾</a:t>
                      </a:r>
                      <a:r>
                        <a:rPr lang="zh-TW" altLang="en-US" sz="1800" b="1" dirty="0">
                          <a:effectLst/>
                        </a:rPr>
                        <a:t>應減少</a:t>
                      </a:r>
                      <a:r>
                        <a:rPr lang="zh-TW" altLang="en-US" sz="1800" dirty="0">
                          <a:effectLst/>
                        </a:rPr>
                        <a:t>戶外活動。</a:t>
                      </a:r>
                      <a:br>
                        <a:rPr lang="zh-TW" altLang="en-US" sz="1800" dirty="0">
                          <a:effectLst/>
                        </a:rPr>
                      </a:br>
                      <a:r>
                        <a:rPr lang="en-US" altLang="zh-TW" sz="1800" dirty="0">
                          <a:effectLst/>
                        </a:rPr>
                        <a:t>2.</a:t>
                      </a:r>
                      <a:r>
                        <a:rPr lang="zh-TW" altLang="en-US" sz="1800" dirty="0">
                          <a:effectLst/>
                        </a:rPr>
                        <a:t>學生</a:t>
                      </a:r>
                      <a:r>
                        <a:rPr lang="zh-TW" altLang="en-US" sz="1800" b="1" dirty="0">
                          <a:effectLst/>
                        </a:rPr>
                        <a:t>應</a:t>
                      </a:r>
                      <a:r>
                        <a:rPr lang="zh-TW" altLang="en-US" sz="1800" dirty="0">
                          <a:effectLst/>
                        </a:rPr>
                        <a:t>立即</a:t>
                      </a:r>
                      <a:r>
                        <a:rPr lang="zh-TW" altLang="en-US" sz="1800" b="1" dirty="0">
                          <a:effectLst/>
                        </a:rPr>
                        <a:t>停止戶外活動</a:t>
                      </a:r>
                      <a:r>
                        <a:rPr lang="zh-TW" altLang="en-US" sz="1800" dirty="0">
                          <a:effectLst/>
                        </a:rPr>
                        <a:t>，並將課程調整於室內進行。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 dirty="0">
                          <a:effectLst/>
                        </a:rPr>
                        <a:t>1.</a:t>
                      </a:r>
                      <a:r>
                        <a:rPr lang="zh-TW" altLang="en-US" sz="1800" dirty="0">
                          <a:effectLst/>
                        </a:rPr>
                        <a:t>一般民眾</a:t>
                      </a:r>
                      <a:r>
                        <a:rPr lang="zh-TW" altLang="en-US" sz="1800" b="1" dirty="0">
                          <a:effectLst/>
                        </a:rPr>
                        <a:t>應避免</a:t>
                      </a:r>
                      <a:r>
                        <a:rPr lang="zh-TW" altLang="en-US" sz="1800" dirty="0">
                          <a:effectLst/>
                        </a:rPr>
                        <a:t>戶外活動，室內應緊閉門窗，必要外出應配戴口罩等防護用具。</a:t>
                      </a:r>
                      <a:br>
                        <a:rPr lang="zh-TW" altLang="en-US" sz="1800" dirty="0">
                          <a:effectLst/>
                        </a:rPr>
                      </a:br>
                      <a:r>
                        <a:rPr lang="en-US" altLang="zh-TW" sz="1800" dirty="0">
                          <a:effectLst/>
                        </a:rPr>
                        <a:t>2.</a:t>
                      </a:r>
                      <a:r>
                        <a:rPr lang="zh-TW" altLang="en-US" sz="1800" dirty="0">
                          <a:effectLst/>
                        </a:rPr>
                        <a:t>學生應立即</a:t>
                      </a:r>
                      <a:r>
                        <a:rPr lang="zh-TW" altLang="en-US" sz="1800" b="1" dirty="0">
                          <a:effectLst/>
                        </a:rPr>
                        <a:t>停止戶外活動</a:t>
                      </a:r>
                      <a:r>
                        <a:rPr lang="zh-TW" altLang="en-US" sz="1800" dirty="0">
                          <a:effectLst/>
                        </a:rPr>
                        <a:t>，並將課程調整於室內進行。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4543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effectLst/>
                        </a:rPr>
                        <a:t>敏感性族群</a:t>
                      </a:r>
                      <a:br>
                        <a:rPr lang="zh-TW" altLang="en-US" sz="1400" dirty="0">
                          <a:effectLst/>
                        </a:rPr>
                      </a:br>
                      <a:r>
                        <a:rPr lang="zh-TW" altLang="en-US" sz="1400" dirty="0">
                          <a:effectLst/>
                        </a:rPr>
                        <a:t>活動建議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>
                          <a:effectLst/>
                        </a:rPr>
                        <a:t>1.</a:t>
                      </a:r>
                      <a:r>
                        <a:rPr lang="zh-TW" altLang="en-US" sz="1800">
                          <a:effectLst/>
                        </a:rPr>
                        <a:t>有心臟、呼吸道及心血管疾病患者、孩童及老年人</a:t>
                      </a:r>
                      <a:r>
                        <a:rPr lang="zh-TW" altLang="en-US" sz="1800" b="1">
                          <a:effectLst/>
                        </a:rPr>
                        <a:t>應留在室內</a:t>
                      </a:r>
                      <a:r>
                        <a:rPr lang="zh-TW" altLang="en-US" sz="1800">
                          <a:effectLst/>
                        </a:rPr>
                        <a:t>並</a:t>
                      </a:r>
                      <a:r>
                        <a:rPr lang="zh-TW" altLang="en-US" sz="1800" b="1">
                          <a:effectLst/>
                        </a:rPr>
                        <a:t>減少</a:t>
                      </a:r>
                      <a:r>
                        <a:rPr lang="zh-TW" altLang="en-US" sz="1800">
                          <a:effectLst/>
                        </a:rPr>
                        <a:t>體力消耗活動，必要外出應配戴口罩。</a:t>
                      </a:r>
                      <a:br>
                        <a:rPr lang="zh-TW" altLang="en-US" sz="1800">
                          <a:effectLst/>
                        </a:rPr>
                      </a:br>
                      <a:r>
                        <a:rPr lang="en-US" altLang="zh-TW" sz="1800">
                          <a:effectLst/>
                        </a:rPr>
                        <a:t>2.</a:t>
                      </a:r>
                      <a:r>
                        <a:rPr lang="zh-TW" altLang="en-US" sz="1800">
                          <a:effectLst/>
                        </a:rPr>
                        <a:t>具有氣喘的人應增加使用吸入劑的頻率。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 dirty="0">
                          <a:effectLst/>
                        </a:rPr>
                        <a:t>1.</a:t>
                      </a:r>
                      <a:r>
                        <a:rPr lang="zh-TW" altLang="en-US" sz="1800" dirty="0">
                          <a:effectLst/>
                        </a:rPr>
                        <a:t>有心臟、呼吸道及心血管疾病患者、孩童及老年人</a:t>
                      </a:r>
                      <a:r>
                        <a:rPr lang="zh-TW" altLang="en-US" sz="1800" b="1" dirty="0">
                          <a:effectLst/>
                        </a:rPr>
                        <a:t>應留在室內</a:t>
                      </a:r>
                      <a:r>
                        <a:rPr lang="zh-TW" altLang="en-US" sz="1800" dirty="0">
                          <a:effectLst/>
                        </a:rPr>
                        <a:t>並</a:t>
                      </a:r>
                      <a:r>
                        <a:rPr lang="zh-TW" altLang="en-US" sz="1800" b="1" dirty="0">
                          <a:effectLst/>
                        </a:rPr>
                        <a:t>避免</a:t>
                      </a:r>
                      <a:r>
                        <a:rPr lang="zh-TW" altLang="en-US" sz="1800" dirty="0">
                          <a:effectLst/>
                        </a:rPr>
                        <a:t>體力消耗活動，必要外出應配戴口罩。</a:t>
                      </a:r>
                      <a:br>
                        <a:rPr lang="zh-TW" altLang="en-US" sz="1800" dirty="0">
                          <a:effectLst/>
                        </a:rPr>
                      </a:br>
                      <a:r>
                        <a:rPr lang="en-US" altLang="zh-TW" sz="1800" dirty="0">
                          <a:effectLst/>
                        </a:rPr>
                        <a:t>2.</a:t>
                      </a:r>
                      <a:r>
                        <a:rPr lang="zh-TW" altLang="en-US" sz="1800" dirty="0">
                          <a:effectLst/>
                        </a:rPr>
                        <a:t>具有氣喘的人應增加使用吸入劑的頻率。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838200" y="1447800"/>
            <a:ext cx="1905000" cy="5257800"/>
          </a:xfrm>
          <a:prstGeom prst="rect">
            <a:avLst/>
          </a:prstGeom>
          <a:gradFill flip="none" rotWithShape="1">
            <a:gsLst>
              <a:gs pos="78000">
                <a:srgbClr val="FFFFFF">
                  <a:shade val="30000"/>
                  <a:satMod val="115000"/>
                  <a:alpha val="30000"/>
                </a:srgbClr>
              </a:gs>
              <a:gs pos="0">
                <a:srgbClr val="FFFFFF">
                  <a:shade val="675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533400" y="398383"/>
            <a:ext cx="8305800" cy="897017"/>
          </a:xfrm>
        </p:spPr>
        <p:txBody>
          <a:bodyPr/>
          <a:lstStyle/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空氣品質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指標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AQI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與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活動建議</a:t>
            </a:r>
          </a:p>
        </p:txBody>
      </p:sp>
    </p:spTree>
    <p:extLst>
      <p:ext uri="{BB962C8B-B14F-4D97-AF65-F5344CB8AC3E}">
        <p14:creationId xmlns:p14="http://schemas.microsoft.com/office/powerpoint/2010/main" val="46213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9625" y="519125"/>
            <a:ext cx="621538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 smtClean="0">
                <a:latin typeface="微軟正黑體" pitchFamily="34" charset="-120"/>
                <a:ea typeface="微軟正黑體" pitchFamily="34" charset="-120"/>
              </a:rPr>
              <a:t>對抗</a:t>
            </a:r>
            <a:r>
              <a:rPr lang="en-US" altLang="zh-TW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PM</a:t>
            </a:r>
            <a:r>
              <a:rPr lang="en-US" altLang="zh-TW" b="1" baseline="-250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2.5</a:t>
            </a:r>
            <a:r>
              <a:rPr lang="en-US" altLang="zh-TW" b="1" baseline="-25000" dirty="0">
                <a:latin typeface="微軟正黑體" pitchFamily="34" charset="-120"/>
                <a:ea typeface="微軟正黑體" pitchFamily="34" charset="-120"/>
              </a:rPr>
              <a:t> </a:t>
            </a:r>
            <a:r>
              <a:rPr b="1" spc="17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b="1" dirty="0">
                <a:latin typeface="微軟正黑體" pitchFamily="34" charset="-120"/>
                <a:ea typeface="微軟正黑體" pitchFamily="34" charset="-120"/>
              </a:rPr>
              <a:t>從你我做起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132602"/>
              </p:ext>
            </p:extLst>
          </p:nvPr>
        </p:nvGraphicFramePr>
        <p:xfrm>
          <a:off x="533400" y="1752601"/>
          <a:ext cx="8153400" cy="4876799"/>
        </p:xfrm>
        <a:graphic>
          <a:graphicData uri="http://schemas.openxmlformats.org/drawingml/2006/table">
            <a:tbl>
              <a:tblPr/>
              <a:tblGrid>
                <a:gridCol w="914400"/>
                <a:gridCol w="7239000"/>
              </a:tblGrid>
              <a:tr h="265158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食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zh-TW" altLang="en-US" sz="2000" b="1" dirty="0">
                          <a:solidFill>
                            <a:srgbClr val="2083B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改善飲食結構，減少烹調食用油：</a:t>
                      </a: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烹調油煙是食用油或食物在高温條件下，發生一系列變化後而形成的，且</a:t>
                      </a:r>
                      <a:r>
                        <a:rPr lang="en-US" altLang="zh-TW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000" baseline="-25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質量濃度偏高，需改變飲食結構，減少食用油炸食物，減少環境污染</a:t>
                      </a:r>
                      <a:r>
                        <a:rPr lang="zh-TW" altLang="en-US" sz="2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lang="en-US" altLang="zh-TW" sz="20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zh-TW" altLang="en-US" sz="2000" b="1" dirty="0" smtClean="0">
                          <a:solidFill>
                            <a:srgbClr val="2083B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少</a:t>
                      </a:r>
                      <a:r>
                        <a:rPr lang="zh-TW" altLang="en-US" sz="2000" b="1" dirty="0">
                          <a:solidFill>
                            <a:srgbClr val="2083B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吃燒烤食物，減少食物燒烤過程中產生的</a:t>
                      </a:r>
                      <a:r>
                        <a:rPr lang="en-US" altLang="zh-TW" sz="2000" b="1" dirty="0">
                          <a:solidFill>
                            <a:srgbClr val="2083B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000" b="1" baseline="-25000" dirty="0">
                          <a:solidFill>
                            <a:srgbClr val="2083B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b="1" dirty="0">
                          <a:solidFill>
                            <a:srgbClr val="2083B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：</a:t>
                      </a: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煙燻及燒烤的過程中將產生</a:t>
                      </a:r>
                      <a:r>
                        <a:rPr lang="en-US" altLang="zh-TW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000" baseline="-25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，當食物進入人體，可能對人體健康造成傷害。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252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zh-TW" altLang="en-US" sz="20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衣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zh-TW" altLang="en-US" sz="2000" b="1" dirty="0" smtClean="0">
                          <a:solidFill>
                            <a:srgbClr val="CD381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購買</a:t>
                      </a:r>
                      <a:r>
                        <a:rPr lang="zh-TW" altLang="en-US" sz="2000" b="1" dirty="0">
                          <a:solidFill>
                            <a:srgbClr val="CD381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環保服飾：</a:t>
                      </a: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選購天然纖維材料衣物及環保服飾，化學合成纖維材料衣物需要使用石化原料，耗能又會產生</a:t>
                      </a:r>
                      <a:r>
                        <a:rPr lang="en-US" altLang="zh-TW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000" baseline="-25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污染</a:t>
                      </a:r>
                      <a:r>
                        <a:rPr lang="zh-TW" altLang="en-US" sz="2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lang="en-US" altLang="zh-TW" sz="20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zh-TW" altLang="en-US" sz="2000" b="1" dirty="0" smtClean="0">
                          <a:solidFill>
                            <a:srgbClr val="CD381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選擇</a:t>
                      </a:r>
                      <a:r>
                        <a:rPr lang="zh-TW" altLang="en-US" sz="2000" b="1" dirty="0">
                          <a:solidFill>
                            <a:srgbClr val="CD381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水溶性乾洗店家：</a:t>
                      </a: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環保的水性界面活性劑，以不具揮發性有機物的界面活性劑替代石油系、四氯乙烯乾洗溶劑，減少</a:t>
                      </a:r>
                      <a:r>
                        <a:rPr lang="en-US" altLang="zh-TW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000" baseline="-25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前驅物逸散，且水性乾洗的好處是沒有化學氣味。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1505" name="Picture 1" descr="食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59882"/>
            <a:ext cx="859518" cy="8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衣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22082"/>
            <a:ext cx="859518" cy="8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4"/>
          <p:cNvSpPr txBox="1"/>
          <p:nvPr/>
        </p:nvSpPr>
        <p:spPr>
          <a:xfrm>
            <a:off x="7315200" y="6324600"/>
            <a:ext cx="1339215" cy="36957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z="1800" dirty="0">
                <a:latin typeface="Noto Sans Mono CJK JP Regular"/>
                <a:cs typeface="Noto Sans Mono CJK JP Regular"/>
              </a:rPr>
              <a:t>覺醒並行動</a:t>
            </a:r>
            <a:endParaRPr sz="18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9625" y="519125"/>
            <a:ext cx="621538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 smtClean="0">
                <a:latin typeface="微軟正黑體" pitchFamily="34" charset="-120"/>
                <a:ea typeface="微軟正黑體" pitchFamily="34" charset="-120"/>
              </a:rPr>
              <a:t>對抗</a:t>
            </a:r>
            <a:r>
              <a:rPr lang="en-US" altLang="zh-TW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PM</a:t>
            </a:r>
            <a:r>
              <a:rPr lang="en-US" altLang="zh-TW" b="1" baseline="-250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2.5 </a:t>
            </a:r>
            <a:r>
              <a:rPr b="1" spc="17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b="1" dirty="0">
                <a:latin typeface="微軟正黑體" pitchFamily="34" charset="-120"/>
                <a:ea typeface="微軟正黑體" pitchFamily="34" charset="-120"/>
              </a:rPr>
              <a:t>從你我做起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009506"/>
              </p:ext>
            </p:extLst>
          </p:nvPr>
        </p:nvGraphicFramePr>
        <p:xfrm>
          <a:off x="381000" y="1905000"/>
          <a:ext cx="8382000" cy="4191000"/>
        </p:xfrm>
        <a:graphic>
          <a:graphicData uri="http://schemas.openxmlformats.org/drawingml/2006/table">
            <a:tbl>
              <a:tblPr/>
              <a:tblGrid>
                <a:gridCol w="1143000"/>
                <a:gridCol w="7239000"/>
              </a:tblGrid>
              <a:tr h="4191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effectLst/>
                          <a:latin typeface="Verdana"/>
                        </a:rPr>
                        <a:t/>
                      </a:r>
                      <a:br>
                        <a:rPr lang="zh-TW" altLang="en-US" sz="2000" dirty="0">
                          <a:effectLst/>
                          <a:latin typeface="Verdana"/>
                        </a:rPr>
                      </a:br>
                      <a:r>
                        <a:rPr lang="zh-TW" altLang="en-US" sz="2000" dirty="0">
                          <a:effectLst/>
                          <a:latin typeface="Verdana"/>
                        </a:rPr>
                        <a:t>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t">
                        <a:lnSpc>
                          <a:spcPts val="3000"/>
                        </a:lnSpc>
                        <a:spcBef>
                          <a:spcPts val="2400"/>
                        </a:spcBef>
                        <a:spcAft>
                          <a:spcPts val="1200"/>
                        </a:spcAft>
                      </a:pPr>
                      <a:r>
                        <a:rPr lang="zh-TW" altLang="en-US" sz="2000" b="1" dirty="0" smtClean="0"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減少</a:t>
                      </a:r>
                      <a:r>
                        <a:rPr lang="zh-TW" altLang="en-US" sz="2000" b="1" dirty="0"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使用有機揮發溶劑：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如果你常常搬家或翻修住宅的話，你也可以從減少使用有機揮發溶劑之塗料下手，使用有機揮發溶劑所產生的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VOC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，</a:t>
                      </a:r>
                      <a:r>
                        <a:rPr lang="en-US" altLang="zh-TW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VOC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是</a:t>
                      </a:r>
                      <a:r>
                        <a:rPr lang="en-US" altLang="zh-TW" sz="2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zh-TW" altLang="en-US" sz="700" baseline="-250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0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的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“影子”，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也就是</a:t>
                      </a:r>
                      <a:r>
                        <a:rPr lang="en-US" altLang="zh-TW" sz="2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zh-TW" altLang="en-US" sz="700" baseline="-250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0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形 成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之前一個最重要的前驅物，導致人們患病的“元兇”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。</a:t>
                      </a:r>
                      <a:endParaRPr lang="en-US" altLang="zh-TW" sz="2000" b="0" dirty="0" smtClean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algn="l" fontAlgn="t">
                        <a:lnSpc>
                          <a:spcPts val="3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TW" altLang="en-US" sz="2000" b="1" dirty="0" smtClean="0"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植</a:t>
                      </a:r>
                      <a:r>
                        <a:rPr lang="zh-TW" altLang="en-US" sz="2000" b="1" dirty="0"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栽美化綠能社區：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可多種植綠色植栽，一同維護我們的生活空氣品質，及擁有健康的生活品質。雖室內植物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吸附</a:t>
                      </a:r>
                      <a:r>
                        <a:rPr lang="en-US" altLang="zh-TW" sz="2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zh-TW" altLang="en-US" sz="700" baseline="-250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0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之 量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有限，但可淨化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相關</a:t>
                      </a:r>
                      <a:r>
                        <a:rPr lang="en-US" altLang="zh-TW" sz="2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0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之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前驅物。如果我們本身能做到節約電力等之綠能行為，相對的我們生產電力之發電廠也可減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量</a:t>
                      </a:r>
                      <a:r>
                        <a:rPr lang="en-US" altLang="zh-TW" sz="2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0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之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排放。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2529" name="Picture 1" descr="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45229"/>
            <a:ext cx="860400" cy="8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4"/>
          <p:cNvSpPr txBox="1"/>
          <p:nvPr/>
        </p:nvSpPr>
        <p:spPr>
          <a:xfrm>
            <a:off x="7391400" y="6038519"/>
            <a:ext cx="1339215" cy="36957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z="1800" dirty="0">
                <a:latin typeface="Noto Sans Mono CJK JP Regular"/>
                <a:cs typeface="Noto Sans Mono CJK JP Regular"/>
              </a:rPr>
              <a:t>覺醒並行動</a:t>
            </a:r>
            <a:endParaRPr sz="1800">
              <a:latin typeface="Noto Sans Mono CJK JP Regular"/>
              <a:cs typeface="Noto Sans Mono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3982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6276" y="6532270"/>
            <a:ext cx="2311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行政院環保署，細懸浮微粒資訊網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5169" y="6011062"/>
            <a:ext cx="1339215" cy="36957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z="1800" dirty="0">
                <a:latin typeface="Noto Sans Mono CJK JP Regular"/>
                <a:cs typeface="Noto Sans Mono CJK JP Regular"/>
              </a:rPr>
              <a:t>覺醒並行動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170695"/>
              </p:ext>
            </p:extLst>
          </p:nvPr>
        </p:nvGraphicFramePr>
        <p:xfrm>
          <a:off x="625348" y="1752052"/>
          <a:ext cx="8137652" cy="4638588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127252"/>
                <a:gridCol w="7010400"/>
              </a:tblGrid>
              <a:tr h="2057948">
                <a:tc>
                  <a:txBody>
                    <a:bodyPr/>
                    <a:lstStyle/>
                    <a:p>
                      <a:pPr algn="ctr" eaLnBrk="0" fontAlgn="ctr" hangingPunct="0">
                        <a:lnSpc>
                          <a:spcPts val="31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行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0" fontAlgn="ctr" hangingPunct="0">
                        <a:lnSpc>
                          <a:spcPts val="31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TW" altLang="en-US" sz="2200" b="1" dirty="0" smtClean="0">
                          <a:solidFill>
                            <a:srgbClr val="7030A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多</a:t>
                      </a:r>
                      <a:r>
                        <a:rPr lang="zh-TW" altLang="en-US" sz="2200" b="1" dirty="0">
                          <a:solidFill>
                            <a:srgbClr val="7030A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搭公共運輸工具：</a:t>
                      </a: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選擇使用節能運具，可減少廢氣排放及能源消耗量，亦可增進個人健康</a:t>
                      </a: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lang="en-US" altLang="zh-TW" sz="22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l" eaLnBrk="0" fontAlgn="ctr" hangingPunct="0">
                        <a:lnSpc>
                          <a:spcPts val="3100"/>
                        </a:lnSpc>
                        <a:spcBef>
                          <a:spcPts val="600"/>
                        </a:spcBef>
                        <a:spcAft>
                          <a:spcPts val="2400"/>
                        </a:spcAft>
                      </a:pPr>
                      <a:r>
                        <a:rPr lang="zh-TW" altLang="en-US" sz="2200" b="1" dirty="0" smtClean="0">
                          <a:solidFill>
                            <a:srgbClr val="7030A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能</a:t>
                      </a:r>
                      <a:r>
                        <a:rPr lang="zh-TW" altLang="en-US" sz="2200" b="1" dirty="0">
                          <a:solidFill>
                            <a:srgbClr val="7030A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培養機車定檢自主管理習慣：</a:t>
                      </a: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共同一起推動管制高污染機動車輛所造成的污染。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353945">
                <a:tc>
                  <a:txBody>
                    <a:bodyPr/>
                    <a:lstStyle/>
                    <a:p>
                      <a:pPr algn="ctr" eaLnBrk="0" fontAlgn="ctr" hangingPunct="0">
                        <a:lnSpc>
                          <a:spcPts val="31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TW" altLang="en-US" sz="22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zh-TW" altLang="en-US" sz="22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2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育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0" fontAlgn="ctr" hangingPunct="0">
                        <a:lnSpc>
                          <a:spcPts val="3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200" b="1" dirty="0" smtClean="0">
                          <a:solidFill>
                            <a:srgbClr val="0070C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透過</a:t>
                      </a:r>
                      <a:r>
                        <a:rPr lang="zh-TW" altLang="en-US" sz="2200" b="1" dirty="0">
                          <a:solidFill>
                            <a:srgbClr val="0070C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學校教育教導學生如何減量：</a:t>
                      </a: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環保署也會透過學校教育，讓學生了解</a:t>
                      </a:r>
                      <a:r>
                        <a:rPr lang="en-US" altLang="zh-TW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22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2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減</a:t>
                      </a: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量對人民健康的重要性</a:t>
                      </a: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lang="en-US" altLang="zh-TW" sz="22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l" eaLnBrk="0" fontAlgn="ctr" hangingPunct="0">
                        <a:lnSpc>
                          <a:spcPts val="31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2200" b="1" dirty="0" smtClean="0">
                          <a:solidFill>
                            <a:srgbClr val="0070C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家長</a:t>
                      </a:r>
                      <a:r>
                        <a:rPr lang="zh-TW" altLang="en-US" sz="2200" b="1" dirty="0">
                          <a:solidFill>
                            <a:srgbClr val="0070C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以身作則教導孩子如何減量：</a:t>
                      </a: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最重要的還是家庭教育了，爸爸媽媽能以身作則教導小孩子如何於食衣住行減少不只是</a:t>
                      </a:r>
                      <a:r>
                        <a:rPr lang="en-US" altLang="zh-TW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22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2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而是</a:t>
                      </a: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所有空氣污染的排放，相信我們一定能有個美好的天空喔。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3553" name="Picture 1" descr="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1818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4"/>
          <p:cNvSpPr txBox="1"/>
          <p:nvPr/>
        </p:nvSpPr>
        <p:spPr>
          <a:xfrm>
            <a:off x="7391400" y="6195847"/>
            <a:ext cx="1339215" cy="36957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z="1800" dirty="0">
                <a:latin typeface="Noto Sans Mono CJK JP Regular"/>
                <a:cs typeface="Noto Sans Mono CJK JP Regular"/>
              </a:rPr>
              <a:t>覺醒並行動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579625" y="519125"/>
            <a:ext cx="621538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 smtClean="0">
                <a:latin typeface="微軟正黑體" pitchFamily="34" charset="-120"/>
                <a:ea typeface="微軟正黑體" pitchFamily="34" charset="-120"/>
              </a:rPr>
              <a:t>對抗</a:t>
            </a:r>
            <a:r>
              <a:rPr lang="en-US" altLang="zh-TW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PM</a:t>
            </a:r>
            <a:r>
              <a:rPr lang="en-US" altLang="zh-TW" b="1" baseline="-250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2.5 </a:t>
            </a:r>
            <a:r>
              <a:rPr b="1" spc="17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b="1" dirty="0">
                <a:latin typeface="微軟正黑體" pitchFamily="34" charset="-120"/>
                <a:ea typeface="微軟正黑體" pitchFamily="34" charset="-120"/>
              </a:rPr>
              <a:t>從你我做起</a:t>
            </a:r>
          </a:p>
        </p:txBody>
      </p:sp>
    </p:spTree>
    <p:extLst>
      <p:ext uri="{BB962C8B-B14F-4D97-AF65-F5344CB8AC3E}">
        <p14:creationId xmlns:p14="http://schemas.microsoft.com/office/powerpoint/2010/main" val="28873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13989" r="21748"/>
          <a:stretch/>
        </p:blipFill>
        <p:spPr bwMode="auto">
          <a:xfrm>
            <a:off x="0" y="381000"/>
            <a:ext cx="9144001" cy="652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>
            <a:hlinkClick r:id="rId3" action="ppaction://hlinkfile"/>
          </p:cNvPr>
          <p:cNvSpPr txBox="1"/>
          <p:nvPr/>
        </p:nvSpPr>
        <p:spPr>
          <a:xfrm>
            <a:off x="685800" y="6248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hlinkClick r:id="rId3" action="ppaction://hlinkfile"/>
              </a:rPr>
              <a:t>沙塵暴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76" y="5437632"/>
            <a:ext cx="533400" cy="81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23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6276" y="6532270"/>
            <a:ext cx="2311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行政院環保署，細懸浮微粒資訊網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39000" y="6011062"/>
            <a:ext cx="1339215" cy="36957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z="1800" dirty="0">
                <a:latin typeface="Noto Sans Mono CJK JP Regular"/>
                <a:cs typeface="Noto Sans Mono CJK JP Regular"/>
              </a:rPr>
              <a:t>覺醒並行動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187777"/>
              </p:ext>
            </p:extLst>
          </p:nvPr>
        </p:nvGraphicFramePr>
        <p:xfrm>
          <a:off x="625348" y="1752052"/>
          <a:ext cx="8137652" cy="2819948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127252"/>
                <a:gridCol w="7010400"/>
              </a:tblGrid>
              <a:tr h="2819948">
                <a:tc>
                  <a:txBody>
                    <a:bodyPr/>
                    <a:lstStyle/>
                    <a:p>
                      <a:pPr algn="ctr" eaLnBrk="0" fontAlgn="ctr" hangingPunct="0">
                        <a:lnSpc>
                          <a:spcPts val="31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endParaRPr lang="en-US" altLang="zh-TW" sz="22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eaLnBrk="0" fontAlgn="ctr" hangingPunct="0">
                        <a:lnSpc>
                          <a:spcPts val="31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樂</a:t>
                      </a:r>
                      <a:endParaRPr lang="zh-TW" altLang="en-US" sz="22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0" fontAlgn="ctr" hangingPunct="0">
                        <a:lnSpc>
                          <a:spcPts val="31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TW" altLang="en-US" sz="2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祭祀不燒金清新空氣好環保：</a:t>
                      </a: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民眾可選擇更為先進環保的祭拜方式，如</a:t>
                      </a: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：以米代金，以功代金，以鮮花素果取代金減少</a:t>
                      </a:r>
                      <a:r>
                        <a:rPr lang="en-US" altLang="zh-TW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2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生成。</a:t>
                      </a:r>
                      <a:endParaRPr lang="en-US" altLang="zh-TW" sz="2200" dirty="0" smtClean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algn="l" eaLnBrk="0" fontAlgn="ctr" hangingPunct="0">
                        <a:lnSpc>
                          <a:spcPts val="3100"/>
                        </a:lnSpc>
                        <a:spcBef>
                          <a:spcPts val="600"/>
                        </a:spcBef>
                        <a:spcAft>
                          <a:spcPts val="2400"/>
                        </a:spcAft>
                      </a:pPr>
                      <a:r>
                        <a:rPr lang="zh-TW" altLang="en-US" sz="2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減少民俗活動燃放炮竹：</a:t>
                      </a: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可減少燃燒產生之</a:t>
                      </a:r>
                      <a:r>
                        <a:rPr lang="en-US" altLang="zh-TW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2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，使用環保鞭炮音效氣氛佳，環保又安全</a:t>
                      </a: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lang="zh-TW" altLang="en-US" sz="22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object 2"/>
          <p:cNvSpPr/>
          <p:nvPr/>
        </p:nvSpPr>
        <p:spPr>
          <a:xfrm>
            <a:off x="726096" y="2209800"/>
            <a:ext cx="967153" cy="1047749"/>
          </a:xfrm>
          <a:prstGeom prst="rect">
            <a:avLst/>
          </a:prstGeom>
          <a:blipFill>
            <a:blip r:embed="rId2" cstate="print"/>
            <a:srcRect/>
            <a:stretch>
              <a:fillRect l="-37849" t="-503077" r="-1104514" b="-6492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579625" y="519125"/>
            <a:ext cx="621538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 smtClean="0">
                <a:latin typeface="微軟正黑體" pitchFamily="34" charset="-120"/>
                <a:ea typeface="微軟正黑體" pitchFamily="34" charset="-120"/>
              </a:rPr>
              <a:t>對抗</a:t>
            </a:r>
            <a:r>
              <a:rPr lang="en-US" altLang="zh-TW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PM</a:t>
            </a:r>
            <a:r>
              <a:rPr lang="en-US" altLang="zh-TW" b="1" baseline="-250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2.5 </a:t>
            </a:r>
            <a:r>
              <a:rPr b="1" spc="17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b="1" dirty="0">
                <a:latin typeface="微軟正黑體" pitchFamily="34" charset="-120"/>
                <a:ea typeface="微軟正黑體" pitchFamily="34" charset="-120"/>
              </a:rPr>
              <a:t>從你我做起</a:t>
            </a:r>
          </a:p>
        </p:txBody>
      </p:sp>
    </p:spTree>
    <p:extLst>
      <p:ext uri="{BB962C8B-B14F-4D97-AF65-F5344CB8AC3E}">
        <p14:creationId xmlns:p14="http://schemas.microsoft.com/office/powerpoint/2010/main" val="424125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2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zh-TW" altLang="en-US" smtClean="0"/>
          </a:p>
        </p:txBody>
      </p:sp>
      <p:pic>
        <p:nvPicPr>
          <p:cNvPr id="13" name="Picture 6" descr="http://gvcschool.llc.org.tw/editor_images/04-branch-school-news/2013-2-25-thanks-sharing/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1294258"/>
            <a:ext cx="7229983" cy="54224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62125" y="589864"/>
            <a:ext cx="562165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5" dirty="0">
                <a:latin typeface="微軟正黑體" pitchFamily="34" charset="-120"/>
                <a:ea typeface="微軟正黑體" pitchFamily="34" charset="-120"/>
              </a:rPr>
              <a:t>洛杉磯光化學煙霧事件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15326" y="1447800"/>
            <a:ext cx="6628130" cy="3441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美國於</a:t>
            </a:r>
            <a:r>
              <a:rPr lang="en-US"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sz="3200" spc="125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1943</a:t>
            </a:r>
            <a:r>
              <a:rPr lang="en-US" sz="3200" spc="125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sz="3200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年發生的</a:t>
            </a:r>
            <a:r>
              <a:rPr sz="3200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「</a:t>
            </a:r>
            <a:r>
              <a:rPr sz="3200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洛杉磯光化學煙霧事件</a:t>
            </a:r>
            <a:r>
              <a:rPr sz="32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」，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是因</a:t>
            </a:r>
            <a:r>
              <a:rPr sz="3200" spc="5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為</a:t>
            </a:r>
            <a:r>
              <a:rPr sz="3200" spc="-10" dirty="0" smtClean="0">
                <a:solidFill>
                  <a:srgbClr val="DCE6F1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汽</a:t>
            </a:r>
            <a:r>
              <a:rPr sz="3200" dirty="0" smtClean="0">
                <a:solidFill>
                  <a:srgbClr val="DCE6F1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車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與</a:t>
            </a:r>
            <a:r>
              <a:rPr sz="3200" spc="-10" dirty="0" smtClean="0">
                <a:solidFill>
                  <a:srgbClr val="DCE6F1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工業</a:t>
            </a:r>
            <a:r>
              <a:rPr sz="3200" dirty="0" smtClean="0">
                <a:solidFill>
                  <a:srgbClr val="DCE6F1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廢氣</a:t>
            </a:r>
            <a:r>
              <a:rPr sz="32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，與太陽光作用後</a:t>
            </a:r>
            <a:r>
              <a:rPr sz="3200" spc="-15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，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產生</a:t>
            </a:r>
            <a:r>
              <a:rPr sz="3200" spc="-15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了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危害人體的光化學煙霧</a:t>
            </a:r>
            <a:r>
              <a:rPr sz="32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，</a:t>
            </a:r>
            <a:r>
              <a:rPr sz="3200" spc="-15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這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種煙</a:t>
            </a:r>
            <a:r>
              <a:rPr sz="3200" spc="-15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霧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使人眼睛及</a:t>
            </a:r>
            <a:r>
              <a:rPr sz="3200" dirty="0" smtClean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咽喉疼痛</a:t>
            </a:r>
            <a:r>
              <a:rPr sz="32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，</a:t>
            </a:r>
            <a:r>
              <a:rPr sz="3200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呼</a:t>
            </a:r>
            <a:r>
              <a:rPr sz="3200" spc="-15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吸</a:t>
            </a:r>
            <a:r>
              <a:rPr sz="3200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困難</a:t>
            </a:r>
            <a:r>
              <a:rPr sz="3200" spc="-15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、</a:t>
            </a:r>
            <a:r>
              <a:rPr sz="3200" dirty="0" smtClean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頭痛</a:t>
            </a:r>
            <a:r>
              <a:rPr sz="32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，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甚至造成了洛杉磯</a:t>
            </a:r>
            <a:r>
              <a:rPr sz="3200" spc="-15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上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百位</a:t>
            </a:r>
            <a:r>
              <a:rPr sz="3200" spc="-15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老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人家死亡</a:t>
            </a:r>
            <a:r>
              <a:rPr sz="32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。</a:t>
            </a:r>
            <a:endParaRPr sz="3200" dirty="0">
              <a:latin typeface="微軟正黑體" pitchFamily="34" charset="-120"/>
              <a:ea typeface="微軟正黑體" pitchFamily="34" charset="-120"/>
              <a:cs typeface="Noto Sans CJK JP Regular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67220" y="634738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洛杉磯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228600" y="6347380"/>
            <a:ext cx="617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http://www.twwiki.com/uploads/wiki/79/73/727574_0.jpg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6134" y="1693622"/>
            <a:ext cx="7544943" cy="5039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83233" y="652094"/>
            <a:ext cx="618172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5" dirty="0">
                <a:latin typeface="微軟正黑體" pitchFamily="34" charset="-120"/>
                <a:ea typeface="微軟正黑體" pitchFamily="34" charset="-120"/>
              </a:rPr>
              <a:t>大發工業區空氣污染事件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26947" y="1810638"/>
            <a:ext cx="7113270" cy="2465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spc="13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200</a:t>
            </a:r>
            <a:r>
              <a:rPr sz="3200" spc="12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8</a:t>
            </a:r>
            <a:r>
              <a:rPr lang="en-US" sz="3200" spc="12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年</a:t>
            </a:r>
            <a:r>
              <a:rPr sz="3200" spc="13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1</a:t>
            </a:r>
            <a:r>
              <a:rPr sz="3200" spc="125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2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月緊鄰高雄</a:t>
            </a:r>
            <a:r>
              <a:rPr sz="3200" spc="-1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縣</a:t>
            </a:r>
            <a:r>
              <a:rPr sz="32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大發工業</a:t>
            </a:r>
            <a:r>
              <a:rPr sz="3200" spc="-1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區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的</a:t>
            </a:r>
            <a:r>
              <a:rPr sz="32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潮寮地</a:t>
            </a:r>
            <a:r>
              <a:rPr sz="3200" spc="-1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區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接連發生</a:t>
            </a:r>
            <a:r>
              <a:rPr sz="3200" spc="5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附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近國中小</a:t>
            </a:r>
            <a:r>
              <a:rPr sz="3200" spc="-15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學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學童因吸入毒氣送醫引發民</a:t>
            </a:r>
            <a:r>
              <a:rPr sz="3200" spc="-15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眾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抗爭</a:t>
            </a:r>
            <a:r>
              <a:rPr sz="3200" spc="-15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之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空污事件</a:t>
            </a:r>
            <a:r>
              <a:rPr sz="3200" spc="-5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，</a:t>
            </a:r>
            <a:r>
              <a:rPr sz="320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造成周遭國中、</a:t>
            </a:r>
            <a:r>
              <a:rPr sz="3200" spc="-15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小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學生</a:t>
            </a:r>
            <a:r>
              <a:rPr sz="3200" spc="-15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身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體不</a:t>
            </a:r>
            <a:r>
              <a:rPr sz="3200" spc="5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適</a:t>
            </a:r>
            <a:r>
              <a:rPr sz="3200" spc="5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，集體送醫。</a:t>
            </a:r>
            <a:endParaRPr sz="3200" dirty="0">
              <a:latin typeface="微軟正黑體" pitchFamily="34" charset="-120"/>
              <a:ea typeface="微軟正黑體" pitchFamily="34" charset="-120"/>
              <a:cs typeface="Noto Sans CJK JP Regular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65248" y="6400212"/>
            <a:ext cx="6324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</a:rPr>
              <a:t>http://wiki.kmu.edu.tw/images/thumb/b/bb/IMG_1310s.jpg/120px-IMG_1310s.jpg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49165E-F7FB-4769-8EC1-217FDB573BE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308975" cy="635000"/>
          </a:xfrm>
        </p:spPr>
        <p:txBody>
          <a:bodyPr anchor="b"/>
          <a:lstStyle/>
          <a:p>
            <a:pPr eaLnBrk="1" hangingPunct="1">
              <a:spcBef>
                <a:spcPct val="5000"/>
              </a:spcBef>
            </a:pPr>
            <a:r>
              <a:rPr lang="zh-TW" altLang="en-US" sz="4000" smtClean="0"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空氣品質指標</a:t>
            </a:r>
            <a:r>
              <a:rPr lang="en-US" altLang="zh-TW" sz="4000" smtClean="0"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(AQI)</a:t>
            </a:r>
            <a:r>
              <a:rPr lang="zh-TW" altLang="en-US" sz="4000" smtClean="0"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的定義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9750" y="1484313"/>
            <a:ext cx="7920038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Blip>
                <a:blip r:embed="rId2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buClr>
                <a:srgbClr val="66CCFF"/>
              </a:buClr>
              <a:defRPr/>
            </a:pP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空氣品質指標為依據監測資料將當日空氣中</a:t>
            </a:r>
            <a:endParaRPr lang="en-US" altLang="zh-TW" sz="2800" kern="0" dirty="0" smtClean="0">
              <a:solidFill>
                <a:srgbClr val="000000"/>
              </a:solidFill>
              <a:ea typeface="標楷體" pitchFamily="65" charset="-120"/>
            </a:endParaRPr>
          </a:p>
          <a:p>
            <a:pPr>
              <a:lnSpc>
                <a:spcPct val="90000"/>
              </a:lnSpc>
              <a:buClr>
                <a:srgbClr val="66CCFF"/>
              </a:buClr>
              <a:defRPr/>
            </a:pP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臭氧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(O</a:t>
            </a:r>
            <a:r>
              <a:rPr lang="en-US" altLang="zh-TW" sz="2800" kern="0" baseline="-25000" dirty="0" smtClean="0">
                <a:solidFill>
                  <a:srgbClr val="000000"/>
                </a:solidFill>
                <a:ea typeface="標楷體" pitchFamily="65" charset="-120"/>
              </a:rPr>
              <a:t>3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)</a:t>
            </a:r>
          </a:p>
          <a:p>
            <a:pPr>
              <a:lnSpc>
                <a:spcPct val="90000"/>
              </a:lnSpc>
              <a:buClr>
                <a:srgbClr val="66CCFF"/>
              </a:buClr>
              <a:defRPr/>
            </a:pP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細懸浮微粒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(PM</a:t>
            </a:r>
            <a:r>
              <a:rPr lang="en-US" altLang="zh-TW" sz="2800" kern="0" baseline="-25000" dirty="0" smtClean="0">
                <a:solidFill>
                  <a:srgbClr val="000000"/>
                </a:solidFill>
                <a:ea typeface="標楷體" pitchFamily="65" charset="-120"/>
              </a:rPr>
              <a:t>2.5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)</a:t>
            </a:r>
          </a:p>
          <a:p>
            <a:pPr>
              <a:lnSpc>
                <a:spcPct val="90000"/>
              </a:lnSpc>
              <a:buClr>
                <a:srgbClr val="66CCFF"/>
              </a:buClr>
              <a:defRPr/>
            </a:pP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懸浮微粒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(PM</a:t>
            </a:r>
            <a:r>
              <a:rPr lang="en-US" altLang="zh-TW" sz="2800" kern="0" baseline="-25000" dirty="0" smtClean="0">
                <a:solidFill>
                  <a:srgbClr val="000000"/>
                </a:solidFill>
                <a:ea typeface="標楷體" pitchFamily="65" charset="-120"/>
              </a:rPr>
              <a:t>10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)</a:t>
            </a:r>
          </a:p>
          <a:p>
            <a:pPr>
              <a:lnSpc>
                <a:spcPct val="90000"/>
              </a:lnSpc>
              <a:buClr>
                <a:srgbClr val="66CCFF"/>
              </a:buClr>
              <a:defRPr/>
            </a:pP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一氧化碳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(CO)</a:t>
            </a:r>
          </a:p>
          <a:p>
            <a:pPr>
              <a:lnSpc>
                <a:spcPct val="90000"/>
              </a:lnSpc>
              <a:buClr>
                <a:srgbClr val="66CCFF"/>
              </a:buClr>
              <a:defRPr/>
            </a:pP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二氧化硫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(SO</a:t>
            </a:r>
            <a:r>
              <a:rPr lang="en-US" altLang="zh-TW" sz="2800" kern="0" baseline="-25000" dirty="0" smtClean="0">
                <a:solidFill>
                  <a:srgbClr val="000000"/>
                </a:solidFill>
                <a:ea typeface="標楷體" pitchFamily="65" charset="-120"/>
              </a:rPr>
              <a:t>2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)</a:t>
            </a:r>
          </a:p>
          <a:p>
            <a:pPr>
              <a:lnSpc>
                <a:spcPct val="90000"/>
              </a:lnSpc>
              <a:buClr>
                <a:srgbClr val="66CCFF"/>
              </a:buClr>
              <a:defRPr/>
            </a:pP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二氧化氮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(NO</a:t>
            </a:r>
            <a:r>
              <a:rPr lang="en-US" altLang="zh-TW" sz="2800" kern="0" baseline="-25000" dirty="0" smtClean="0">
                <a:solidFill>
                  <a:srgbClr val="000000"/>
                </a:solidFill>
                <a:ea typeface="標楷體" pitchFamily="65" charset="-120"/>
              </a:rPr>
              <a:t>2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)</a:t>
            </a: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濃度等數值</a:t>
            </a:r>
            <a:endParaRPr lang="en-US" altLang="zh-TW" sz="2800" kern="0" dirty="0" smtClean="0">
              <a:solidFill>
                <a:srgbClr val="000000"/>
              </a:solidFill>
              <a:ea typeface="標楷體" pitchFamily="65" charset="-120"/>
            </a:endParaRPr>
          </a:p>
          <a:p>
            <a:pPr>
              <a:lnSpc>
                <a:spcPct val="90000"/>
              </a:lnSpc>
              <a:buClr>
                <a:srgbClr val="66CCFF"/>
              </a:buClr>
              <a:defRPr/>
            </a:pP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以其對人體健康的影響程度，分別換算出不同污染物之副指標值，再以當日各副指標之最大值為該測站當日之空氣品質指標值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(AQI)</a:t>
            </a:r>
            <a:endParaRPr lang="zh-TW" altLang="en-US" sz="2800" kern="0" dirty="0" smtClean="0">
              <a:solidFill>
                <a:srgbClr val="000000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229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53400" cy="677108"/>
          </a:xfrm>
        </p:spPr>
        <p:txBody>
          <a:bodyPr/>
          <a:lstStyle/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空氣品質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指標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AQI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健康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影響</a:t>
            </a:r>
          </a:p>
        </p:txBody>
      </p:sp>
      <p:pic>
        <p:nvPicPr>
          <p:cNvPr id="2049" name="Picture 1" descr="上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8" y="1524000"/>
            <a:ext cx="4095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ay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8" y="15240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042595"/>
              </p:ext>
            </p:extLst>
          </p:nvPr>
        </p:nvGraphicFramePr>
        <p:xfrm>
          <a:off x="304800" y="1654173"/>
          <a:ext cx="8610600" cy="4899027"/>
        </p:xfrm>
        <a:graphic>
          <a:graphicData uri="http://schemas.openxmlformats.org/drawingml/2006/table">
            <a:tbl>
              <a:tblPr/>
              <a:tblGrid>
                <a:gridCol w="838202"/>
                <a:gridCol w="1060713"/>
                <a:gridCol w="1342337"/>
                <a:gridCol w="1342337"/>
                <a:gridCol w="1342337"/>
                <a:gridCol w="1342337"/>
                <a:gridCol w="1342337"/>
              </a:tblGrid>
              <a:tr h="697260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effectLst/>
                        </a:rPr>
                        <a:t>(</a:t>
                      </a:r>
                      <a:r>
                        <a:rPr lang="en-US" altLang="zh-TW" sz="2400" dirty="0">
                          <a:effectLst/>
                        </a:rPr>
                        <a:t>AQI)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>
                          <a:effectLst/>
                        </a:rPr>
                        <a:t>0</a:t>
                      </a:r>
                      <a:r>
                        <a:rPr lang="zh-TW" altLang="en-US" sz="2400">
                          <a:effectLst/>
                        </a:rPr>
                        <a:t>～</a:t>
                      </a:r>
                      <a:r>
                        <a:rPr lang="en-US" altLang="zh-TW" sz="2400">
                          <a:effectLst/>
                        </a:rPr>
                        <a:t>50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>
                          <a:effectLst/>
                        </a:rPr>
                        <a:t>51</a:t>
                      </a:r>
                      <a:r>
                        <a:rPr lang="zh-TW" altLang="en-US" sz="2400">
                          <a:effectLst/>
                        </a:rPr>
                        <a:t>～</a:t>
                      </a:r>
                      <a:r>
                        <a:rPr lang="en-US" altLang="zh-TW" sz="2400">
                          <a:effectLst/>
                        </a:rPr>
                        <a:t>100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>
                          <a:effectLst/>
                        </a:rPr>
                        <a:t>101</a:t>
                      </a:r>
                      <a:r>
                        <a:rPr lang="zh-TW" altLang="en-US" sz="2400">
                          <a:effectLst/>
                        </a:rPr>
                        <a:t>～</a:t>
                      </a:r>
                      <a:r>
                        <a:rPr lang="en-US" altLang="zh-TW" sz="2400">
                          <a:effectLst/>
                        </a:rPr>
                        <a:t>150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effectLst/>
                        </a:rPr>
                        <a:t>151</a:t>
                      </a:r>
                      <a:r>
                        <a:rPr lang="zh-TW" altLang="en-US" sz="2400" dirty="0">
                          <a:effectLst/>
                        </a:rPr>
                        <a:t>～</a:t>
                      </a:r>
                      <a:r>
                        <a:rPr lang="en-US" altLang="zh-TW" sz="2400" dirty="0">
                          <a:effectLst/>
                        </a:rPr>
                        <a:t>200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>
                          <a:effectLst/>
                        </a:rPr>
                        <a:t>201</a:t>
                      </a:r>
                      <a:r>
                        <a:rPr lang="zh-TW" altLang="en-US" sz="2400">
                          <a:effectLst/>
                        </a:rPr>
                        <a:t>～</a:t>
                      </a:r>
                      <a:r>
                        <a:rPr lang="en-US" altLang="zh-TW" sz="2400">
                          <a:effectLst/>
                        </a:rPr>
                        <a:t>300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>
                          <a:effectLst/>
                        </a:rPr>
                        <a:t>301</a:t>
                      </a:r>
                      <a:r>
                        <a:rPr lang="zh-TW" altLang="en-US" sz="2400">
                          <a:effectLst/>
                        </a:rPr>
                        <a:t>～</a:t>
                      </a:r>
                      <a:r>
                        <a:rPr lang="en-US" altLang="zh-TW" sz="2400">
                          <a:effectLst/>
                        </a:rPr>
                        <a:t>500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05909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effectLst/>
                        </a:rPr>
                        <a:t>對健康</a:t>
                      </a:r>
                      <a:r>
                        <a:rPr lang="zh-TW" altLang="en-US" sz="2400" dirty="0" smtClean="0">
                          <a:effectLst/>
                        </a:rPr>
                        <a:t>影響</a:t>
                      </a:r>
                      <a:endParaRPr lang="zh-TW" altLang="en-US" sz="2400" dirty="0">
                        <a:effectLst/>
                      </a:endParaRP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良好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普通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對敏感族群不健康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對所有族群不健康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非常不健康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危害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54545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effectLst/>
                        </a:rPr>
                        <a:t>狀態色塊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solidFill>
                            <a:srgbClr val="000000"/>
                          </a:solidFill>
                          <a:effectLst/>
                        </a:rPr>
                        <a:t>綠</a:t>
                      </a:r>
                    </a:p>
                  </a:txBody>
                  <a:tcPr marL="64245" marR="64245" marT="26769" marB="32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solidFill>
                            <a:srgbClr val="000000"/>
                          </a:solidFill>
                          <a:effectLst/>
                        </a:rPr>
                        <a:t>黃</a:t>
                      </a:r>
                    </a:p>
                  </a:txBody>
                  <a:tcPr marL="64245" marR="64245" marT="26769" marB="32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solidFill>
                            <a:srgbClr val="000000"/>
                          </a:solidFill>
                          <a:effectLst/>
                        </a:rPr>
                        <a:t>橘</a:t>
                      </a:r>
                    </a:p>
                  </a:txBody>
                  <a:tcPr marL="64245" marR="64245" marT="26769" marB="32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紅</a:t>
                      </a:r>
                    </a:p>
                  </a:txBody>
                  <a:tcPr marL="64245" marR="64245" marT="26769" marB="32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solidFill>
                            <a:srgbClr val="FFFFFF"/>
                          </a:solidFill>
                          <a:effectLst/>
                        </a:rPr>
                        <a:t>紫</a:t>
                      </a:r>
                    </a:p>
                  </a:txBody>
                  <a:tcPr marL="64245" marR="64245" marT="26769" marB="32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3F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solidFill>
                            <a:srgbClr val="FFFFFF"/>
                          </a:solidFill>
                          <a:effectLst/>
                        </a:rPr>
                        <a:t>褐紅</a:t>
                      </a:r>
                    </a:p>
                  </a:txBody>
                  <a:tcPr marL="64245" marR="64245" marT="26769" marB="32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023"/>
                    </a:solidFill>
                  </a:tcPr>
                </a:tc>
              </a:tr>
              <a:tr h="2041313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effectLst/>
                        </a:rPr>
                        <a:t>人體</a:t>
                      </a:r>
                      <a:br>
                        <a:rPr lang="zh-TW" altLang="en-US" sz="2400" dirty="0">
                          <a:effectLst/>
                        </a:rPr>
                      </a:br>
                      <a:r>
                        <a:rPr lang="zh-TW" altLang="en-US" sz="2400" dirty="0">
                          <a:effectLst/>
                        </a:rPr>
                        <a:t>健康</a:t>
                      </a:r>
                      <a:br>
                        <a:rPr lang="zh-TW" altLang="en-US" sz="2400" dirty="0">
                          <a:effectLst/>
                        </a:rPr>
                      </a:br>
                      <a:r>
                        <a:rPr lang="zh-TW" altLang="en-US" sz="2400" dirty="0">
                          <a:effectLst/>
                        </a:rPr>
                        <a:t>影響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dirty="0">
                          <a:effectLst/>
                        </a:rPr>
                        <a:t>空氣品質為良好，污染程度低或無污染。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dirty="0">
                          <a:effectLst/>
                        </a:rPr>
                        <a:t>空氣品質普通；但對非常少數之極敏感族群產生輕微影響。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dirty="0">
                          <a:effectLst/>
                        </a:rPr>
                        <a:t>空氣污染物可能會對敏感族群的健康造成影響，但是對一般大眾的影響不明顯。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dirty="0">
                          <a:effectLst/>
                        </a:rPr>
                        <a:t>對所有人的健康開始產生影響，對於敏感族群可能產生較嚴重的健康影響。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dirty="0">
                          <a:effectLst/>
                        </a:rPr>
                        <a:t>健康警報：所有人都可能產生較嚴重的健康影響。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dirty="0">
                          <a:effectLst/>
                        </a:rPr>
                        <a:t>健康威脅達到緊急，所有人都可能受到影響。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2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1476" y="2810154"/>
            <a:ext cx="4473575" cy="2844800"/>
          </a:xfrm>
          <a:custGeom>
            <a:avLst/>
            <a:gdLst/>
            <a:ahLst/>
            <a:cxnLst/>
            <a:rect l="l" t="t" r="r" b="b"/>
            <a:pathLst>
              <a:path w="4473575" h="2844800">
                <a:moveTo>
                  <a:pt x="2582646" y="2832100"/>
                </a:moveTo>
                <a:lnTo>
                  <a:pt x="1890801" y="2832100"/>
                </a:lnTo>
                <a:lnTo>
                  <a:pt x="1947402" y="2844800"/>
                </a:lnTo>
                <a:lnTo>
                  <a:pt x="2526045" y="2844800"/>
                </a:lnTo>
                <a:lnTo>
                  <a:pt x="2582646" y="2832100"/>
                </a:lnTo>
                <a:close/>
              </a:path>
              <a:path w="4473575" h="2844800">
                <a:moveTo>
                  <a:pt x="2694437" y="2819400"/>
                </a:moveTo>
                <a:lnTo>
                  <a:pt x="1779010" y="2819400"/>
                </a:lnTo>
                <a:lnTo>
                  <a:pt x="1834664" y="2832100"/>
                </a:lnTo>
                <a:lnTo>
                  <a:pt x="2638783" y="2832100"/>
                </a:lnTo>
                <a:lnTo>
                  <a:pt x="2694437" y="2819400"/>
                </a:lnTo>
                <a:close/>
              </a:path>
              <a:path w="4473575" h="2844800">
                <a:moveTo>
                  <a:pt x="2911860" y="63500"/>
                </a:moveTo>
                <a:lnTo>
                  <a:pt x="1561587" y="63500"/>
                </a:lnTo>
                <a:lnTo>
                  <a:pt x="1302876" y="127000"/>
                </a:lnTo>
                <a:lnTo>
                  <a:pt x="1253060" y="152400"/>
                </a:lnTo>
                <a:lnTo>
                  <a:pt x="1155502" y="177800"/>
                </a:lnTo>
                <a:lnTo>
                  <a:pt x="1107797" y="203200"/>
                </a:lnTo>
                <a:lnTo>
                  <a:pt x="1014626" y="228600"/>
                </a:lnTo>
                <a:lnTo>
                  <a:pt x="924564" y="279400"/>
                </a:lnTo>
                <a:lnTo>
                  <a:pt x="880745" y="292100"/>
                </a:lnTo>
                <a:lnTo>
                  <a:pt x="837758" y="317500"/>
                </a:lnTo>
                <a:lnTo>
                  <a:pt x="795622" y="342900"/>
                </a:lnTo>
                <a:lnTo>
                  <a:pt x="754356" y="355600"/>
                </a:lnTo>
                <a:lnTo>
                  <a:pt x="713977" y="381000"/>
                </a:lnTo>
                <a:lnTo>
                  <a:pt x="674504" y="406400"/>
                </a:lnTo>
                <a:lnTo>
                  <a:pt x="635956" y="431800"/>
                </a:lnTo>
                <a:lnTo>
                  <a:pt x="598350" y="457200"/>
                </a:lnTo>
                <a:lnTo>
                  <a:pt x="561706" y="482600"/>
                </a:lnTo>
                <a:lnTo>
                  <a:pt x="526042" y="508000"/>
                </a:lnTo>
                <a:lnTo>
                  <a:pt x="491376" y="533400"/>
                </a:lnTo>
                <a:lnTo>
                  <a:pt x="457727" y="558800"/>
                </a:lnTo>
                <a:lnTo>
                  <a:pt x="425112" y="596900"/>
                </a:lnTo>
                <a:lnTo>
                  <a:pt x="393551" y="622300"/>
                </a:lnTo>
                <a:lnTo>
                  <a:pt x="363062" y="647700"/>
                </a:lnTo>
                <a:lnTo>
                  <a:pt x="333664" y="673100"/>
                </a:lnTo>
                <a:lnTo>
                  <a:pt x="305373" y="711200"/>
                </a:lnTo>
                <a:lnTo>
                  <a:pt x="278210" y="736600"/>
                </a:lnTo>
                <a:lnTo>
                  <a:pt x="252193" y="774700"/>
                </a:lnTo>
                <a:lnTo>
                  <a:pt x="227339" y="800100"/>
                </a:lnTo>
                <a:lnTo>
                  <a:pt x="203668" y="838200"/>
                </a:lnTo>
                <a:lnTo>
                  <a:pt x="181197" y="863600"/>
                </a:lnTo>
                <a:lnTo>
                  <a:pt x="159946" y="901700"/>
                </a:lnTo>
                <a:lnTo>
                  <a:pt x="139932" y="927100"/>
                </a:lnTo>
                <a:lnTo>
                  <a:pt x="121175" y="965200"/>
                </a:lnTo>
                <a:lnTo>
                  <a:pt x="103691" y="1003300"/>
                </a:lnTo>
                <a:lnTo>
                  <a:pt x="87501" y="1028700"/>
                </a:lnTo>
                <a:lnTo>
                  <a:pt x="72621" y="1066800"/>
                </a:lnTo>
                <a:lnTo>
                  <a:pt x="59072" y="1104900"/>
                </a:lnTo>
                <a:lnTo>
                  <a:pt x="46870" y="1130300"/>
                </a:lnTo>
                <a:lnTo>
                  <a:pt x="36035" y="1168400"/>
                </a:lnTo>
                <a:lnTo>
                  <a:pt x="26585" y="1206500"/>
                </a:lnTo>
                <a:lnTo>
                  <a:pt x="18539" y="1244600"/>
                </a:lnTo>
                <a:lnTo>
                  <a:pt x="11914" y="1282700"/>
                </a:lnTo>
                <a:lnTo>
                  <a:pt x="6729" y="1320800"/>
                </a:lnTo>
                <a:lnTo>
                  <a:pt x="3003" y="1358900"/>
                </a:lnTo>
                <a:lnTo>
                  <a:pt x="0" y="1422400"/>
                </a:lnTo>
                <a:lnTo>
                  <a:pt x="753" y="1460500"/>
                </a:lnTo>
                <a:lnTo>
                  <a:pt x="3003" y="1498600"/>
                </a:lnTo>
                <a:lnTo>
                  <a:pt x="6729" y="1536700"/>
                </a:lnTo>
                <a:lnTo>
                  <a:pt x="11914" y="1574800"/>
                </a:lnTo>
                <a:lnTo>
                  <a:pt x="18539" y="1612900"/>
                </a:lnTo>
                <a:lnTo>
                  <a:pt x="26585" y="1651000"/>
                </a:lnTo>
                <a:lnTo>
                  <a:pt x="36035" y="1689100"/>
                </a:lnTo>
                <a:lnTo>
                  <a:pt x="46870" y="1714500"/>
                </a:lnTo>
                <a:lnTo>
                  <a:pt x="59072" y="1752600"/>
                </a:lnTo>
                <a:lnTo>
                  <a:pt x="72621" y="1790700"/>
                </a:lnTo>
                <a:lnTo>
                  <a:pt x="87501" y="1828800"/>
                </a:lnTo>
                <a:lnTo>
                  <a:pt x="103691" y="1854200"/>
                </a:lnTo>
                <a:lnTo>
                  <a:pt x="121175" y="1892300"/>
                </a:lnTo>
                <a:lnTo>
                  <a:pt x="139932" y="1930400"/>
                </a:lnTo>
                <a:lnTo>
                  <a:pt x="159946" y="1955800"/>
                </a:lnTo>
                <a:lnTo>
                  <a:pt x="181197" y="1993900"/>
                </a:lnTo>
                <a:lnTo>
                  <a:pt x="203668" y="2019300"/>
                </a:lnTo>
                <a:lnTo>
                  <a:pt x="227339" y="2057400"/>
                </a:lnTo>
                <a:lnTo>
                  <a:pt x="252193" y="2082800"/>
                </a:lnTo>
                <a:lnTo>
                  <a:pt x="278210" y="2120900"/>
                </a:lnTo>
                <a:lnTo>
                  <a:pt x="305373" y="2146300"/>
                </a:lnTo>
                <a:lnTo>
                  <a:pt x="333664" y="2171700"/>
                </a:lnTo>
                <a:lnTo>
                  <a:pt x="363062" y="2209800"/>
                </a:lnTo>
                <a:lnTo>
                  <a:pt x="393551" y="2235200"/>
                </a:lnTo>
                <a:lnTo>
                  <a:pt x="425112" y="2260600"/>
                </a:lnTo>
                <a:lnTo>
                  <a:pt x="457727" y="2286000"/>
                </a:lnTo>
                <a:lnTo>
                  <a:pt x="491376" y="2324100"/>
                </a:lnTo>
                <a:lnTo>
                  <a:pt x="526042" y="2349500"/>
                </a:lnTo>
                <a:lnTo>
                  <a:pt x="561706" y="2374900"/>
                </a:lnTo>
                <a:lnTo>
                  <a:pt x="598350" y="2400300"/>
                </a:lnTo>
                <a:lnTo>
                  <a:pt x="635956" y="2425700"/>
                </a:lnTo>
                <a:lnTo>
                  <a:pt x="674504" y="2451100"/>
                </a:lnTo>
                <a:lnTo>
                  <a:pt x="713977" y="2476500"/>
                </a:lnTo>
                <a:lnTo>
                  <a:pt x="754356" y="2489200"/>
                </a:lnTo>
                <a:lnTo>
                  <a:pt x="795622" y="2514600"/>
                </a:lnTo>
                <a:lnTo>
                  <a:pt x="837758" y="2540000"/>
                </a:lnTo>
                <a:lnTo>
                  <a:pt x="880745" y="2565400"/>
                </a:lnTo>
                <a:lnTo>
                  <a:pt x="924564" y="2578100"/>
                </a:lnTo>
                <a:lnTo>
                  <a:pt x="969197" y="2603500"/>
                </a:lnTo>
                <a:lnTo>
                  <a:pt x="1014626" y="2616200"/>
                </a:lnTo>
                <a:lnTo>
                  <a:pt x="1060832" y="2641600"/>
                </a:lnTo>
                <a:lnTo>
                  <a:pt x="1107797" y="2654300"/>
                </a:lnTo>
                <a:lnTo>
                  <a:pt x="1155502" y="2679700"/>
                </a:lnTo>
                <a:lnTo>
                  <a:pt x="1353358" y="2730500"/>
                </a:lnTo>
                <a:lnTo>
                  <a:pt x="1723857" y="2819400"/>
                </a:lnTo>
                <a:lnTo>
                  <a:pt x="2749590" y="2819400"/>
                </a:lnTo>
                <a:lnTo>
                  <a:pt x="3120089" y="2730500"/>
                </a:lnTo>
                <a:lnTo>
                  <a:pt x="3317945" y="2679700"/>
                </a:lnTo>
                <a:lnTo>
                  <a:pt x="3365650" y="2654300"/>
                </a:lnTo>
                <a:lnTo>
                  <a:pt x="3412615" y="2641600"/>
                </a:lnTo>
                <a:lnTo>
                  <a:pt x="3458821" y="2616200"/>
                </a:lnTo>
                <a:lnTo>
                  <a:pt x="3504250" y="2603500"/>
                </a:lnTo>
                <a:lnTo>
                  <a:pt x="3548883" y="2578100"/>
                </a:lnTo>
                <a:lnTo>
                  <a:pt x="3592702" y="2565400"/>
                </a:lnTo>
                <a:lnTo>
                  <a:pt x="3635689" y="2540000"/>
                </a:lnTo>
                <a:lnTo>
                  <a:pt x="3677825" y="2514600"/>
                </a:lnTo>
                <a:lnTo>
                  <a:pt x="3719091" y="2489200"/>
                </a:lnTo>
                <a:lnTo>
                  <a:pt x="3759470" y="2476500"/>
                </a:lnTo>
                <a:lnTo>
                  <a:pt x="3798943" y="2451100"/>
                </a:lnTo>
                <a:lnTo>
                  <a:pt x="3837491" y="2425700"/>
                </a:lnTo>
                <a:lnTo>
                  <a:pt x="3875097" y="2400300"/>
                </a:lnTo>
                <a:lnTo>
                  <a:pt x="3911741" y="2374900"/>
                </a:lnTo>
                <a:lnTo>
                  <a:pt x="3947405" y="2349500"/>
                </a:lnTo>
                <a:lnTo>
                  <a:pt x="3982071" y="2324100"/>
                </a:lnTo>
                <a:lnTo>
                  <a:pt x="4015720" y="2286000"/>
                </a:lnTo>
                <a:lnTo>
                  <a:pt x="4048335" y="2260600"/>
                </a:lnTo>
                <a:lnTo>
                  <a:pt x="4079896" y="2235200"/>
                </a:lnTo>
                <a:lnTo>
                  <a:pt x="4110385" y="2209800"/>
                </a:lnTo>
                <a:lnTo>
                  <a:pt x="4139783" y="2171700"/>
                </a:lnTo>
                <a:lnTo>
                  <a:pt x="4168074" y="2146300"/>
                </a:lnTo>
                <a:lnTo>
                  <a:pt x="4195237" y="2120900"/>
                </a:lnTo>
                <a:lnTo>
                  <a:pt x="4221254" y="2082800"/>
                </a:lnTo>
                <a:lnTo>
                  <a:pt x="4246108" y="2057400"/>
                </a:lnTo>
                <a:lnTo>
                  <a:pt x="4269779" y="2019300"/>
                </a:lnTo>
                <a:lnTo>
                  <a:pt x="4292250" y="1993900"/>
                </a:lnTo>
                <a:lnTo>
                  <a:pt x="4313501" y="1955800"/>
                </a:lnTo>
                <a:lnTo>
                  <a:pt x="4333515" y="1930400"/>
                </a:lnTo>
                <a:lnTo>
                  <a:pt x="4352272" y="1892300"/>
                </a:lnTo>
                <a:lnTo>
                  <a:pt x="4369756" y="1854200"/>
                </a:lnTo>
                <a:lnTo>
                  <a:pt x="4385946" y="1828800"/>
                </a:lnTo>
                <a:lnTo>
                  <a:pt x="4400826" y="1790700"/>
                </a:lnTo>
                <a:lnTo>
                  <a:pt x="4414375" y="1752600"/>
                </a:lnTo>
                <a:lnTo>
                  <a:pt x="4426577" y="1714500"/>
                </a:lnTo>
                <a:lnTo>
                  <a:pt x="4437412" y="1689100"/>
                </a:lnTo>
                <a:lnTo>
                  <a:pt x="4446862" y="1651000"/>
                </a:lnTo>
                <a:lnTo>
                  <a:pt x="4454908" y="1612900"/>
                </a:lnTo>
                <a:lnTo>
                  <a:pt x="4461533" y="1574800"/>
                </a:lnTo>
                <a:lnTo>
                  <a:pt x="4466718" y="1536700"/>
                </a:lnTo>
                <a:lnTo>
                  <a:pt x="4470444" y="1498600"/>
                </a:lnTo>
                <a:lnTo>
                  <a:pt x="4472694" y="1460500"/>
                </a:lnTo>
                <a:lnTo>
                  <a:pt x="4473448" y="1422400"/>
                </a:lnTo>
                <a:lnTo>
                  <a:pt x="4472694" y="1384300"/>
                </a:lnTo>
                <a:lnTo>
                  <a:pt x="4466718" y="1320800"/>
                </a:lnTo>
                <a:lnTo>
                  <a:pt x="4461533" y="1282700"/>
                </a:lnTo>
                <a:lnTo>
                  <a:pt x="4454908" y="1244600"/>
                </a:lnTo>
                <a:lnTo>
                  <a:pt x="4446862" y="1206500"/>
                </a:lnTo>
                <a:lnTo>
                  <a:pt x="4437412" y="1168400"/>
                </a:lnTo>
                <a:lnTo>
                  <a:pt x="4426577" y="1130300"/>
                </a:lnTo>
                <a:lnTo>
                  <a:pt x="4414375" y="1104900"/>
                </a:lnTo>
                <a:lnTo>
                  <a:pt x="4400826" y="1066800"/>
                </a:lnTo>
                <a:lnTo>
                  <a:pt x="4385946" y="1028700"/>
                </a:lnTo>
                <a:lnTo>
                  <a:pt x="4369756" y="1003300"/>
                </a:lnTo>
                <a:lnTo>
                  <a:pt x="4352272" y="965200"/>
                </a:lnTo>
                <a:lnTo>
                  <a:pt x="4333515" y="927100"/>
                </a:lnTo>
                <a:lnTo>
                  <a:pt x="4313501" y="901700"/>
                </a:lnTo>
                <a:lnTo>
                  <a:pt x="4292250" y="863600"/>
                </a:lnTo>
                <a:lnTo>
                  <a:pt x="4269779" y="838200"/>
                </a:lnTo>
                <a:lnTo>
                  <a:pt x="4246108" y="800100"/>
                </a:lnTo>
                <a:lnTo>
                  <a:pt x="4221254" y="774700"/>
                </a:lnTo>
                <a:lnTo>
                  <a:pt x="4195237" y="736600"/>
                </a:lnTo>
                <a:lnTo>
                  <a:pt x="4168074" y="711200"/>
                </a:lnTo>
                <a:lnTo>
                  <a:pt x="4139783" y="673100"/>
                </a:lnTo>
                <a:lnTo>
                  <a:pt x="4110385" y="647700"/>
                </a:lnTo>
                <a:lnTo>
                  <a:pt x="4079896" y="622300"/>
                </a:lnTo>
                <a:lnTo>
                  <a:pt x="4048335" y="596900"/>
                </a:lnTo>
                <a:lnTo>
                  <a:pt x="4015720" y="558800"/>
                </a:lnTo>
                <a:lnTo>
                  <a:pt x="3982071" y="533400"/>
                </a:lnTo>
                <a:lnTo>
                  <a:pt x="3947405" y="508000"/>
                </a:lnTo>
                <a:lnTo>
                  <a:pt x="3911741" y="482600"/>
                </a:lnTo>
                <a:lnTo>
                  <a:pt x="3875097" y="457200"/>
                </a:lnTo>
                <a:lnTo>
                  <a:pt x="3837491" y="431800"/>
                </a:lnTo>
                <a:lnTo>
                  <a:pt x="3798943" y="406400"/>
                </a:lnTo>
                <a:lnTo>
                  <a:pt x="3759470" y="381000"/>
                </a:lnTo>
                <a:lnTo>
                  <a:pt x="3719091" y="355600"/>
                </a:lnTo>
                <a:lnTo>
                  <a:pt x="3677825" y="342900"/>
                </a:lnTo>
                <a:lnTo>
                  <a:pt x="3635689" y="317500"/>
                </a:lnTo>
                <a:lnTo>
                  <a:pt x="3592702" y="292100"/>
                </a:lnTo>
                <a:lnTo>
                  <a:pt x="3548883" y="279400"/>
                </a:lnTo>
                <a:lnTo>
                  <a:pt x="3458821" y="228600"/>
                </a:lnTo>
                <a:lnTo>
                  <a:pt x="3365650" y="203200"/>
                </a:lnTo>
                <a:lnTo>
                  <a:pt x="3317945" y="177800"/>
                </a:lnTo>
                <a:lnTo>
                  <a:pt x="3220387" y="152400"/>
                </a:lnTo>
                <a:lnTo>
                  <a:pt x="3170571" y="127000"/>
                </a:lnTo>
                <a:lnTo>
                  <a:pt x="2911860" y="63500"/>
                </a:lnTo>
                <a:close/>
              </a:path>
              <a:path w="4473575" h="2844800">
                <a:moveTo>
                  <a:pt x="2749590" y="38100"/>
                </a:moveTo>
                <a:lnTo>
                  <a:pt x="1723857" y="38100"/>
                </a:lnTo>
                <a:lnTo>
                  <a:pt x="1615127" y="63500"/>
                </a:lnTo>
                <a:lnTo>
                  <a:pt x="2858320" y="63500"/>
                </a:lnTo>
                <a:lnTo>
                  <a:pt x="2749590" y="38100"/>
                </a:lnTo>
                <a:close/>
              </a:path>
              <a:path w="4473575" h="2844800">
                <a:moveTo>
                  <a:pt x="2638783" y="25400"/>
                </a:moveTo>
                <a:lnTo>
                  <a:pt x="1834664" y="25400"/>
                </a:lnTo>
                <a:lnTo>
                  <a:pt x="1779010" y="38100"/>
                </a:lnTo>
                <a:lnTo>
                  <a:pt x="2694437" y="38100"/>
                </a:lnTo>
                <a:lnTo>
                  <a:pt x="2638783" y="25400"/>
                </a:lnTo>
                <a:close/>
              </a:path>
              <a:path w="4473575" h="2844800">
                <a:moveTo>
                  <a:pt x="2526045" y="12700"/>
                </a:moveTo>
                <a:lnTo>
                  <a:pt x="1947402" y="12700"/>
                </a:lnTo>
                <a:lnTo>
                  <a:pt x="1890801" y="25400"/>
                </a:lnTo>
                <a:lnTo>
                  <a:pt x="2582646" y="25400"/>
                </a:lnTo>
                <a:lnTo>
                  <a:pt x="2526045" y="12700"/>
                </a:lnTo>
                <a:close/>
              </a:path>
              <a:path w="4473575" h="2844800">
                <a:moveTo>
                  <a:pt x="2353642" y="0"/>
                </a:moveTo>
                <a:lnTo>
                  <a:pt x="2119805" y="0"/>
                </a:lnTo>
                <a:lnTo>
                  <a:pt x="2061922" y="12700"/>
                </a:lnTo>
                <a:lnTo>
                  <a:pt x="2411525" y="12700"/>
                </a:lnTo>
                <a:lnTo>
                  <a:pt x="2353642" y="0"/>
                </a:lnTo>
                <a:close/>
              </a:path>
            </a:pathLst>
          </a:custGeom>
          <a:solidFill>
            <a:srgbClr val="FFC000">
              <a:alpha val="5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39950" y="2696717"/>
            <a:ext cx="991235" cy="804545"/>
          </a:xfrm>
          <a:custGeom>
            <a:avLst/>
            <a:gdLst/>
            <a:ahLst/>
            <a:cxnLst/>
            <a:rect l="l" t="t" r="r" b="b"/>
            <a:pathLst>
              <a:path w="991235" h="804545">
                <a:moveTo>
                  <a:pt x="176275" y="0"/>
                </a:moveTo>
                <a:lnTo>
                  <a:pt x="0" y="354584"/>
                </a:lnTo>
                <a:lnTo>
                  <a:pt x="548005" y="627126"/>
                </a:lnTo>
                <a:lnTo>
                  <a:pt x="459867" y="804418"/>
                </a:lnTo>
                <a:lnTo>
                  <a:pt x="990726" y="626110"/>
                </a:lnTo>
                <a:lnTo>
                  <a:pt x="872039" y="272415"/>
                </a:lnTo>
                <a:lnTo>
                  <a:pt x="724281" y="272415"/>
                </a:lnTo>
                <a:lnTo>
                  <a:pt x="176275" y="0"/>
                </a:lnTo>
                <a:close/>
              </a:path>
              <a:path w="991235" h="804545">
                <a:moveTo>
                  <a:pt x="812545" y="95123"/>
                </a:moveTo>
                <a:lnTo>
                  <a:pt x="724281" y="272415"/>
                </a:lnTo>
                <a:lnTo>
                  <a:pt x="872039" y="272415"/>
                </a:lnTo>
                <a:lnTo>
                  <a:pt x="812545" y="95123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532" y="2087245"/>
            <a:ext cx="2157349" cy="144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63873" y="1511172"/>
            <a:ext cx="2215388" cy="144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1523" y="3455415"/>
            <a:ext cx="2407920" cy="408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000" y="3095371"/>
            <a:ext cx="1377226" cy="1051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55972" y="3671506"/>
            <a:ext cx="1105032" cy="9723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16017" y="4319511"/>
            <a:ext cx="1296162" cy="8107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19855" y="3743515"/>
            <a:ext cx="1224140" cy="8105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03829" y="4319549"/>
            <a:ext cx="1440180" cy="7958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31883" y="3167443"/>
            <a:ext cx="1520634" cy="9285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26792" y="4485766"/>
            <a:ext cx="1026794" cy="769620"/>
          </a:xfrm>
          <a:custGeom>
            <a:avLst/>
            <a:gdLst/>
            <a:ahLst/>
            <a:cxnLst/>
            <a:rect l="l" t="t" r="r" b="b"/>
            <a:pathLst>
              <a:path w="1026794" h="769620">
                <a:moveTo>
                  <a:pt x="852449" y="576960"/>
                </a:moveTo>
                <a:lnTo>
                  <a:pt x="688720" y="576960"/>
                </a:lnTo>
                <a:lnTo>
                  <a:pt x="735711" y="769365"/>
                </a:lnTo>
                <a:lnTo>
                  <a:pt x="852449" y="576960"/>
                </a:lnTo>
                <a:close/>
              </a:path>
              <a:path w="1026794" h="769620">
                <a:moveTo>
                  <a:pt x="547496" y="0"/>
                </a:moveTo>
                <a:lnTo>
                  <a:pt x="594487" y="192277"/>
                </a:lnTo>
                <a:lnTo>
                  <a:pt x="0" y="337819"/>
                </a:lnTo>
                <a:lnTo>
                  <a:pt x="94106" y="722502"/>
                </a:lnTo>
                <a:lnTo>
                  <a:pt x="688720" y="576960"/>
                </a:lnTo>
                <a:lnTo>
                  <a:pt x="852449" y="576960"/>
                </a:lnTo>
                <a:lnTo>
                  <a:pt x="1026287" y="290448"/>
                </a:lnTo>
                <a:lnTo>
                  <a:pt x="54749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83964" y="4751578"/>
            <a:ext cx="792480" cy="1008380"/>
          </a:xfrm>
          <a:custGeom>
            <a:avLst/>
            <a:gdLst/>
            <a:ahLst/>
            <a:cxnLst/>
            <a:rect l="l" t="t" r="r" b="b"/>
            <a:pathLst>
              <a:path w="792479" h="1008379">
                <a:moveTo>
                  <a:pt x="594106" y="396113"/>
                </a:moveTo>
                <a:lnTo>
                  <a:pt x="197993" y="396113"/>
                </a:lnTo>
                <a:lnTo>
                  <a:pt x="197993" y="1008138"/>
                </a:lnTo>
                <a:lnTo>
                  <a:pt x="594106" y="1008138"/>
                </a:lnTo>
                <a:lnTo>
                  <a:pt x="594106" y="396113"/>
                </a:lnTo>
                <a:close/>
              </a:path>
              <a:path w="792479" h="1008379">
                <a:moveTo>
                  <a:pt x="395986" y="0"/>
                </a:moveTo>
                <a:lnTo>
                  <a:pt x="0" y="396113"/>
                </a:lnTo>
                <a:lnTo>
                  <a:pt x="792099" y="396113"/>
                </a:lnTo>
                <a:lnTo>
                  <a:pt x="39598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44386" y="4415916"/>
            <a:ext cx="967105" cy="824230"/>
          </a:xfrm>
          <a:custGeom>
            <a:avLst/>
            <a:gdLst/>
            <a:ahLst/>
            <a:cxnLst/>
            <a:rect l="l" t="t" r="r" b="b"/>
            <a:pathLst>
              <a:path w="967104" h="824229">
                <a:moveTo>
                  <a:pt x="951342" y="510158"/>
                </a:moveTo>
                <a:lnTo>
                  <a:pt x="238633" y="510158"/>
                </a:lnTo>
                <a:lnTo>
                  <a:pt x="764159" y="823848"/>
                </a:lnTo>
                <a:lnTo>
                  <a:pt x="951342" y="510158"/>
                </a:lnTo>
                <a:close/>
              </a:path>
              <a:path w="967104" h="824229">
                <a:moveTo>
                  <a:pt x="543052" y="0"/>
                </a:moveTo>
                <a:lnTo>
                  <a:pt x="0" y="137159"/>
                </a:lnTo>
                <a:lnTo>
                  <a:pt x="137160" y="680211"/>
                </a:lnTo>
                <a:lnTo>
                  <a:pt x="238633" y="510158"/>
                </a:lnTo>
                <a:lnTo>
                  <a:pt x="951342" y="510158"/>
                </a:lnTo>
                <a:lnTo>
                  <a:pt x="967105" y="483742"/>
                </a:lnTo>
                <a:lnTo>
                  <a:pt x="441579" y="170052"/>
                </a:lnTo>
                <a:lnTo>
                  <a:pt x="54305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67552" y="2778886"/>
            <a:ext cx="1018540" cy="759460"/>
          </a:xfrm>
          <a:custGeom>
            <a:avLst/>
            <a:gdLst/>
            <a:ahLst/>
            <a:cxnLst/>
            <a:rect l="l" t="t" r="r" b="b"/>
            <a:pathLst>
              <a:path w="1018540" h="759460">
                <a:moveTo>
                  <a:pt x="247523" y="9525"/>
                </a:moveTo>
                <a:lnTo>
                  <a:pt x="0" y="511937"/>
                </a:lnTo>
                <a:lnTo>
                  <a:pt x="502539" y="759460"/>
                </a:lnTo>
                <a:lnTo>
                  <a:pt x="438784" y="571880"/>
                </a:lnTo>
                <a:lnTo>
                  <a:pt x="1018286" y="374903"/>
                </a:lnTo>
                <a:lnTo>
                  <a:pt x="957771" y="196976"/>
                </a:lnTo>
                <a:lnTo>
                  <a:pt x="311276" y="196976"/>
                </a:lnTo>
                <a:lnTo>
                  <a:pt x="247523" y="9525"/>
                </a:lnTo>
                <a:close/>
              </a:path>
              <a:path w="1018540" h="759460">
                <a:moveTo>
                  <a:pt x="890777" y="0"/>
                </a:moveTo>
                <a:lnTo>
                  <a:pt x="311276" y="196976"/>
                </a:lnTo>
                <a:lnTo>
                  <a:pt x="957771" y="196976"/>
                </a:lnTo>
                <a:lnTo>
                  <a:pt x="89077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63873" y="5327615"/>
            <a:ext cx="2160270" cy="14400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04279" y="4319498"/>
            <a:ext cx="2206879" cy="144005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60260" y="2087245"/>
            <a:ext cx="2250058" cy="14400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88252" y="3434460"/>
            <a:ext cx="2555748" cy="44500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新細明體-ExtB" pitchFamily="18" charset="-120"/>
              <a:ea typeface="新細明體-ExtB" pitchFamily="18" charset="-12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635883" y="2879344"/>
            <a:ext cx="2090927" cy="4450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5615698"/>
            <a:ext cx="3096768" cy="4450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24144" y="6335781"/>
            <a:ext cx="1877568" cy="4450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28207" y="5728715"/>
            <a:ext cx="2915792" cy="4450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323532" y="4175493"/>
            <a:ext cx="2160270" cy="146900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483233" y="618566"/>
            <a:ext cx="618172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5" dirty="0">
                <a:latin typeface="微軟正黑體" pitchFamily="34" charset="-120"/>
                <a:ea typeface="微軟正黑體" pitchFamily="34" charset="-120"/>
              </a:rPr>
              <a:t>空氣污染物的來源與影響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303" y="1740257"/>
            <a:ext cx="8357234" cy="4285147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2700">
              <a:spcBef>
                <a:spcPts val="1075"/>
              </a:spcBef>
            </a:pPr>
            <a:r>
              <a:rPr sz="4000" spc="-5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細懸浮微</a:t>
            </a:r>
            <a:r>
              <a:rPr sz="4000" spc="-15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粒</a:t>
            </a:r>
            <a:r>
              <a:rPr sz="4000" spc="12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(PM</a:t>
            </a:r>
            <a:r>
              <a:rPr sz="2000" spc="12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2.5</a:t>
            </a:r>
            <a:r>
              <a:rPr sz="4000" spc="12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)</a:t>
            </a:r>
            <a:r>
              <a:rPr sz="4000" spc="-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是什</a:t>
            </a:r>
            <a:r>
              <a:rPr sz="4000" spc="-1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麼</a:t>
            </a:r>
            <a:r>
              <a:rPr sz="4000" spc="2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?</a:t>
            </a:r>
            <a:endParaRPr sz="40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Noto Sans CJK JP Regular"/>
            </a:endParaRPr>
          </a:p>
          <a:p>
            <a:pPr marL="355600" marR="485140" indent="-342900">
              <a:spcBef>
                <a:spcPts val="1800"/>
              </a:spcBef>
              <a:buClr>
                <a:srgbClr val="00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懸浮微粒</a:t>
            </a:r>
            <a:r>
              <a:rPr sz="3200" spc="13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(PM</a:t>
            </a:r>
            <a:r>
              <a:rPr sz="2400" spc="13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10</a:t>
            </a:r>
            <a:r>
              <a:rPr sz="3200" spc="13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)</a:t>
            </a:r>
            <a:r>
              <a:rPr sz="3200" spc="3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：</a:t>
            </a:r>
            <a:r>
              <a:rPr sz="32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空氣中類似灰塵的</a:t>
            </a:r>
            <a:r>
              <a:rPr sz="3200" spc="-15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微</a:t>
            </a:r>
            <a:r>
              <a:rPr sz="32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小顆粒</a:t>
            </a:r>
            <a:r>
              <a:rPr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，直徑</a:t>
            </a:r>
            <a:r>
              <a:rPr sz="3200" spc="12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10</a:t>
            </a:r>
            <a:r>
              <a:rPr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微米。</a:t>
            </a:r>
          </a:p>
          <a:p>
            <a:pPr marL="355600" marR="5080" indent="-342900">
              <a:lnSpc>
                <a:spcPts val="382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5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細懸</a:t>
            </a:r>
            <a:r>
              <a:rPr sz="3200" spc="-15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浮</a:t>
            </a:r>
            <a:r>
              <a:rPr sz="3200" spc="5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微</a:t>
            </a:r>
            <a:r>
              <a:rPr sz="32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粒</a:t>
            </a:r>
            <a:r>
              <a:rPr sz="3200" spc="10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(PM</a:t>
            </a:r>
            <a:r>
              <a:rPr sz="2400" spc="10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2.5</a:t>
            </a:r>
            <a:r>
              <a:rPr sz="3200" spc="10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)</a:t>
            </a:r>
            <a:r>
              <a:rPr sz="3200" spc="2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sz="3200" spc="-1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：</a:t>
            </a:r>
            <a:r>
              <a:rPr sz="3200" spc="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比灰</a:t>
            </a:r>
            <a:r>
              <a:rPr sz="3200" spc="-1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塵</a:t>
            </a:r>
            <a:r>
              <a:rPr sz="3200" spc="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更細</a:t>
            </a:r>
            <a:r>
              <a:rPr sz="3200" spc="-1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小</a:t>
            </a:r>
            <a:r>
              <a:rPr sz="3200" spc="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的顆</a:t>
            </a:r>
            <a:r>
              <a:rPr sz="3200" spc="-1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粒</a:t>
            </a:r>
            <a:r>
              <a:rPr sz="3200" spc="5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，</a:t>
            </a:r>
            <a:r>
              <a:rPr sz="32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直徑</a:t>
            </a:r>
            <a:r>
              <a:rPr sz="3200" spc="6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2.5</a:t>
            </a:r>
            <a:r>
              <a:rPr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微米</a:t>
            </a:r>
            <a:r>
              <a:rPr sz="32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。</a:t>
            </a:r>
            <a:endParaRPr lang="en-US" sz="32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Noto Sans CJK JP Regular"/>
            </a:endParaRPr>
          </a:p>
          <a:p>
            <a:pPr marL="355600" marR="5080" indent="-342900">
              <a:lnSpc>
                <a:spcPts val="3820"/>
              </a:lnSpc>
              <a:spcBef>
                <a:spcPts val="915"/>
              </a:spcBef>
              <a:buClr>
                <a:srgbClr val="00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endParaRPr sz="32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Noto Sans CJK JP Regular"/>
            </a:endParaRPr>
          </a:p>
          <a:p>
            <a:pPr marL="12700">
              <a:spcBef>
                <a:spcPts val="575"/>
              </a:spcBef>
            </a:pPr>
            <a:r>
              <a:rPr sz="2800" spc="-44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※</a:t>
            </a:r>
            <a:r>
              <a:rPr sz="2800" spc="-29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sz="2800" spc="11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1</a:t>
            </a:r>
            <a:r>
              <a:rPr sz="2800" spc="-1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微米</a:t>
            </a:r>
            <a:r>
              <a:rPr lang="zh-TW" altLang="en-US" sz="2800" spc="-10" dirty="0" smtClean="0">
                <a:solidFill>
                  <a:prstClr val="black"/>
                </a:solidFill>
                <a:latin typeface="新細明體"/>
                <a:cs typeface="Noto Sans CJK JP Regular"/>
              </a:rPr>
              <a:t>（</a:t>
            </a:r>
            <a:r>
              <a:rPr lang="el-GR" sz="2800" spc="-10" dirty="0" smtClean="0">
                <a:solidFill>
                  <a:prstClr val="black"/>
                </a:solidFill>
                <a:latin typeface="新細明體"/>
                <a:ea typeface="新細明體"/>
                <a:cs typeface="Noto Sans CJK JP Regular"/>
              </a:rPr>
              <a:t>μ</a:t>
            </a:r>
            <a:r>
              <a:rPr lang="en-US" sz="2800" spc="-10" dirty="0" smtClean="0">
                <a:solidFill>
                  <a:prstClr val="black"/>
                </a:solidFill>
                <a:latin typeface="新細明體"/>
                <a:ea typeface="新細明體"/>
                <a:cs typeface="Noto Sans CJK JP Regular"/>
              </a:rPr>
              <a:t>m</a:t>
            </a:r>
            <a:r>
              <a:rPr lang="zh-TW" altLang="en-US" sz="2800" spc="-10" dirty="0">
                <a:solidFill>
                  <a:prstClr val="black"/>
                </a:solidFill>
                <a:latin typeface="新細明體"/>
                <a:cs typeface="Noto Sans CJK JP Regular"/>
              </a:rPr>
              <a:t>）</a:t>
            </a:r>
            <a:r>
              <a:rPr sz="2800" spc="-1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相當於</a:t>
            </a:r>
            <a:r>
              <a:rPr sz="2800" spc="11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1</a:t>
            </a:r>
            <a:r>
              <a:rPr sz="2800" spc="-1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米的一百萬分之一</a:t>
            </a:r>
            <a:endParaRPr sz="28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Noto Sans CJK JP Reg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43708" y="724281"/>
            <a:ext cx="5528692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err="1" smtClean="0">
                <a:latin typeface="微軟正黑體" pitchFamily="34" charset="-120"/>
                <a:ea typeface="微軟正黑體" pitchFamily="34" charset="-120"/>
              </a:rPr>
              <a:t>細懸浮微</a:t>
            </a:r>
            <a:r>
              <a:rPr spc="5" dirty="0" err="1" smtClean="0">
                <a:latin typeface="微軟正黑體" pitchFamily="34" charset="-120"/>
                <a:ea typeface="微軟正黑體" pitchFamily="34" charset="-120"/>
              </a:rPr>
              <a:t>粒</a:t>
            </a:r>
            <a:r>
              <a:rPr lang="zh-TW" altLang="en-US" spc="5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pc="15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pc="15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pc="150" dirty="0" smtClean="0">
                <a:latin typeface="微軟正黑體" pitchFamily="34" charset="-120"/>
                <a:ea typeface="微軟正黑體" pitchFamily="34" charset="-120"/>
              </a:rPr>
              <a:t>PM</a:t>
            </a:r>
            <a:r>
              <a:rPr sz="4350" spc="225" baseline="-21072" dirty="0" smtClean="0">
                <a:latin typeface="微軟正黑體" pitchFamily="34" charset="-120"/>
                <a:ea typeface="微軟正黑體" pitchFamily="34" charset="-120"/>
              </a:rPr>
              <a:t>2.5</a:t>
            </a:r>
            <a:r>
              <a:rPr lang="zh-TW" altLang="en-US" sz="4350" spc="225" baseline="-21072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4400" spc="15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sz="44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42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</a:spPr>
      <a:bodyPr wrap="square" lIns="0" tIns="0" rIns="0" bIns="0" rtlCol="0"/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Soaring">
  <a:themeElements>
    <a:clrScheme name="Soaring 2">
      <a:dk1>
        <a:srgbClr val="000000"/>
      </a:dk1>
      <a:lt1>
        <a:srgbClr val="FFFFFF"/>
      </a:lt1>
      <a:dk2>
        <a:srgbClr val="000000"/>
      </a:dk2>
      <a:lt2>
        <a:srgbClr val="CCECFF"/>
      </a:lt2>
      <a:accent1>
        <a:srgbClr val="6699FF"/>
      </a:accent1>
      <a:accent2>
        <a:srgbClr val="66CCFF"/>
      </a:accent2>
      <a:accent3>
        <a:srgbClr val="FFFFFF"/>
      </a:accent3>
      <a:accent4>
        <a:srgbClr val="000000"/>
      </a:accent4>
      <a:accent5>
        <a:srgbClr val="B8CAFF"/>
      </a:accent5>
      <a:accent6>
        <a:srgbClr val="5CB9E7"/>
      </a:accent6>
      <a:hlink>
        <a:srgbClr val="CC99FF"/>
      </a:hlink>
      <a:folHlink>
        <a:srgbClr val="00CCCC"/>
      </a:folHlink>
    </a:clrScheme>
    <a:fontScheme name="Soaring">
      <a:majorFont>
        <a:latin typeface="Arial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stealth" w="med" len="med"/>
          <a:tailEnd type="oval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127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l"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stealth" w="med" len="med"/>
          <a:tailEnd type="oval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127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l"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</a:spPr>
      <a:bodyPr wrap="square" lIns="0" tIns="0" rIns="0" bIns="0" rtlCol="0"/>
      <a:lstStyle>
        <a:defPPr>
          <a:defRPr/>
        </a:defPPr>
      </a:lstStyle>
    </a:spDef>
  </a:objectDefaults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1260</TotalTime>
  <Words>1525</Words>
  <Application>Microsoft Office PowerPoint</Application>
  <PresentationFormat>如螢幕大小 (4:3)</PresentationFormat>
  <Paragraphs>227</Paragraphs>
  <Slides>31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31</vt:i4>
      </vt:variant>
    </vt:vector>
  </HeadingPairs>
  <TitlesOfParts>
    <vt:vector size="34" baseType="lpstr">
      <vt:lpstr>Office Theme</vt:lpstr>
      <vt:lpstr>Soaring</vt:lpstr>
      <vt:lpstr>1_Office Theme</vt:lpstr>
      <vt:lpstr>校園空氣品質宣導</vt:lpstr>
      <vt:lpstr>什麼是空氣污染？</vt:lpstr>
      <vt:lpstr>PowerPoint 簡報</vt:lpstr>
      <vt:lpstr>洛杉磯光化學煙霧事件</vt:lpstr>
      <vt:lpstr>大發工業區空氣污染事件</vt:lpstr>
      <vt:lpstr>空氣品質指標(AQI)的定義</vt:lpstr>
      <vt:lpstr>空氣品質指標 ( AQI ) 健康影響</vt:lpstr>
      <vt:lpstr>空氣污染物的來源與影響</vt:lpstr>
      <vt:lpstr>細懸浮微粒 ( PM2.5 )</vt:lpstr>
      <vt:lpstr>細懸浮微粒〈PM2.5 〉</vt:lpstr>
      <vt:lpstr>PowerPoint 簡報</vt:lpstr>
      <vt:lpstr>細懸浮微粒的影響</vt:lpstr>
      <vt:lpstr>空氣污染物</vt:lpstr>
      <vt:lpstr>空氣污染物</vt:lpstr>
      <vt:lpstr>空氣污染物</vt:lpstr>
      <vt:lpstr>造成哪些疾病</vt:lpstr>
      <vt:lpstr>PowerPoint 簡報</vt:lpstr>
      <vt:lpstr>PM2.5生成與來源</vt:lpstr>
      <vt:lpstr>PM2.5生成與來源</vt:lpstr>
      <vt:lpstr>社區常見空氣污染來源</vt:lpstr>
      <vt:lpstr>老舊柴油車</vt:lpstr>
      <vt:lpstr>初一十五、過節燒金紙</vt:lpstr>
      <vt:lpstr>日常暴險之活動</vt:lpstr>
      <vt:lpstr>空氣品質指標 ( AQI ) 與活動建議</vt:lpstr>
      <vt:lpstr>空氣品質指標 ( AQI ) 與活動建議</vt:lpstr>
      <vt:lpstr>空氣品質指標 ( AQI ) 與活動建議</vt:lpstr>
      <vt:lpstr>對抗PM2.5 ，從你我做起</vt:lpstr>
      <vt:lpstr>對抗PM2.5 ，從你我做起</vt:lpstr>
      <vt:lpstr>對抗PM2.5 ，從你我做起</vt:lpstr>
      <vt:lpstr>對抗PM2.5 ，從你我做起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校園空氣品質旗幟示範宣導課程</dc:title>
  <dc:creator>shinestart</dc:creator>
  <cp:lastModifiedBy>許文昌</cp:lastModifiedBy>
  <cp:revision>115</cp:revision>
  <dcterms:created xsi:type="dcterms:W3CDTF">2018-04-21T02:54:56Z</dcterms:created>
  <dcterms:modified xsi:type="dcterms:W3CDTF">2018-05-27T14:54:47Z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2016-10-07T00:00:00Z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2018-04-21T00:00:00Z</vt:filetime>
  </property>
</Properties>
</file>