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0" r:id="rId3"/>
    <p:sldId id="269" r:id="rId4"/>
    <p:sldId id="305" r:id="rId5"/>
    <p:sldId id="301" r:id="rId6"/>
    <p:sldId id="302" r:id="rId7"/>
    <p:sldId id="280" r:id="rId8"/>
    <p:sldId id="281" r:id="rId9"/>
    <p:sldId id="296" r:id="rId10"/>
    <p:sldId id="297" r:id="rId11"/>
    <p:sldId id="298" r:id="rId12"/>
    <p:sldId id="300" r:id="rId13"/>
    <p:sldId id="306" r:id="rId14"/>
    <p:sldId id="304" r:id="rId15"/>
    <p:sldId id="303" r:id="rId16"/>
    <p:sldId id="286" r:id="rId17"/>
    <p:sldId id="284" r:id="rId18"/>
    <p:sldId id="307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80" y="1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21FAEA-FAC1-4D16-942C-A9C188B9A660}" type="doc">
      <dgm:prSet loTypeId="urn:microsoft.com/office/officeart/2005/8/layout/hProcess9" loCatId="process" qsTypeId="urn:microsoft.com/office/officeart/2005/8/quickstyle/simple5" qsCatId="simple" csTypeId="urn:microsoft.com/office/officeart/2005/8/colors/colorful1#1" csCatId="colorful" phldr="1"/>
      <dgm:spPr/>
    </dgm:pt>
    <dgm:pt modelId="{3F9A6378-78D1-41F9-B170-BFF0A24CDD6A}">
      <dgm:prSet phldrT="[文字]" custT="1"/>
      <dgm:spPr/>
      <dgm:t>
        <a:bodyPr anchor="t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3/27</a:t>
          </a: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（三）</a:t>
          </a:r>
          <a:endParaRPr lang="en-US" altLang="zh-TW" sz="24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課程計畫說明及一年級三大主軸課程分組撰寫（</a:t>
          </a:r>
          <a:r>
            <a: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）</a:t>
          </a:r>
          <a:endParaRPr lang="zh-TW" altLang="en-US" sz="2400" b="1" dirty="0"/>
        </a:p>
      </dgm:t>
    </dgm:pt>
    <dgm:pt modelId="{D1C697E5-5FD5-4CDB-9732-0EB20B6DE827}" type="parTrans" cxnId="{BDA87CF1-0ADD-46B6-A4F6-6FE241C73E84}">
      <dgm:prSet/>
      <dgm:spPr/>
      <dgm:t>
        <a:bodyPr/>
        <a:lstStyle/>
        <a:p>
          <a:endParaRPr lang="zh-TW" altLang="en-US"/>
        </a:p>
      </dgm:t>
    </dgm:pt>
    <dgm:pt modelId="{77D28300-F032-457E-8F97-2A42C4586C24}" type="sibTrans" cxnId="{BDA87CF1-0ADD-46B6-A4F6-6FE241C73E84}">
      <dgm:prSet/>
      <dgm:spPr/>
      <dgm:t>
        <a:bodyPr/>
        <a:lstStyle/>
        <a:p>
          <a:endParaRPr lang="zh-TW" altLang="en-US"/>
        </a:p>
      </dgm:t>
    </dgm:pt>
    <dgm:pt modelId="{55670180-CE30-4BAB-9390-D1275F70C83E}">
      <dgm:prSet phldrT="[文字]" custT="1"/>
      <dgm:spPr/>
      <dgm:t>
        <a:bodyPr anchor="t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4/24</a:t>
          </a:r>
          <a:r>
            <a:rPr lang="zh-TW" altLang="en-US" sz="2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（三）</a:t>
          </a:r>
          <a:endParaRPr lang="en-US" altLang="zh-TW" sz="26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zh-TW" altLang="en-US" sz="2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一年級三大主軸課程分組撰寫（</a:t>
          </a:r>
          <a:r>
            <a: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r>
            <a:rPr lang="zh-TW" altLang="en-US" sz="2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）</a:t>
          </a:r>
        </a:p>
      </dgm:t>
    </dgm:pt>
    <dgm:pt modelId="{E55B1EE3-6045-45EA-91DF-D602105B637E}" type="parTrans" cxnId="{A3F3AC68-A6AF-475D-8374-1C3773A369CC}">
      <dgm:prSet/>
      <dgm:spPr/>
      <dgm:t>
        <a:bodyPr/>
        <a:lstStyle/>
        <a:p>
          <a:endParaRPr lang="zh-TW" altLang="en-US"/>
        </a:p>
      </dgm:t>
    </dgm:pt>
    <dgm:pt modelId="{B31D82BE-6BC3-4A73-B18F-CDFFE43E313E}" type="sibTrans" cxnId="{A3F3AC68-A6AF-475D-8374-1C3773A369CC}">
      <dgm:prSet/>
      <dgm:spPr/>
      <dgm:t>
        <a:bodyPr/>
        <a:lstStyle/>
        <a:p>
          <a:endParaRPr lang="zh-TW" altLang="en-US"/>
        </a:p>
      </dgm:t>
    </dgm:pt>
    <dgm:pt modelId="{5C2AD46D-F7BE-406F-A87B-1F55D521D6CF}">
      <dgm:prSet phldrT="[文字]" custT="1"/>
      <dgm:spPr/>
      <dgm:t>
        <a:bodyPr anchor="t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5/22</a:t>
          </a:r>
          <a:r>
            <a:rPr lang="zh-TW" altLang="en-US" sz="2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（三）</a:t>
          </a:r>
          <a:endParaRPr lang="en-US" altLang="zh-TW" sz="26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zh-TW" altLang="en-US" sz="2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一年級三大主軸課程分享</a:t>
          </a:r>
          <a:endParaRPr lang="zh-TW" altLang="en-US" sz="2600" b="1" dirty="0" smtClean="0"/>
        </a:p>
      </dgm:t>
    </dgm:pt>
    <dgm:pt modelId="{7BD1E0F8-3896-4A65-A395-377BD6A5FFD9}" type="parTrans" cxnId="{8AF2B584-6D1A-496D-9BE0-1E3BCE613368}">
      <dgm:prSet/>
      <dgm:spPr/>
      <dgm:t>
        <a:bodyPr/>
        <a:lstStyle/>
        <a:p>
          <a:endParaRPr lang="zh-TW" altLang="en-US"/>
        </a:p>
      </dgm:t>
    </dgm:pt>
    <dgm:pt modelId="{F389AE18-AD43-47B5-8580-8B128D0DE98B}" type="sibTrans" cxnId="{8AF2B584-6D1A-496D-9BE0-1E3BCE613368}">
      <dgm:prSet/>
      <dgm:spPr/>
      <dgm:t>
        <a:bodyPr/>
        <a:lstStyle/>
        <a:p>
          <a:endParaRPr lang="zh-TW" altLang="en-US"/>
        </a:p>
      </dgm:t>
    </dgm:pt>
    <dgm:pt modelId="{29A04BC0-A422-4528-8B06-075C186D5752}" type="pres">
      <dgm:prSet presAssocID="{D621FAEA-FAC1-4D16-942C-A9C188B9A660}" presName="CompostProcess" presStyleCnt="0">
        <dgm:presLayoutVars>
          <dgm:dir/>
          <dgm:resizeHandles val="exact"/>
        </dgm:presLayoutVars>
      </dgm:prSet>
      <dgm:spPr/>
    </dgm:pt>
    <dgm:pt modelId="{7DDBE639-FCAF-4A3E-AD7B-CC8E8C8E4962}" type="pres">
      <dgm:prSet presAssocID="{D621FAEA-FAC1-4D16-942C-A9C188B9A660}" presName="arrow" presStyleLbl="bgShp" presStyleIdx="0" presStyleCnt="1"/>
      <dgm:spPr/>
    </dgm:pt>
    <dgm:pt modelId="{110DBEA4-748B-419E-8C7A-25CA56A67CE5}" type="pres">
      <dgm:prSet presAssocID="{D621FAEA-FAC1-4D16-942C-A9C188B9A660}" presName="linearProcess" presStyleCnt="0"/>
      <dgm:spPr/>
    </dgm:pt>
    <dgm:pt modelId="{DBFAB2FC-2154-44FD-AB98-C4A8FF1E6680}" type="pres">
      <dgm:prSet presAssocID="{3F9A6378-78D1-41F9-B170-BFF0A24CDD6A}" presName="textNode" presStyleLbl="node1" presStyleIdx="0" presStyleCnt="3" custScaleX="1118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0D506E-E891-4B42-9254-4BEFADFDBD65}" type="pres">
      <dgm:prSet presAssocID="{77D28300-F032-457E-8F97-2A42C4586C24}" presName="sibTrans" presStyleCnt="0"/>
      <dgm:spPr/>
    </dgm:pt>
    <dgm:pt modelId="{5F69A95B-5C1F-42FC-A502-250103370D51}" type="pres">
      <dgm:prSet presAssocID="{55670180-CE30-4BAB-9390-D1275F70C83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1E7D78-836C-46A5-B643-5D2FF296112D}" type="pres">
      <dgm:prSet presAssocID="{B31D82BE-6BC3-4A73-B18F-CDFFE43E313E}" presName="sibTrans" presStyleCnt="0"/>
      <dgm:spPr/>
    </dgm:pt>
    <dgm:pt modelId="{6E7EBA31-5B0D-4A4C-8CC1-A309258E1BF7}" type="pres">
      <dgm:prSet presAssocID="{5C2AD46D-F7BE-406F-A87B-1F55D521D6C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AA3B47F-F0C1-4DBC-BA8B-E630FC0D1832}" type="presOf" srcId="{5C2AD46D-F7BE-406F-A87B-1F55D521D6CF}" destId="{6E7EBA31-5B0D-4A4C-8CC1-A309258E1BF7}" srcOrd="0" destOrd="0" presId="urn:microsoft.com/office/officeart/2005/8/layout/hProcess9"/>
    <dgm:cxn modelId="{BDA87CF1-0ADD-46B6-A4F6-6FE241C73E84}" srcId="{D621FAEA-FAC1-4D16-942C-A9C188B9A660}" destId="{3F9A6378-78D1-41F9-B170-BFF0A24CDD6A}" srcOrd="0" destOrd="0" parTransId="{D1C697E5-5FD5-4CDB-9732-0EB20B6DE827}" sibTransId="{77D28300-F032-457E-8F97-2A42C4586C24}"/>
    <dgm:cxn modelId="{8AF2B584-6D1A-496D-9BE0-1E3BCE613368}" srcId="{D621FAEA-FAC1-4D16-942C-A9C188B9A660}" destId="{5C2AD46D-F7BE-406F-A87B-1F55D521D6CF}" srcOrd="2" destOrd="0" parTransId="{7BD1E0F8-3896-4A65-A395-377BD6A5FFD9}" sibTransId="{F389AE18-AD43-47B5-8580-8B128D0DE98B}"/>
    <dgm:cxn modelId="{8B6A0A73-2116-46B0-A872-ABAD9E126F25}" type="presOf" srcId="{55670180-CE30-4BAB-9390-D1275F70C83E}" destId="{5F69A95B-5C1F-42FC-A502-250103370D51}" srcOrd="0" destOrd="0" presId="urn:microsoft.com/office/officeart/2005/8/layout/hProcess9"/>
    <dgm:cxn modelId="{FDCED14B-0D97-4301-9CE7-CD4F816647B2}" type="presOf" srcId="{3F9A6378-78D1-41F9-B170-BFF0A24CDD6A}" destId="{DBFAB2FC-2154-44FD-AB98-C4A8FF1E6680}" srcOrd="0" destOrd="0" presId="urn:microsoft.com/office/officeart/2005/8/layout/hProcess9"/>
    <dgm:cxn modelId="{41536B19-A1AC-441F-8F4D-F2C93AFA7787}" type="presOf" srcId="{D621FAEA-FAC1-4D16-942C-A9C188B9A660}" destId="{29A04BC0-A422-4528-8B06-075C186D5752}" srcOrd="0" destOrd="0" presId="urn:microsoft.com/office/officeart/2005/8/layout/hProcess9"/>
    <dgm:cxn modelId="{A3F3AC68-A6AF-475D-8374-1C3773A369CC}" srcId="{D621FAEA-FAC1-4D16-942C-A9C188B9A660}" destId="{55670180-CE30-4BAB-9390-D1275F70C83E}" srcOrd="1" destOrd="0" parTransId="{E55B1EE3-6045-45EA-91DF-D602105B637E}" sibTransId="{B31D82BE-6BC3-4A73-B18F-CDFFE43E313E}"/>
    <dgm:cxn modelId="{5F7FAB7F-0C72-4240-9BF8-366D2398821E}" type="presParOf" srcId="{29A04BC0-A422-4528-8B06-075C186D5752}" destId="{7DDBE639-FCAF-4A3E-AD7B-CC8E8C8E4962}" srcOrd="0" destOrd="0" presId="urn:microsoft.com/office/officeart/2005/8/layout/hProcess9"/>
    <dgm:cxn modelId="{397B93BE-F102-4947-BE1C-A5782393097F}" type="presParOf" srcId="{29A04BC0-A422-4528-8B06-075C186D5752}" destId="{110DBEA4-748B-419E-8C7A-25CA56A67CE5}" srcOrd="1" destOrd="0" presId="urn:microsoft.com/office/officeart/2005/8/layout/hProcess9"/>
    <dgm:cxn modelId="{B607E1BC-4A46-42FA-85C9-38BF28BE3560}" type="presParOf" srcId="{110DBEA4-748B-419E-8C7A-25CA56A67CE5}" destId="{DBFAB2FC-2154-44FD-AB98-C4A8FF1E6680}" srcOrd="0" destOrd="0" presId="urn:microsoft.com/office/officeart/2005/8/layout/hProcess9"/>
    <dgm:cxn modelId="{60C838D1-B6A8-4B7A-839F-44324A9A29C7}" type="presParOf" srcId="{110DBEA4-748B-419E-8C7A-25CA56A67CE5}" destId="{250D506E-E891-4B42-9254-4BEFADFDBD65}" srcOrd="1" destOrd="0" presId="urn:microsoft.com/office/officeart/2005/8/layout/hProcess9"/>
    <dgm:cxn modelId="{312C1632-8055-4982-8424-4F08667A1DB6}" type="presParOf" srcId="{110DBEA4-748B-419E-8C7A-25CA56A67CE5}" destId="{5F69A95B-5C1F-42FC-A502-250103370D51}" srcOrd="2" destOrd="0" presId="urn:microsoft.com/office/officeart/2005/8/layout/hProcess9"/>
    <dgm:cxn modelId="{83E75835-CC8D-4498-B7A9-8F626EEA9C5E}" type="presParOf" srcId="{110DBEA4-748B-419E-8C7A-25CA56A67CE5}" destId="{B41E7D78-836C-46A5-B643-5D2FF296112D}" srcOrd="3" destOrd="0" presId="urn:microsoft.com/office/officeart/2005/8/layout/hProcess9"/>
    <dgm:cxn modelId="{3C0E5C50-59C0-41FD-84E7-293B0FE6D219}" type="presParOf" srcId="{110DBEA4-748B-419E-8C7A-25CA56A67CE5}" destId="{6E7EBA31-5B0D-4A4C-8CC1-A309258E1BF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BE639-FCAF-4A3E-AD7B-CC8E8C8E4962}">
      <dsp:nvSpPr>
        <dsp:cNvPr id="0" name=""/>
        <dsp:cNvSpPr/>
      </dsp:nvSpPr>
      <dsp:spPr>
        <a:xfrm>
          <a:off x="631870" y="0"/>
          <a:ext cx="7161195" cy="541637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FAB2FC-2154-44FD-AB98-C4A8FF1E6680}">
      <dsp:nvSpPr>
        <dsp:cNvPr id="0" name=""/>
        <dsp:cNvSpPr/>
      </dsp:nvSpPr>
      <dsp:spPr>
        <a:xfrm>
          <a:off x="3126" y="1624912"/>
          <a:ext cx="2746197" cy="21665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3/27</a:t>
          </a: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（三）</a:t>
          </a:r>
          <a:endParaRPr lang="en-US" altLang="zh-TW" sz="24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課程計畫說明及一年級三大主軸課程分組撰寫（</a:t>
          </a:r>
          <a:r>
            <a:rPr lang="en-US" altLang="zh-TW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）</a:t>
          </a:r>
          <a:endParaRPr lang="zh-TW" altLang="en-US" sz="2400" b="1" kern="1200" dirty="0"/>
        </a:p>
      </dsp:txBody>
      <dsp:txXfrm>
        <a:off x="108888" y="1730674"/>
        <a:ext cx="2534673" cy="1955026"/>
      </dsp:txXfrm>
    </dsp:sp>
    <dsp:sp modelId="{5F69A95B-5C1F-42FC-A502-250103370D51}">
      <dsp:nvSpPr>
        <dsp:cNvPr id="0" name=""/>
        <dsp:cNvSpPr/>
      </dsp:nvSpPr>
      <dsp:spPr>
        <a:xfrm>
          <a:off x="3130667" y="1624912"/>
          <a:ext cx="2454899" cy="216655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4/24</a:t>
          </a:r>
          <a:r>
            <a:rPr lang="zh-TW" altLang="en-US" sz="2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（三）</a:t>
          </a:r>
          <a:endParaRPr lang="en-US" altLang="zh-TW" sz="26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一年級三大主軸課程分組撰寫（</a:t>
          </a:r>
          <a:r>
            <a:rPr lang="en-US" altLang="zh-TW" sz="2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r>
            <a:rPr lang="zh-TW" altLang="en-US" sz="2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）</a:t>
          </a:r>
        </a:p>
      </dsp:txBody>
      <dsp:txXfrm>
        <a:off x="3236429" y="1730674"/>
        <a:ext cx="2243375" cy="1955026"/>
      </dsp:txXfrm>
    </dsp:sp>
    <dsp:sp modelId="{6E7EBA31-5B0D-4A4C-8CC1-A309258E1BF7}">
      <dsp:nvSpPr>
        <dsp:cNvPr id="0" name=""/>
        <dsp:cNvSpPr/>
      </dsp:nvSpPr>
      <dsp:spPr>
        <a:xfrm>
          <a:off x="5966910" y="1624912"/>
          <a:ext cx="2454899" cy="216655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5/22</a:t>
          </a:r>
          <a:r>
            <a:rPr lang="zh-TW" altLang="en-US" sz="2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（三）</a:t>
          </a:r>
          <a:endParaRPr lang="en-US" altLang="zh-TW" sz="26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一年級三大主軸課程分享</a:t>
          </a:r>
          <a:endParaRPr lang="zh-TW" altLang="en-US" sz="2600" b="1" kern="1200" dirty="0" smtClean="0"/>
        </a:p>
      </dsp:txBody>
      <dsp:txXfrm>
        <a:off x="6072672" y="1730674"/>
        <a:ext cx="2243375" cy="1955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29C90-A2A6-4764-AD1D-FBBD88FEDD85}" type="datetimeFigureOut">
              <a:rPr lang="zh-TW" altLang="en-US" smtClean="0"/>
              <a:t>2019/3/28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330F1-79E1-42D3-812B-E1B226BE71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4270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6B973-EF6B-404C-BBCA-5C7270E0CCC0}" type="datetimeFigureOut">
              <a:rPr lang="zh-TW" altLang="en-US" smtClean="0"/>
              <a:t>2019/3/28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200A3-B3C9-4063-8860-104AF62776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5169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26E6E-6994-4D72-9A69-CADF19E4BC00}" type="datetime1">
              <a:rPr lang="zh-TW" altLang="en-US" smtClean="0"/>
              <a:t>2019/3/28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107_</a:t>
            </a:r>
            <a:r>
              <a:rPr lang="zh-TW" altLang="en-US" smtClean="0"/>
              <a:t>彈性學習課程規劃與課程發展種子培訓</a:t>
            </a:r>
            <a:r>
              <a:rPr lang="en-US" altLang="zh-TW" smtClean="0"/>
              <a:t>(</a:t>
            </a:r>
            <a:r>
              <a:rPr lang="zh-TW" altLang="en-US" smtClean="0"/>
              <a:t>藍偉瑩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D1B4-698E-45AD-99B1-BC1EA2B636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874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1C0E-3A59-4E76-9BDA-082AFB722B32}" type="datetime1">
              <a:rPr lang="zh-TW" altLang="en-US" smtClean="0"/>
              <a:t>2019/3/28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107_</a:t>
            </a:r>
            <a:r>
              <a:rPr lang="zh-TW" altLang="en-US" smtClean="0"/>
              <a:t>彈性學習課程規劃與課程發展種子培訓</a:t>
            </a:r>
            <a:r>
              <a:rPr lang="en-US" altLang="zh-TW" smtClean="0"/>
              <a:t>(</a:t>
            </a:r>
            <a:r>
              <a:rPr lang="zh-TW" altLang="en-US" smtClean="0"/>
              <a:t>藍偉瑩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D1B4-698E-45AD-99B1-BC1EA2B636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693577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1C0E-3A59-4E76-9BDA-082AFB722B32}" type="datetime1">
              <a:rPr lang="zh-TW" altLang="en-US" smtClean="0"/>
              <a:t>2019/3/28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107_</a:t>
            </a:r>
            <a:r>
              <a:rPr lang="zh-TW" altLang="en-US" smtClean="0"/>
              <a:t>彈性學習課程規劃與課程發展種子培訓</a:t>
            </a:r>
            <a:r>
              <a:rPr lang="en-US" altLang="zh-TW" smtClean="0"/>
              <a:t>(</a:t>
            </a:r>
            <a:r>
              <a:rPr lang="zh-TW" altLang="en-US" smtClean="0"/>
              <a:t>藍偉瑩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D1B4-698E-45AD-99B1-BC1EA2B636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078083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1C0E-3A59-4E76-9BDA-082AFB722B32}" type="datetime1">
              <a:rPr lang="zh-TW" altLang="en-US" smtClean="0"/>
              <a:t>2019/3/28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107_</a:t>
            </a:r>
            <a:r>
              <a:rPr lang="zh-TW" altLang="en-US" smtClean="0"/>
              <a:t>彈性學習課程規劃與課程發展種子培訓</a:t>
            </a:r>
            <a:r>
              <a:rPr lang="en-US" altLang="zh-TW" smtClean="0"/>
              <a:t>(</a:t>
            </a:r>
            <a:r>
              <a:rPr lang="zh-TW" altLang="en-US" smtClean="0"/>
              <a:t>藍偉瑩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D1B4-698E-45AD-99B1-BC1EA2B636A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0978599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1C0E-3A59-4E76-9BDA-082AFB722B32}" type="datetime1">
              <a:rPr lang="zh-TW" altLang="en-US" smtClean="0"/>
              <a:t>2019/3/28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107_</a:t>
            </a:r>
            <a:r>
              <a:rPr lang="zh-TW" altLang="en-US" smtClean="0"/>
              <a:t>彈性學習課程規劃與課程發展種子培訓</a:t>
            </a:r>
            <a:r>
              <a:rPr lang="en-US" altLang="zh-TW" smtClean="0"/>
              <a:t>(</a:t>
            </a:r>
            <a:r>
              <a:rPr lang="zh-TW" altLang="en-US" smtClean="0"/>
              <a:t>藍偉瑩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D1B4-698E-45AD-99B1-BC1EA2B636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5958223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1C0E-3A59-4E76-9BDA-082AFB722B32}" type="datetime1">
              <a:rPr lang="zh-TW" altLang="en-US" smtClean="0"/>
              <a:t>2019/3/28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107_</a:t>
            </a:r>
            <a:r>
              <a:rPr lang="zh-TW" altLang="en-US" smtClean="0"/>
              <a:t>彈性學習課程規劃與課程發展種子培訓</a:t>
            </a:r>
            <a:r>
              <a:rPr lang="en-US" altLang="zh-TW" smtClean="0"/>
              <a:t>(</a:t>
            </a:r>
            <a:r>
              <a:rPr lang="zh-TW" altLang="en-US" smtClean="0"/>
              <a:t>藍偉瑩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D1B4-698E-45AD-99B1-BC1EA2B636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6842543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1C0E-3A59-4E76-9BDA-082AFB722B32}" type="datetime1">
              <a:rPr lang="zh-TW" altLang="en-US" smtClean="0"/>
              <a:t>2019/3/28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107_</a:t>
            </a:r>
            <a:r>
              <a:rPr lang="zh-TW" altLang="en-US" smtClean="0"/>
              <a:t>彈性學習課程規劃與課程發展種子培訓</a:t>
            </a:r>
            <a:r>
              <a:rPr lang="en-US" altLang="zh-TW" smtClean="0"/>
              <a:t>(</a:t>
            </a:r>
            <a:r>
              <a:rPr lang="zh-TW" altLang="en-US" smtClean="0"/>
              <a:t>藍偉瑩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D1B4-698E-45AD-99B1-BC1EA2B636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7495749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4BB9-2160-45DA-8B6C-B85E5DE67FA5}" type="datetime1">
              <a:rPr lang="zh-TW" altLang="en-US" smtClean="0"/>
              <a:t>2019/3/28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107_</a:t>
            </a:r>
            <a:r>
              <a:rPr lang="zh-TW" altLang="en-US" smtClean="0"/>
              <a:t>彈性學習課程規劃與課程發展種子培訓</a:t>
            </a:r>
            <a:r>
              <a:rPr lang="en-US" altLang="zh-TW" smtClean="0"/>
              <a:t>(</a:t>
            </a:r>
            <a:r>
              <a:rPr lang="zh-TW" altLang="en-US" smtClean="0"/>
              <a:t>藍偉瑩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D1B4-698E-45AD-99B1-BC1EA2B636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4843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1785-8519-4238-B7DE-AF8D700A6630}" type="datetime1">
              <a:rPr lang="zh-TW" altLang="en-US" smtClean="0"/>
              <a:t>2019/3/28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107_</a:t>
            </a:r>
            <a:r>
              <a:rPr lang="zh-TW" altLang="en-US" smtClean="0"/>
              <a:t>彈性學習課程規劃與課程發展種子培訓</a:t>
            </a:r>
            <a:r>
              <a:rPr lang="en-US" altLang="zh-TW" smtClean="0"/>
              <a:t>(</a:t>
            </a:r>
            <a:r>
              <a:rPr lang="zh-TW" altLang="en-US" smtClean="0"/>
              <a:t>藍偉瑩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D1B4-698E-45AD-99B1-BC1EA2B636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0466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11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1C0E-3A59-4E76-9BDA-082AFB722B32}" type="datetime1">
              <a:rPr lang="zh-TW" altLang="en-US" smtClean="0"/>
              <a:t>2019/3/28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107_</a:t>
            </a:r>
            <a:r>
              <a:rPr lang="zh-TW" altLang="en-US" smtClean="0"/>
              <a:t>彈性學習課程規劃與課程發展種子培訓</a:t>
            </a:r>
            <a:r>
              <a:rPr lang="en-US" altLang="zh-TW" smtClean="0"/>
              <a:t>(</a:t>
            </a:r>
            <a:r>
              <a:rPr lang="zh-TW" altLang="en-US" smtClean="0"/>
              <a:t>藍偉瑩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D1B4-698E-45AD-99B1-BC1EA2B636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592982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EEB76-6F21-4162-8AF4-FEE1836010FB}" type="datetime1">
              <a:rPr lang="zh-TW" altLang="en-US" smtClean="0"/>
              <a:t>2019/3/28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107_</a:t>
            </a:r>
            <a:r>
              <a:rPr lang="zh-TW" altLang="en-US" smtClean="0"/>
              <a:t>彈性學習課程規劃與課程發展種子培訓</a:t>
            </a:r>
            <a:r>
              <a:rPr lang="en-US" altLang="zh-TW" smtClean="0"/>
              <a:t>(</a:t>
            </a:r>
            <a:r>
              <a:rPr lang="zh-TW" altLang="en-US" smtClean="0"/>
              <a:t>藍偉瑩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D1B4-698E-45AD-99B1-BC1EA2B636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550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1C0E-3A59-4E76-9BDA-082AFB722B32}" type="datetime1">
              <a:rPr lang="zh-TW" altLang="en-US" smtClean="0"/>
              <a:t>2019/3/28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107_</a:t>
            </a:r>
            <a:r>
              <a:rPr lang="zh-TW" altLang="en-US" smtClean="0"/>
              <a:t>彈性學習課程規劃與課程發展種子培訓</a:t>
            </a:r>
            <a:r>
              <a:rPr lang="en-US" altLang="zh-TW" smtClean="0"/>
              <a:t>(</a:t>
            </a:r>
            <a:r>
              <a:rPr lang="zh-TW" altLang="en-US" smtClean="0"/>
              <a:t>藍偉瑩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D1B4-698E-45AD-99B1-BC1EA2B636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905007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DB824-3978-4A73-A529-381ACBDB5E4B}" type="datetime1">
              <a:rPr lang="zh-TW" altLang="en-US" smtClean="0"/>
              <a:t>2019/3/28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107_</a:t>
            </a:r>
            <a:r>
              <a:rPr lang="zh-TW" altLang="en-US" smtClean="0"/>
              <a:t>彈性學習課程規劃與課程發展種子培訓</a:t>
            </a:r>
            <a:r>
              <a:rPr lang="en-US" altLang="zh-TW" smtClean="0"/>
              <a:t>(</a:t>
            </a:r>
            <a:r>
              <a:rPr lang="zh-TW" altLang="en-US" smtClean="0"/>
              <a:t>藍偉瑩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D1B4-698E-45AD-99B1-BC1EA2B636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463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49D9-FD61-4138-AFC4-E5301634408E}" type="datetime1">
              <a:rPr lang="zh-TW" altLang="en-US" smtClean="0"/>
              <a:t>2019/3/28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107_</a:t>
            </a:r>
            <a:r>
              <a:rPr lang="zh-TW" altLang="en-US" smtClean="0"/>
              <a:t>彈性學習課程規劃與課程發展種子培訓</a:t>
            </a:r>
            <a:r>
              <a:rPr lang="en-US" altLang="zh-TW" smtClean="0"/>
              <a:t>(</a:t>
            </a:r>
            <a:r>
              <a:rPr lang="zh-TW" altLang="en-US" smtClean="0"/>
              <a:t>藍偉瑩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D1B4-698E-45AD-99B1-BC1EA2B636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521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D4FC-0D09-4BD9-A08C-E471C769FBB0}" type="datetime1">
              <a:rPr lang="zh-TW" altLang="en-US" smtClean="0"/>
              <a:t>2019/3/28</a:t>
            </a:fld>
            <a:endParaRPr lang="zh-TW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107_</a:t>
            </a:r>
            <a:r>
              <a:rPr lang="zh-TW" altLang="en-US" smtClean="0"/>
              <a:t>彈性學習課程規劃與課程發展種子培訓</a:t>
            </a:r>
            <a:r>
              <a:rPr lang="en-US" altLang="zh-TW" smtClean="0"/>
              <a:t>(</a:t>
            </a:r>
            <a:r>
              <a:rPr lang="zh-TW" altLang="en-US" smtClean="0"/>
              <a:t>藍偉瑩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D1B4-698E-45AD-99B1-BC1EA2B636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472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322-9C95-4345-85DC-881A9E41A776}" type="datetime1">
              <a:rPr lang="zh-TW" altLang="en-US" smtClean="0"/>
              <a:t>2019/3/28</a:t>
            </a:fld>
            <a:endParaRPr lang="zh-TW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107_</a:t>
            </a:r>
            <a:r>
              <a:rPr lang="zh-TW" altLang="en-US" smtClean="0"/>
              <a:t>彈性學習課程規劃與課程發展種子培訓</a:t>
            </a:r>
            <a:r>
              <a:rPr lang="en-US" altLang="zh-TW" smtClean="0"/>
              <a:t>(</a:t>
            </a:r>
            <a:r>
              <a:rPr lang="zh-TW" altLang="en-US" smtClean="0"/>
              <a:t>藍偉瑩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D1B4-698E-45AD-99B1-BC1EA2B636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705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1C0E-3A59-4E76-9BDA-082AFB722B32}" type="datetime1">
              <a:rPr lang="zh-TW" altLang="en-US" smtClean="0"/>
              <a:t>2019/3/28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107_</a:t>
            </a:r>
            <a:r>
              <a:rPr lang="zh-TW" altLang="en-US" smtClean="0"/>
              <a:t>彈性學習課程規劃與課程發展種子培訓</a:t>
            </a:r>
            <a:r>
              <a:rPr lang="en-US" altLang="zh-TW" smtClean="0"/>
              <a:t>(</a:t>
            </a:r>
            <a:r>
              <a:rPr lang="zh-TW" altLang="en-US" smtClean="0"/>
              <a:t>藍偉瑩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D1B4-698E-45AD-99B1-BC1EA2B636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982809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03A1C0E-3A59-4E76-9BDA-082AFB722B32}" type="datetime1">
              <a:rPr lang="zh-TW" altLang="en-US" smtClean="0"/>
              <a:t>2019/3/28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altLang="zh-TW" smtClean="0"/>
              <a:t>107_</a:t>
            </a:r>
            <a:r>
              <a:rPr lang="zh-TW" altLang="en-US" smtClean="0"/>
              <a:t>彈性學習課程規劃與課程發展種子培訓</a:t>
            </a:r>
            <a:r>
              <a:rPr lang="en-US" altLang="zh-TW" smtClean="0"/>
              <a:t>(</a:t>
            </a:r>
            <a:r>
              <a:rPr lang="zh-TW" altLang="en-US" smtClean="0"/>
              <a:t>藍偉瑩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6D1B4-698E-45AD-99B1-BC1EA2B636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8804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696" r:id="rId18"/>
  </p:sldLayoutIdLst>
  <p:hf hd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leps.hlc.edu.tw/modules/tad_uploader/index.php?of_cat_sn=154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1916832"/>
            <a:ext cx="8280920" cy="2212478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明廉國小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課程計畫撰寫說明</a:t>
            </a: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1100924" y="5013176"/>
            <a:ext cx="7431515" cy="861420"/>
          </a:xfrm>
        </p:spPr>
        <p:txBody>
          <a:bodyPr>
            <a:noAutofit/>
          </a:bodyPr>
          <a:lstStyle/>
          <a:p>
            <a:pPr algn="r"/>
            <a:r>
              <a:rPr lang="en-US" altLang="zh-TW" sz="2800" dirty="0" smtClean="0"/>
              <a:t>108/3/27</a:t>
            </a:r>
          </a:p>
          <a:p>
            <a:pPr algn="r"/>
            <a:r>
              <a:rPr lang="zh-TW" altLang="en-US" sz="2800" dirty="0" smtClean="0"/>
              <a:t>教務處</a:t>
            </a:r>
            <a:r>
              <a:rPr lang="en-US" altLang="zh-TW" sz="2800" dirty="0" smtClean="0"/>
              <a:t> 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107_</a:t>
            </a:r>
            <a:r>
              <a:rPr lang="zh-TW" altLang="en-US" smtClean="0"/>
              <a:t>彈性學習課程規劃與課程發展種子培訓</a:t>
            </a:r>
            <a:r>
              <a:rPr lang="en-US" altLang="zh-TW" smtClean="0"/>
              <a:t>(</a:t>
            </a:r>
            <a:r>
              <a:rPr lang="zh-TW" altLang="en-US" smtClean="0"/>
              <a:t>藍偉瑩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D1B4-698E-45AD-99B1-BC1EA2B636AC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9288" t="24100" r="18500" b="8001"/>
          <a:stretch/>
        </p:blipFill>
        <p:spPr>
          <a:xfrm>
            <a:off x="-36512" y="44624"/>
            <a:ext cx="9172123" cy="681337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39552" y="2276872"/>
            <a:ext cx="2376264" cy="453650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956376" y="2544675"/>
            <a:ext cx="953154" cy="450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413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107_</a:t>
            </a:r>
            <a:r>
              <a:rPr lang="zh-TW" altLang="en-US" smtClean="0"/>
              <a:t>彈性學習課程規劃與課程發展種子培訓</a:t>
            </a:r>
            <a:r>
              <a:rPr lang="en-US" altLang="zh-TW" smtClean="0"/>
              <a:t>(</a:t>
            </a:r>
            <a:r>
              <a:rPr lang="zh-TW" altLang="en-US" smtClean="0"/>
              <a:t>藍偉瑩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D1B4-698E-45AD-99B1-BC1EA2B636AC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8894" t="24100" r="18500" b="8001"/>
          <a:stretch/>
        </p:blipFill>
        <p:spPr>
          <a:xfrm>
            <a:off x="-24200" y="-20994"/>
            <a:ext cx="9168199" cy="6878993"/>
          </a:xfrm>
          <a:prstGeom prst="rect">
            <a:avLst/>
          </a:prstGeom>
        </p:spPr>
      </p:pic>
      <p:sp>
        <p:nvSpPr>
          <p:cNvPr id="7" name="向左箭號 6"/>
          <p:cNvSpPr/>
          <p:nvPr/>
        </p:nvSpPr>
        <p:spPr>
          <a:xfrm>
            <a:off x="4355976" y="116632"/>
            <a:ext cx="1224136" cy="314764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987824" y="3789040"/>
            <a:ext cx="2232248" cy="50405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956376" y="3588664"/>
            <a:ext cx="1080120" cy="4884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8022296" y="5157192"/>
            <a:ext cx="1080120" cy="10081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8022296" y="2852937"/>
            <a:ext cx="992510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577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107_</a:t>
            </a:r>
            <a:r>
              <a:rPr lang="zh-TW" altLang="en-US" smtClean="0"/>
              <a:t>彈性學習課程規劃與課程發展種子培訓</a:t>
            </a:r>
            <a:r>
              <a:rPr lang="en-US" altLang="zh-TW" smtClean="0"/>
              <a:t>(</a:t>
            </a:r>
            <a:r>
              <a:rPr lang="zh-TW" altLang="en-US" smtClean="0"/>
              <a:t>藍偉瑩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D1B4-698E-45AD-99B1-BC1EA2B636AC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9658" t="24073" r="18595" b="1509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993984" y="2779414"/>
            <a:ext cx="936104" cy="324036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7092280" y="4818322"/>
            <a:ext cx="648072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環境</a:t>
            </a:r>
            <a:endParaRPr lang="zh-TW" altLang="en-US" sz="14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24762" y="3645024"/>
            <a:ext cx="936104" cy="576064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993984" y="5373216"/>
            <a:ext cx="966882" cy="144016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361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107_</a:t>
            </a:r>
            <a:r>
              <a:rPr lang="zh-TW" altLang="en-US" smtClean="0"/>
              <a:t>彈性學習課程規劃與課程發展種子培訓</a:t>
            </a:r>
            <a:r>
              <a:rPr lang="en-US" altLang="zh-TW" smtClean="0"/>
              <a:t>(</a:t>
            </a:r>
            <a:r>
              <a:rPr lang="zh-TW" altLang="en-US" smtClean="0"/>
              <a:t>藍偉瑩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D1B4-698E-45AD-99B1-BC1EA2B636AC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676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1124744"/>
            <a:ext cx="2555776" cy="564293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351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043608" y="404664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之前撰寫的</a:t>
            </a:r>
            <a:r>
              <a:rPr lang="zh-TW" altLang="zh-TW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校訂</a:t>
            </a:r>
            <a:r>
              <a:rPr lang="zh-TW" altLang="zh-TW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課程教學設計</a:t>
            </a:r>
            <a:r>
              <a:rPr lang="zh-TW" altLang="zh-TW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可作為參考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99592" y="4365104"/>
            <a:ext cx="74888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>
                <a:hlinkClick r:id="rId2"/>
              </a:rPr>
              <a:t>http://www.mleps.hlc.edu.tw/modules/tad_uploader/index.php?of_cat_sn=154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88754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107_</a:t>
            </a:r>
            <a:r>
              <a:rPr lang="zh-TW" altLang="en-US" smtClean="0"/>
              <a:t>彈性學習課程規劃與課程發展種子培訓</a:t>
            </a:r>
            <a:r>
              <a:rPr lang="en-US" altLang="zh-TW" smtClean="0"/>
              <a:t>(</a:t>
            </a:r>
            <a:r>
              <a:rPr lang="zh-TW" altLang="en-US" smtClean="0"/>
              <a:t>藍偉瑩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D1B4-698E-45AD-99B1-BC1EA2B636AC}" type="slidenum">
              <a:rPr lang="zh-TW" altLang="en-US" smtClean="0"/>
              <a:pPr/>
              <a:t>15</a:t>
            </a:fld>
            <a:endParaRPr lang="zh-TW" altLang="en-US"/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>
          <a:xfrm>
            <a:off x="4788025" y="6396197"/>
            <a:ext cx="4302710" cy="212393"/>
          </a:xfrm>
        </p:spPr>
        <p:txBody>
          <a:bodyPr/>
          <a:lstStyle/>
          <a:p>
            <a:pPr algn="ctr" defTabSz="685800">
              <a:defRPr/>
            </a:pPr>
            <a:r>
              <a:rPr lang="en-US" altLang="zh-TW" sz="1400" dirty="0">
                <a:solidFill>
                  <a:prstClr val="black">
                    <a:tint val="75000"/>
                  </a:prstClr>
                </a:solidFill>
                <a:latin typeface="Georgia" panose="02040502050405020303"/>
                <a:ea typeface="微軟正黑體" panose="020B0604030504040204" pitchFamily="34" charset="-120"/>
              </a:rPr>
              <a:t>107_</a:t>
            </a:r>
            <a:r>
              <a:rPr lang="zh-TW" altLang="en-US" sz="1400" dirty="0">
                <a:solidFill>
                  <a:prstClr val="black">
                    <a:tint val="75000"/>
                  </a:prstClr>
                </a:solidFill>
                <a:latin typeface="Georgia" panose="02040502050405020303"/>
                <a:ea typeface="微軟正黑體" panose="020B0604030504040204" pitchFamily="34" charset="-120"/>
              </a:rPr>
              <a:t>彈性學習課程規劃與課程發展種子培訓</a:t>
            </a:r>
            <a:r>
              <a:rPr lang="en-US" altLang="zh-TW" sz="1400" dirty="0">
                <a:solidFill>
                  <a:prstClr val="black">
                    <a:tint val="75000"/>
                  </a:prstClr>
                </a:solidFill>
                <a:latin typeface="Georgia" panose="02040502050405020303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solidFill>
                  <a:prstClr val="black">
                    <a:tint val="75000"/>
                  </a:prstClr>
                </a:solidFill>
                <a:latin typeface="Georgia" panose="02040502050405020303"/>
                <a:ea typeface="微軟正黑體" panose="020B0604030504040204" pitchFamily="34" charset="-120"/>
              </a:rPr>
              <a:t>藍偉瑩</a:t>
            </a:r>
            <a:r>
              <a:rPr lang="en-US" altLang="zh-TW" sz="1400" dirty="0">
                <a:solidFill>
                  <a:prstClr val="black">
                    <a:tint val="75000"/>
                  </a:prstClr>
                </a:solidFill>
                <a:latin typeface="Georgia" panose="02040502050405020303"/>
                <a:ea typeface="微軟正黑體" panose="020B0604030504040204" pitchFamily="34" charset="-120"/>
              </a:rPr>
              <a:t>)</a:t>
            </a:r>
            <a:endParaRPr lang="zh-TW" altLang="en-US" sz="1400" dirty="0">
              <a:solidFill>
                <a:prstClr val="black">
                  <a:tint val="75000"/>
                </a:prstClr>
              </a:solidFill>
              <a:latin typeface="Georgia" panose="02040502050405020303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>
              <a:defRPr/>
            </a:pPr>
            <a:fld id="{8466D1B4-698E-45AD-99B1-BC1EA2B636AC}" type="slidenum">
              <a:rPr lang="zh-TW" altLang="en-US" sz="900">
                <a:solidFill>
                  <a:prstClr val="black">
                    <a:tint val="75000"/>
                  </a:prstClr>
                </a:solidFill>
                <a:latin typeface="Georgia" panose="02040502050405020303"/>
                <a:ea typeface="微軟正黑體" panose="020B0604030504040204" pitchFamily="34" charset="-120"/>
              </a:rPr>
              <a:pPr algn="r" defTabSz="685800">
                <a:defRPr/>
              </a:pPr>
              <a:t>16</a:t>
            </a:fld>
            <a:endParaRPr lang="zh-TW" altLang="en-US" sz="900">
              <a:solidFill>
                <a:prstClr val="black">
                  <a:tint val="75000"/>
                </a:prstClr>
              </a:solidFill>
              <a:latin typeface="Georgia" panose="02040502050405020303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28650" y="1200151"/>
            <a:ext cx="82867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zh-TW" altLang="en-US" sz="42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目標撰寫說明</a:t>
            </a:r>
            <a:endParaRPr lang="en-US" altLang="zh-TW" sz="42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defTabSz="685800">
              <a:defRPr/>
            </a:pPr>
            <a:r>
              <a:rPr lang="zh-TW" altLang="en-US" sz="2400" b="1" dirty="0">
                <a:solidFill>
                  <a:srgbClr val="C00000"/>
                </a:solidFill>
                <a:latin typeface="Georgia" panose="02040502050405020303"/>
                <a:ea typeface="微軟正黑體" panose="020B0604030504040204" pitchFamily="34" charset="-120"/>
              </a:rPr>
              <a:t>可使用「學生能夠</a:t>
            </a:r>
            <a:r>
              <a:rPr lang="en-US" altLang="zh-TW" sz="2400" b="1" dirty="0">
                <a:solidFill>
                  <a:srgbClr val="C00000"/>
                </a:solidFill>
                <a:latin typeface="Georgia" panose="02040502050405020303"/>
                <a:ea typeface="微軟正黑體" panose="020B0604030504040204" pitchFamily="34" charset="-120"/>
              </a:rPr>
              <a:t>….</a:t>
            </a:r>
            <a:r>
              <a:rPr lang="zh-TW" altLang="en-US" sz="2400" b="1" dirty="0">
                <a:solidFill>
                  <a:srgbClr val="C00000"/>
                </a:solidFill>
                <a:latin typeface="Georgia" panose="02040502050405020303"/>
                <a:ea typeface="微軟正黑體" panose="020B0604030504040204" pitchFamily="34" charset="-120"/>
              </a:rPr>
              <a:t>」作為開頭，以表現任務為終點。</a:t>
            </a:r>
            <a:endParaRPr lang="en-US" altLang="zh-TW" sz="2400" b="1" dirty="0">
              <a:solidFill>
                <a:srgbClr val="C00000"/>
              </a:solidFill>
              <a:latin typeface="Georgia" panose="02040502050405020303"/>
              <a:ea typeface="微軟正黑體" panose="020B0604030504040204" pitchFamily="34" charset="-120"/>
            </a:endParaRPr>
          </a:p>
          <a:p>
            <a:pPr defTabSz="685800">
              <a:defRPr/>
            </a:pPr>
            <a:r>
              <a:rPr lang="zh-TW" altLang="en-US" sz="2400" dirty="0">
                <a:solidFill>
                  <a:prstClr val="black"/>
                </a:solidFill>
                <a:latin typeface="Georgia" panose="02040502050405020303"/>
                <a:ea typeface="微軟正黑體" panose="020B0604030504040204" pitchFamily="34" charset="-120"/>
              </a:rPr>
              <a:t>一個動詞（</a:t>
            </a:r>
            <a:r>
              <a:rPr lang="en-US" altLang="zh-TW" sz="2400" dirty="0">
                <a:solidFill>
                  <a:prstClr val="black"/>
                </a:solidFill>
                <a:latin typeface="Georgia" panose="02040502050405020303"/>
                <a:ea typeface="微軟正黑體" panose="020B0604030504040204" pitchFamily="34" charset="-120"/>
              </a:rPr>
              <a:t>Bloom</a:t>
            </a:r>
            <a:r>
              <a:rPr lang="zh-TW" altLang="en-US" sz="2400" dirty="0">
                <a:solidFill>
                  <a:prstClr val="black"/>
                </a:solidFill>
                <a:latin typeface="Georgia" panose="02040502050405020303"/>
                <a:ea typeface="微軟正黑體" panose="020B0604030504040204" pitchFamily="34" charset="-120"/>
              </a:rPr>
              <a:t>的認知歷程</a:t>
            </a:r>
            <a:r>
              <a:rPr lang="en-US" altLang="zh-TW" sz="2400" dirty="0">
                <a:solidFill>
                  <a:prstClr val="black"/>
                </a:solidFill>
                <a:latin typeface="Georgia" panose="02040502050405020303"/>
                <a:ea typeface="微軟正黑體" panose="020B0604030504040204" pitchFamily="34" charset="-120"/>
              </a:rPr>
              <a:t>)+</a:t>
            </a:r>
            <a:r>
              <a:rPr lang="zh-TW" altLang="en-US" sz="2400" dirty="0">
                <a:solidFill>
                  <a:prstClr val="black"/>
                </a:solidFill>
                <a:latin typeface="Georgia" panose="02040502050405020303"/>
                <a:ea typeface="微軟正黑體" panose="020B0604030504040204" pitchFamily="34" charset="-120"/>
              </a:rPr>
              <a:t>一個受詞（學習內容</a:t>
            </a:r>
            <a:r>
              <a:rPr lang="en-US" altLang="zh-TW" sz="2400" dirty="0">
                <a:solidFill>
                  <a:prstClr val="black"/>
                </a:solidFill>
                <a:latin typeface="Georgia" panose="02040502050405020303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solidFill>
                  <a:prstClr val="black"/>
                </a:solidFill>
                <a:latin typeface="Georgia" panose="02040502050405020303"/>
                <a:ea typeface="微軟正黑體" panose="020B0604030504040204" pitchFamily="34" charset="-120"/>
              </a:rPr>
              <a:t>概念）</a:t>
            </a:r>
            <a:endParaRPr lang="en-US" altLang="zh-TW" sz="2400" dirty="0">
              <a:solidFill>
                <a:prstClr val="black"/>
              </a:solidFill>
              <a:latin typeface="Georgia" panose="02040502050405020303"/>
              <a:ea typeface="微軟正黑體" panose="020B0604030504040204" pitchFamily="34" charset="-120"/>
            </a:endParaRPr>
          </a:p>
          <a:p>
            <a:pPr defTabSz="685800">
              <a:defRPr/>
            </a:pPr>
            <a:endParaRPr lang="en-US" altLang="zh-TW" sz="2400" dirty="0">
              <a:solidFill>
                <a:prstClr val="black"/>
              </a:solidFill>
              <a:latin typeface="Georgia" panose="02040502050405020303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805B5A2D-2A0B-4931-8B4D-875A58F3EF9B}"/>
              </a:ext>
            </a:extLst>
          </p:cNvPr>
          <p:cNvSpPr txBox="1"/>
          <p:nvPr/>
        </p:nvSpPr>
        <p:spPr>
          <a:xfrm>
            <a:off x="628650" y="2732808"/>
            <a:ext cx="748665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r>
              <a:rPr lang="zh-TW" altLang="en-US" sz="2100" dirty="0">
                <a:solidFill>
                  <a:prstClr val="black"/>
                </a:solidFill>
                <a:latin typeface="Georgia" panose="02040502050405020303"/>
                <a:ea typeface="微軟正黑體" panose="020B0604030504040204" pitchFamily="34" charset="-120"/>
              </a:rPr>
              <a:t>單元：記敘文的寫作</a:t>
            </a:r>
            <a:endParaRPr lang="en-US" altLang="zh-TW" sz="2100" dirty="0">
              <a:solidFill>
                <a:prstClr val="black"/>
              </a:solidFill>
              <a:latin typeface="Georgia" panose="02040502050405020303"/>
              <a:ea typeface="微軟正黑體" panose="020B0604030504040204" pitchFamily="34" charset="-120"/>
            </a:endParaRP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r>
              <a:rPr lang="zh-TW" altLang="en-US" sz="2100" dirty="0">
                <a:solidFill>
                  <a:prstClr val="black"/>
                </a:solidFill>
                <a:latin typeface="Georgia" panose="02040502050405020303"/>
                <a:ea typeface="微軟正黑體" panose="020B0604030504040204" pitchFamily="34" charset="-120"/>
              </a:rPr>
              <a:t>總綱</a:t>
            </a:r>
            <a:r>
              <a:rPr lang="en-US" altLang="zh-TW" sz="2100" dirty="0">
                <a:solidFill>
                  <a:prstClr val="black"/>
                </a:solidFill>
                <a:latin typeface="Georgia" panose="02040502050405020303"/>
                <a:ea typeface="微軟正黑體" panose="020B0604030504040204" pitchFamily="34" charset="-120"/>
              </a:rPr>
              <a:t>B1 </a:t>
            </a:r>
            <a:r>
              <a:rPr lang="zh-TW" altLang="en-US" sz="2100" dirty="0">
                <a:solidFill>
                  <a:prstClr val="black"/>
                </a:solidFill>
                <a:latin typeface="Georgia" panose="02040502050405020303"/>
                <a:ea typeface="微軟正黑體" panose="020B0604030504040204" pitchFamily="34" charset="-120"/>
              </a:rPr>
              <a:t>：具備掌握各類符號表達的能力，以進行經驗、思想、價值與情意之表達</a:t>
            </a:r>
            <a:endParaRPr lang="en-US" altLang="zh-TW" sz="2100" dirty="0">
              <a:solidFill>
                <a:prstClr val="black"/>
              </a:solidFill>
              <a:latin typeface="Georgia" panose="02040502050405020303"/>
              <a:ea typeface="微軟正黑體" panose="020B0604030504040204" pitchFamily="34" charset="-120"/>
            </a:endParaRP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r>
              <a:rPr lang="zh-TW" altLang="en-US" sz="2100" dirty="0">
                <a:solidFill>
                  <a:prstClr val="black"/>
                </a:solidFill>
                <a:latin typeface="Georgia" panose="02040502050405020303"/>
                <a:ea typeface="微軟正黑體" panose="020B0604030504040204" pitchFamily="34" charset="-120"/>
              </a:rPr>
              <a:t>開展的課程目標：</a:t>
            </a:r>
            <a:endParaRPr lang="en-US" altLang="zh-TW" sz="2100" dirty="0">
              <a:solidFill>
                <a:prstClr val="black"/>
              </a:solidFill>
              <a:latin typeface="Georgia" panose="02040502050405020303"/>
              <a:ea typeface="微軟正黑體" panose="020B0604030504040204" pitchFamily="34" charset="-120"/>
            </a:endParaRPr>
          </a:p>
          <a:p>
            <a:pPr marL="342900" lvl="1" defTabSz="685800">
              <a:defRPr/>
            </a:pPr>
            <a:r>
              <a:rPr lang="zh-TW" altLang="en-US" sz="2100" dirty="0">
                <a:solidFill>
                  <a:prstClr val="black"/>
                </a:solidFill>
                <a:latin typeface="Georgia" panose="02040502050405020303"/>
                <a:ea typeface="微軟正黑體" panose="020B0604030504040204" pitchFamily="34" charset="-120"/>
              </a:rPr>
              <a:t>學生能夠</a:t>
            </a:r>
            <a:r>
              <a:rPr lang="zh-TW" altLang="en-US" sz="2100" dirty="0">
                <a:solidFill>
                  <a:srgbClr val="FF0000"/>
                </a:solidFill>
                <a:latin typeface="Georgia" panose="02040502050405020303"/>
                <a:ea typeface="微軟正黑體" panose="020B0604030504040204" pitchFamily="34" charset="-120"/>
              </a:rPr>
              <a:t>辨認</a:t>
            </a:r>
            <a:r>
              <a:rPr lang="zh-TW" altLang="en-US" sz="2100" dirty="0">
                <a:solidFill>
                  <a:srgbClr val="0000FF"/>
                </a:solidFill>
                <a:latin typeface="Georgia" panose="02040502050405020303"/>
                <a:ea typeface="微軟正黑體" panose="020B0604030504040204" pitchFamily="34" charset="-120"/>
              </a:rPr>
              <a:t>記敘文的特性</a:t>
            </a:r>
            <a:r>
              <a:rPr lang="zh-TW" altLang="en-US" sz="2100" dirty="0">
                <a:solidFill>
                  <a:prstClr val="black"/>
                </a:solidFill>
                <a:latin typeface="Georgia" panose="02040502050405020303"/>
                <a:ea typeface="微軟正黑體" panose="020B0604030504040204" pitchFamily="34" charset="-120"/>
              </a:rPr>
              <a:t>、</a:t>
            </a:r>
            <a:r>
              <a:rPr lang="zh-TW" altLang="en-US" sz="2100" b="1" dirty="0">
                <a:solidFill>
                  <a:srgbClr val="FF0000"/>
                </a:solidFill>
                <a:latin typeface="Georgia" panose="02040502050405020303"/>
                <a:ea typeface="微軟正黑體" panose="020B0604030504040204" pitchFamily="34" charset="-120"/>
              </a:rPr>
              <a:t>了解</a:t>
            </a:r>
            <a:r>
              <a:rPr lang="zh-TW" altLang="en-US" sz="2100" dirty="0">
                <a:solidFill>
                  <a:prstClr val="black"/>
                </a:solidFill>
                <a:latin typeface="Georgia" panose="02040502050405020303"/>
                <a:ea typeface="微軟正黑體" panose="020B0604030504040204" pitchFamily="34" charset="-120"/>
              </a:rPr>
              <a:t>記敘文的</a:t>
            </a:r>
            <a:r>
              <a:rPr lang="zh-TW" altLang="en-US" sz="2100" dirty="0">
                <a:solidFill>
                  <a:srgbClr val="0000FF"/>
                </a:solidFill>
                <a:latin typeface="Georgia" panose="02040502050405020303"/>
                <a:ea typeface="微軟正黑體" panose="020B0604030504040204" pitchFamily="34" charset="-120"/>
              </a:rPr>
              <a:t>溝通功能與寫作架構</a:t>
            </a:r>
            <a:r>
              <a:rPr lang="zh-TW" altLang="en-US" sz="2100" dirty="0">
                <a:solidFill>
                  <a:prstClr val="black"/>
                </a:solidFill>
                <a:latin typeface="Georgia" panose="02040502050405020303"/>
                <a:ea typeface="微軟正黑體" panose="020B0604030504040204" pitchFamily="34" charset="-120"/>
              </a:rPr>
              <a:t>、並</a:t>
            </a:r>
            <a:r>
              <a:rPr lang="zh-TW" altLang="en-US" sz="2100" b="1" dirty="0">
                <a:solidFill>
                  <a:srgbClr val="70AD47">
                    <a:lumMod val="50000"/>
                  </a:srgbClr>
                </a:solidFill>
                <a:latin typeface="Georgia" panose="02040502050405020303"/>
                <a:ea typeface="微軟正黑體" panose="020B0604030504040204" pitchFamily="34" charset="-120"/>
              </a:rPr>
              <a:t>透過有效地</a:t>
            </a:r>
            <a:r>
              <a:rPr lang="zh-TW" altLang="en-US" sz="2100" b="1" dirty="0">
                <a:solidFill>
                  <a:srgbClr val="FF0000"/>
                </a:solidFill>
                <a:latin typeface="Georgia" panose="02040502050405020303"/>
                <a:ea typeface="微軟正黑體" panose="020B0604030504040204" pitchFamily="34" charset="-120"/>
              </a:rPr>
              <a:t>運用</a:t>
            </a:r>
            <a:r>
              <a:rPr lang="zh-TW" altLang="en-US" sz="2100" dirty="0">
                <a:solidFill>
                  <a:prstClr val="black"/>
                </a:solidFill>
                <a:latin typeface="Georgia" panose="02040502050405020303"/>
                <a:ea typeface="微軟正黑體" panose="020B0604030504040204" pitchFamily="34" charset="-120"/>
              </a:rPr>
              <a:t>記敘文表達個人經驗</a:t>
            </a:r>
            <a:endParaRPr lang="en-US" altLang="zh-TW" sz="2100" dirty="0">
              <a:solidFill>
                <a:prstClr val="black"/>
              </a:solidFill>
              <a:latin typeface="Georgia" panose="02040502050405020303"/>
              <a:ea typeface="微軟正黑體" panose="020B0604030504040204" pitchFamily="34" charset="-120"/>
            </a:endParaRPr>
          </a:p>
          <a:p>
            <a:pPr defTabSz="685800">
              <a:defRPr/>
            </a:pPr>
            <a:endParaRPr lang="en-US" altLang="zh-TW" sz="2100" dirty="0">
              <a:solidFill>
                <a:prstClr val="black"/>
              </a:solidFill>
              <a:latin typeface="Georgia" panose="02040502050405020303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8F016726-7111-47D9-97FF-49BE67975442}"/>
              </a:ext>
            </a:extLst>
          </p:cNvPr>
          <p:cNvSpPr/>
          <p:nvPr/>
        </p:nvSpPr>
        <p:spPr>
          <a:xfrm>
            <a:off x="742951" y="4797152"/>
            <a:ext cx="6112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 defTabSz="685800">
              <a:buFont typeface="Wingdings" panose="05000000000000000000" pitchFamily="2" charset="2"/>
              <a:buChar char="n"/>
              <a:defRPr/>
            </a:pPr>
            <a:r>
              <a:rPr lang="zh-TW" altLang="en-US" dirty="0">
                <a:solidFill>
                  <a:srgbClr val="C00000"/>
                </a:solidFill>
                <a:latin typeface="Helvetica" panose="020B0604020202020204" pitchFamily="34" charset="0"/>
                <a:ea typeface="微軟正黑體" panose="020B0604030504040204" pitchFamily="34" charset="-120"/>
              </a:rPr>
              <a:t>名詞是各類的知識 動詞是學習表現 形容詞或副詞是態度</a:t>
            </a:r>
            <a:endParaRPr lang="zh-TW" altLang="en-US" dirty="0">
              <a:solidFill>
                <a:srgbClr val="C00000"/>
              </a:solidFill>
              <a:latin typeface="Georgia" panose="02040502050405020303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8CB6D772-5EFE-406F-ABCF-BC8CC7C5424B}"/>
              </a:ext>
            </a:extLst>
          </p:cNvPr>
          <p:cNvSpPr/>
          <p:nvPr/>
        </p:nvSpPr>
        <p:spPr>
          <a:xfrm>
            <a:off x="744494" y="5291916"/>
            <a:ext cx="4830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 defTabSz="685800">
              <a:buFont typeface="Wingdings" panose="05000000000000000000" pitchFamily="2" charset="2"/>
              <a:buChar char="n"/>
              <a:defRPr/>
            </a:pPr>
            <a:r>
              <a:rPr lang="zh-TW" altLang="en-US" dirty="0">
                <a:solidFill>
                  <a:srgbClr val="002060"/>
                </a:solidFill>
                <a:latin typeface="Georgia" panose="02040502050405020303"/>
                <a:ea typeface="微軟正黑體" panose="020B0604030504040204" pitchFamily="34" charset="-120"/>
              </a:rPr>
              <a:t>無論課程目標或是學習目標都</a:t>
            </a:r>
            <a:r>
              <a:rPr lang="zh-TW" altLang="en-US" b="1" dirty="0">
                <a:solidFill>
                  <a:srgbClr val="7030A0"/>
                </a:solidFill>
                <a:latin typeface="Georgia" panose="02040502050405020303"/>
                <a:ea typeface="微軟正黑體" panose="020B0604030504040204" pitchFamily="34" charset="-120"/>
              </a:rPr>
              <a:t>不是學習活動</a:t>
            </a:r>
          </a:p>
        </p:txBody>
      </p:sp>
    </p:spTree>
    <p:extLst>
      <p:ext uri="{BB962C8B-B14F-4D97-AF65-F5344CB8AC3E}">
        <p14:creationId xmlns:p14="http://schemas.microsoft.com/office/powerpoint/2010/main" val="69072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229D22E-2281-4462-81F3-1357D6167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994172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課程目標、單元目標、學習目標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F87EC779-E990-410E-A0ED-4A848DF44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44388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zh-TW" altLang="en-US" sz="2400" b="1" dirty="0">
                <a:solidFill>
                  <a:srgbClr val="C00000"/>
                </a:solidFill>
              </a:rPr>
              <a:t>課程目標</a:t>
            </a:r>
            <a:r>
              <a:rPr lang="en-US" altLang="zh-TW" sz="2400" b="1" dirty="0">
                <a:solidFill>
                  <a:srgbClr val="C00000"/>
                </a:solidFill>
              </a:rPr>
              <a:t>(goal)</a:t>
            </a:r>
          </a:p>
          <a:p>
            <a:pPr lvl="1">
              <a:lnSpc>
                <a:spcPct val="100000"/>
              </a:lnSpc>
              <a:spcBef>
                <a:spcPts val="450"/>
              </a:spcBef>
            </a:pPr>
            <a:r>
              <a:rPr lang="zh-TW" altLang="en-US" sz="2400" dirty="0"/>
              <a:t>從核心素養結合主題、大概念後修改的句子，</a:t>
            </a:r>
            <a:r>
              <a:rPr lang="zh-TW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是整體性的課程目標，較為廣泛的、整體的課程目標，最終必然會說明課程的終點</a:t>
            </a:r>
            <a:r>
              <a:rPr lang="en-US" altLang="zh-TW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總結性評量或成果</a:t>
            </a:r>
            <a:r>
              <a:rPr lang="en-US" altLang="zh-TW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TW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zh-TW" altLang="en-US" sz="2400" b="1" dirty="0">
                <a:solidFill>
                  <a:srgbClr val="C00000"/>
                </a:solidFill>
              </a:rPr>
              <a:t>單元目標</a:t>
            </a:r>
            <a:r>
              <a:rPr lang="en-US" altLang="zh-TW" sz="2400" b="1" dirty="0">
                <a:solidFill>
                  <a:srgbClr val="C00000"/>
                </a:solidFill>
              </a:rPr>
              <a:t>(goal)</a:t>
            </a:r>
          </a:p>
          <a:p>
            <a:pPr lvl="1">
              <a:lnSpc>
                <a:spcPct val="100000"/>
              </a:lnSpc>
              <a:spcBef>
                <a:spcPts val="450"/>
              </a:spcBef>
            </a:pPr>
            <a:r>
              <a:rPr lang="zh-TW" altLang="en-US" sz="2400" dirty="0"/>
              <a:t>從單元的素養發展結合主題脈絡後修改的句子，</a:t>
            </a:r>
            <a:r>
              <a:rPr lang="zh-TW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是階段性的目標</a:t>
            </a:r>
            <a:r>
              <a:rPr lang="zh-TW" altLang="en-US" sz="2400" dirty="0"/>
              <a:t>，為課程目標的一部分。各單元目標之間是相關聯的。</a:t>
            </a:r>
            <a:endParaRPr lang="en-US" altLang="zh-TW" sz="2400" dirty="0"/>
          </a:p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zh-TW" altLang="en-US" sz="2400" b="1" dirty="0">
                <a:solidFill>
                  <a:srgbClr val="C00000"/>
                </a:solidFill>
              </a:rPr>
              <a:t>學習目標</a:t>
            </a:r>
            <a:r>
              <a:rPr lang="en-US" altLang="zh-TW" sz="2400" b="1" dirty="0">
                <a:solidFill>
                  <a:srgbClr val="C00000"/>
                </a:solidFill>
              </a:rPr>
              <a:t>(objective)</a:t>
            </a:r>
          </a:p>
          <a:p>
            <a:pPr lvl="1">
              <a:lnSpc>
                <a:spcPct val="100000"/>
              </a:lnSpc>
              <a:spcBef>
                <a:spcPts val="450"/>
              </a:spcBef>
            </a:pPr>
            <a:r>
              <a:rPr lang="zh-TW" altLang="en-US" sz="2400" dirty="0"/>
              <a:t>各節課的目標是精確學習策略及實行方式，也必須</a:t>
            </a:r>
            <a:r>
              <a:rPr lang="zh-TW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是可以測量，是結合學習內容與表現後修改的句子，</a:t>
            </a:r>
            <a:r>
              <a:rPr lang="zh-TW" altLang="en-US" sz="2400" dirty="0"/>
              <a:t>為各堂課的學習目標。</a:t>
            </a:r>
            <a:endParaRPr lang="en-US" altLang="zh-TW" sz="2400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14F6D9D7-67D2-48D7-9A51-70BE27D56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5436095" y="6086230"/>
            <a:ext cx="3433761" cy="295098"/>
          </a:xfrm>
        </p:spPr>
        <p:txBody>
          <a:bodyPr/>
          <a:lstStyle/>
          <a:p>
            <a:pPr defTabSz="685800">
              <a:defRPr/>
            </a:pPr>
            <a:r>
              <a:rPr lang="en-US" altLang="zh-TW" dirty="0">
                <a:solidFill>
                  <a:schemeClr val="accent5">
                    <a:lumMod val="20000"/>
                    <a:lumOff val="80000"/>
                  </a:schemeClr>
                </a:solidFill>
                <a:latin typeface="Georgia"/>
                <a:ea typeface="微軟正黑體" panose="020B0604030504040204" pitchFamily="34" charset="-120"/>
              </a:rPr>
              <a:t>107_</a:t>
            </a:r>
            <a:r>
              <a:rPr lang="zh-TW" alt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Georgia"/>
                <a:ea typeface="微軟正黑體" panose="020B0604030504040204" pitchFamily="34" charset="-120"/>
              </a:rPr>
              <a:t>彈性學習課程規劃與課程發展種子培訓</a:t>
            </a:r>
            <a:r>
              <a:rPr lang="en-US" altLang="zh-TW" dirty="0">
                <a:solidFill>
                  <a:schemeClr val="accent5">
                    <a:lumMod val="20000"/>
                    <a:lumOff val="80000"/>
                  </a:schemeClr>
                </a:solidFill>
                <a:latin typeface="Georgia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Georgia"/>
                <a:ea typeface="微軟正黑體" panose="020B0604030504040204" pitchFamily="34" charset="-120"/>
              </a:rPr>
              <a:t>藍偉瑩</a:t>
            </a:r>
            <a:r>
              <a:rPr lang="en-US" altLang="zh-TW" dirty="0">
                <a:solidFill>
                  <a:schemeClr val="accent5">
                    <a:lumMod val="20000"/>
                    <a:lumOff val="80000"/>
                  </a:schemeClr>
                </a:solidFill>
                <a:latin typeface="Georgia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schemeClr val="accent5">
                  <a:lumMod val="20000"/>
                  <a:lumOff val="80000"/>
                </a:schemeClr>
              </a:solidFill>
              <a:latin typeface="Georgia"/>
              <a:ea typeface="微軟正黑體" panose="020B0604030504040204" pitchFamily="34" charset="-120"/>
            </a:endParaRPr>
          </a:p>
        </p:txBody>
      </p:sp>
      <p:sp>
        <p:nvSpPr>
          <p:cNvPr id="6" name="頁尾版面配置區 3">
            <a:extLst>
              <a:ext uri="{FF2B5EF4-FFF2-40B4-BE49-F238E27FC236}">
                <a16:creationId xmlns="" xmlns:a16="http://schemas.microsoft.com/office/drawing/2014/main" id="{9F01CA89-F56B-4C96-BB30-F3E7974A99F3}"/>
              </a:ext>
            </a:extLst>
          </p:cNvPr>
          <p:cNvSpPr txBox="1">
            <a:spLocks/>
          </p:cNvSpPr>
          <p:nvPr/>
        </p:nvSpPr>
        <p:spPr>
          <a:xfrm>
            <a:off x="1187624" y="610748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zh-TW" altLang="en-US" sz="900" dirty="0">
                <a:solidFill>
                  <a:prstClr val="black">
                    <a:tint val="75000"/>
                  </a:prstClr>
                </a:solidFill>
                <a:latin typeface="Georgia"/>
                <a:ea typeface="微軟正黑體" panose="020B0604030504040204" pitchFamily="34" charset="-120"/>
              </a:rPr>
              <a:t>李壹明、藍偉瑩撰寫</a:t>
            </a:r>
          </a:p>
        </p:txBody>
      </p:sp>
    </p:spTree>
    <p:extLst>
      <p:ext uri="{BB962C8B-B14F-4D97-AF65-F5344CB8AC3E}">
        <p14:creationId xmlns:p14="http://schemas.microsoft.com/office/powerpoint/2010/main" val="85377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979712" y="1196752"/>
            <a:ext cx="53285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實作</a:t>
            </a:r>
            <a:endParaRPr lang="zh-TW" altLang="en-US" sz="20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45943" y="4581128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三項主軸課程都從第一週開始排，以後再修改。</a:t>
            </a:r>
            <a:endParaRPr lang="zh-TW" altLang="en-US" sz="54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803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395536" y="2564904"/>
            <a:ext cx="8062912" cy="1470025"/>
          </a:xfrm>
        </p:spPr>
        <p:txBody>
          <a:bodyPr/>
          <a:lstStyle/>
          <a:p>
            <a:pPr algn="ctr"/>
            <a:r>
              <a:rPr lang="zh-TW" altLang="en-US" sz="9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感謝您的參與</a:t>
            </a:r>
            <a:endParaRPr lang="zh-TW" altLang="en-US" sz="9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4710" y="188640"/>
            <a:ext cx="7055380" cy="1080120"/>
          </a:xfrm>
        </p:spPr>
        <p:txBody>
          <a:bodyPr/>
          <a:lstStyle/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壹</a:t>
            </a:r>
            <a:r>
              <a:rPr lang="zh-TW" altLang="en-US" sz="6600" dirty="0" smtClean="0">
                <a:latin typeface="新細明體"/>
                <a:ea typeface="新細明體"/>
              </a:rPr>
              <a:t>、</a:t>
            </a:r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預定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期程：</a:t>
            </a:r>
            <a:endParaRPr lang="zh-TW" altLang="en-US" sz="6600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578900399"/>
              </p:ext>
            </p:extLst>
          </p:nvPr>
        </p:nvGraphicFramePr>
        <p:xfrm>
          <a:off x="323528" y="1196752"/>
          <a:ext cx="8424936" cy="5416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416824" cy="1400530"/>
          </a:xfrm>
        </p:spPr>
        <p:txBody>
          <a:bodyPr/>
          <a:lstStyle/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貳、課程計畫撰寫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5112568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一、部定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領域課程：</a:t>
            </a:r>
            <a:endParaRPr lang="en-US" altLang="zh-TW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4008" indent="0">
              <a:buNone/>
            </a:pP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（一）</a:t>
            </a:r>
            <a:r>
              <a:rPr lang="zh-TW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一年級（十二年國教）部定課程。</a:t>
            </a:r>
            <a:endParaRPr lang="en-US" altLang="zh-TW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4008" indent="0">
              <a:buNone/>
            </a:pP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（二）</a:t>
            </a:r>
            <a:r>
              <a:rPr lang="zh-TW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二到六年級（九年一貫）課程計畫格式與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之前相同</a:t>
            </a:r>
            <a:r>
              <a:rPr lang="zh-TW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4008" indent="0">
              <a:buNone/>
            </a:pP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彈性學習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課程：</a:t>
            </a:r>
            <a:endParaRPr lang="en-US" altLang="zh-TW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4008" indent="0">
              <a:buNone/>
            </a:pP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（一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）一年級</a:t>
            </a:r>
            <a:r>
              <a:rPr lang="zh-TW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法定</a:t>
            </a:r>
            <a:r>
              <a:rPr lang="zh-TW" altLang="zh-TW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lang="en-US" altLang="zh-TW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(24</a:t>
            </a:r>
            <a:r>
              <a:rPr lang="zh-TW" altLang="zh-TW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趣味</a:t>
            </a:r>
            <a:r>
              <a:rPr lang="zh-TW" altLang="zh-TW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數學</a:t>
            </a:r>
            <a:r>
              <a:rPr lang="en-US" altLang="zh-TW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(40</a:t>
            </a:r>
            <a:r>
              <a:rPr lang="zh-TW" altLang="zh-TW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4008" indent="0">
              <a:buNone/>
            </a:pP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（</a:t>
            </a:r>
            <a:r>
              <a:rPr lang="zh-TW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）一年級校訂課程：</a:t>
            </a:r>
            <a:endParaRPr lang="en-US" altLang="zh-TW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38912" lvl="1" indent="0">
              <a:buNone/>
            </a:pPr>
            <a:r>
              <a:rPr lang="zh-TW" altLang="en-US" sz="2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HK" altLang="zh-TW" sz="2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閱讀</a:t>
            </a:r>
            <a:r>
              <a:rPr lang="zh-HK" altLang="zh-TW" sz="2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萬花筒</a:t>
            </a:r>
            <a:r>
              <a:rPr lang="en-US" altLang="zh-TW" sz="2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(40</a:t>
            </a:r>
            <a:r>
              <a:rPr lang="zh-TW" altLang="zh-TW" sz="2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r>
              <a:rPr lang="en-US" altLang="zh-TW" sz="2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HK" altLang="zh-TW" sz="2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奇</a:t>
            </a:r>
            <a:r>
              <a:rPr lang="zh-HK" altLang="zh-TW" sz="2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萊我的家</a:t>
            </a:r>
            <a:r>
              <a:rPr lang="en-US" altLang="zh-TW" sz="2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(8</a:t>
            </a:r>
            <a:r>
              <a:rPr lang="zh-TW" altLang="zh-TW" sz="2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r>
              <a:rPr lang="en-US" altLang="zh-TW" sz="2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HK" altLang="zh-TW" sz="2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溫暖</a:t>
            </a:r>
            <a:r>
              <a:rPr lang="zh-HK" altLang="zh-TW" sz="2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lang="zh-HK" altLang="zh-TW" sz="2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太</a:t>
            </a:r>
            <a:endParaRPr lang="en-US" altLang="zh-HK" sz="2600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38912" lvl="1" indent="0">
              <a:buNone/>
            </a:pPr>
            <a:r>
              <a:rPr lang="zh-TW" altLang="en-US" sz="2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HK" altLang="zh-TW" sz="2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陽</a:t>
            </a:r>
            <a:r>
              <a:rPr lang="en-US" altLang="zh-TW" sz="2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(8</a:t>
            </a:r>
            <a:r>
              <a:rPr lang="zh-TW" altLang="zh-TW" sz="2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r>
              <a:rPr lang="en-US" altLang="zh-TW" sz="2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請全校教師分三組共同撰寫。</a:t>
            </a:r>
            <a:endParaRPr lang="en-US" altLang="zh-TW" sz="26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8358" indent="-514350" algn="just">
              <a:buNone/>
            </a:pPr>
            <a:endParaRPr lang="en-US" altLang="zh-TW" sz="3200" dirty="0" smtClean="0"/>
          </a:p>
          <a:p>
            <a:pPr marL="578358" indent="-514350" algn="just">
              <a:buNone/>
            </a:pPr>
            <a:endParaRPr lang="en-US" altLang="zh-TW" sz="3200" dirty="0" smtClean="0"/>
          </a:p>
          <a:p>
            <a:pPr marL="578358" indent="-514350" algn="just">
              <a:buFont typeface="+mj-ea"/>
              <a:buAutoNum type="ea1ChtPeriod"/>
            </a:pP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7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763688" y="692696"/>
            <a:ext cx="1224136" cy="460851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772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3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5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452718"/>
            <a:ext cx="8928992" cy="1176082"/>
          </a:xfrm>
        </p:spPr>
        <p:txBody>
          <a:bodyPr/>
          <a:lstStyle/>
          <a:p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參、課程計畫備查項目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2104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一、學校課程總體架構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二、領域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科目課程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計畫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4400" dirty="0" smtClean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三、彈性學習課程</a:t>
            </a:r>
            <a:r>
              <a:rPr lang="en-US" altLang="zh-TW" sz="4400" dirty="0" smtClean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400" dirty="0" smtClean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節數計畫</a:t>
            </a:r>
            <a:endParaRPr lang="en-US" altLang="zh-TW" sz="4400" dirty="0" smtClean="0">
              <a:solidFill>
                <a:schemeClr val="accent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sz="4400" dirty="0" smtClean="0">
                <a:latin typeface="新細明體"/>
                <a:ea typeface="新細明體"/>
              </a:rPr>
              <a:t>、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附件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0"/>
              </a:spcBef>
            </a:pPr>
            <a:endParaRPr lang="en-US" altLang="zh-TW" sz="44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097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99392"/>
            <a:ext cx="9144793" cy="705678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7504" y="3501008"/>
            <a:ext cx="2448272" cy="28803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5085184"/>
            <a:ext cx="3563888" cy="177281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571999" y="44624"/>
            <a:ext cx="2592289" cy="302433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266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107_</a:t>
            </a:r>
            <a:r>
              <a:rPr lang="zh-TW" altLang="en-US" smtClean="0"/>
              <a:t>彈性學習課程規劃與課程發展種子培訓</a:t>
            </a:r>
            <a:r>
              <a:rPr lang="en-US" altLang="zh-TW" smtClean="0"/>
              <a:t>(</a:t>
            </a:r>
            <a:r>
              <a:rPr lang="zh-TW" altLang="en-US" smtClean="0"/>
              <a:t>藍偉瑩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D1B4-698E-45AD-99B1-BC1EA2B636AC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8500" t="24801" r="18500" b="7300"/>
          <a:stretch/>
        </p:blipFill>
        <p:spPr>
          <a:xfrm>
            <a:off x="-21703" y="13529"/>
            <a:ext cx="9315826" cy="684447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211960" y="5373216"/>
            <a:ext cx="1224136" cy="28803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355976" y="13529"/>
            <a:ext cx="4788024" cy="39113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33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">
  <a:themeElements>
    <a:clrScheme name="離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離子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1078</TotalTime>
  <Words>622</Words>
  <Application>Microsoft Office PowerPoint</Application>
  <PresentationFormat>如螢幕大小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離子</vt:lpstr>
      <vt:lpstr>明廉國小108學年度 課程計畫撰寫說明</vt:lpstr>
      <vt:lpstr>壹、預定期程：</vt:lpstr>
      <vt:lpstr>貳、課程計畫撰寫</vt:lpstr>
      <vt:lpstr>PowerPoint 簡報</vt:lpstr>
      <vt:lpstr>PowerPoint 簡報</vt:lpstr>
      <vt:lpstr>PowerPoint 簡報</vt:lpstr>
      <vt:lpstr>參、課程計畫備查項目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課程目標、單元目標、學習目標</vt:lpstr>
      <vt:lpstr>PowerPoint 簡報</vt:lpstr>
      <vt:lpstr>感謝您的參與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花蓮縣108學年度課程計畫研修成果會議</dc:title>
  <dc:creator>user</dc:creator>
  <cp:lastModifiedBy>user</cp:lastModifiedBy>
  <cp:revision>136</cp:revision>
  <dcterms:created xsi:type="dcterms:W3CDTF">2019-01-17T01:49:46Z</dcterms:created>
  <dcterms:modified xsi:type="dcterms:W3CDTF">2019-03-28T05:35:30Z</dcterms:modified>
</cp:coreProperties>
</file>