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46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tags/tag6.xml" ContentType="application/vnd.openxmlformats-officedocument.presentationml.tags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ags/tag7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351" r:id="rId1"/>
    <p:sldMasterId id="2147485499" r:id="rId2"/>
  </p:sldMasterIdLst>
  <p:notesMasterIdLst>
    <p:notesMasterId r:id="rId93"/>
  </p:notesMasterIdLst>
  <p:handoutMasterIdLst>
    <p:handoutMasterId r:id="rId94"/>
  </p:handoutMasterIdLst>
  <p:sldIdLst>
    <p:sldId id="256" r:id="rId3"/>
    <p:sldId id="651" r:id="rId4"/>
    <p:sldId id="658" r:id="rId5"/>
    <p:sldId id="697" r:id="rId6"/>
    <p:sldId id="698" r:id="rId7"/>
    <p:sldId id="699" r:id="rId8"/>
    <p:sldId id="631" r:id="rId9"/>
    <p:sldId id="687" r:id="rId10"/>
    <p:sldId id="688" r:id="rId11"/>
    <p:sldId id="689" r:id="rId12"/>
    <p:sldId id="690" r:id="rId13"/>
    <p:sldId id="691" r:id="rId14"/>
    <p:sldId id="692" r:id="rId15"/>
    <p:sldId id="693" r:id="rId16"/>
    <p:sldId id="739" r:id="rId17"/>
    <p:sldId id="695" r:id="rId18"/>
    <p:sldId id="696" r:id="rId19"/>
    <p:sldId id="640" r:id="rId20"/>
    <p:sldId id="482" r:id="rId21"/>
    <p:sldId id="608" r:id="rId22"/>
    <p:sldId id="481" r:id="rId23"/>
    <p:sldId id="630" r:id="rId24"/>
    <p:sldId id="663" r:id="rId25"/>
    <p:sldId id="664" r:id="rId26"/>
    <p:sldId id="484" r:id="rId27"/>
    <p:sldId id="700" r:id="rId28"/>
    <p:sldId id="491" r:id="rId29"/>
    <p:sldId id="486" r:id="rId30"/>
    <p:sldId id="489" r:id="rId31"/>
    <p:sldId id="665" r:id="rId32"/>
    <p:sldId id="666" r:id="rId33"/>
    <p:sldId id="667" r:id="rId34"/>
    <p:sldId id="671" r:id="rId35"/>
    <p:sldId id="672" r:id="rId36"/>
    <p:sldId id="673" r:id="rId37"/>
    <p:sldId id="674" r:id="rId38"/>
    <p:sldId id="675" r:id="rId39"/>
    <p:sldId id="676" r:id="rId40"/>
    <p:sldId id="677" r:id="rId41"/>
    <p:sldId id="678" r:id="rId42"/>
    <p:sldId id="679" r:id="rId43"/>
    <p:sldId id="681" r:id="rId44"/>
    <p:sldId id="682" r:id="rId45"/>
    <p:sldId id="685" r:id="rId46"/>
    <p:sldId id="512" r:id="rId47"/>
    <p:sldId id="513" r:id="rId48"/>
    <p:sldId id="514" r:id="rId49"/>
    <p:sldId id="612" r:id="rId50"/>
    <p:sldId id="686" r:id="rId51"/>
    <p:sldId id="550" r:id="rId52"/>
    <p:sldId id="558" r:id="rId53"/>
    <p:sldId id="708" r:id="rId54"/>
    <p:sldId id="707" r:id="rId55"/>
    <p:sldId id="709" r:id="rId56"/>
    <p:sldId id="723" r:id="rId57"/>
    <p:sldId id="724" r:id="rId58"/>
    <p:sldId id="714" r:id="rId59"/>
    <p:sldId id="716" r:id="rId60"/>
    <p:sldId id="725" r:id="rId61"/>
    <p:sldId id="726" r:id="rId62"/>
    <p:sldId id="727" r:id="rId63"/>
    <p:sldId id="728" r:id="rId64"/>
    <p:sldId id="731" r:id="rId65"/>
    <p:sldId id="732" r:id="rId66"/>
    <p:sldId id="733" r:id="rId67"/>
    <p:sldId id="734" r:id="rId68"/>
    <p:sldId id="735" r:id="rId69"/>
    <p:sldId id="736" r:id="rId70"/>
    <p:sldId id="710" r:id="rId71"/>
    <p:sldId id="711" r:id="rId72"/>
    <p:sldId id="740" r:id="rId73"/>
    <p:sldId id="741" r:id="rId74"/>
    <p:sldId id="742" r:id="rId75"/>
    <p:sldId id="719" r:id="rId76"/>
    <p:sldId id="720" r:id="rId77"/>
    <p:sldId id="712" r:id="rId78"/>
    <p:sldId id="713" r:id="rId79"/>
    <p:sldId id="721" r:id="rId80"/>
    <p:sldId id="722" r:id="rId81"/>
    <p:sldId id="717" r:id="rId82"/>
    <p:sldId id="718" r:id="rId83"/>
    <p:sldId id="743" r:id="rId84"/>
    <p:sldId id="744" r:id="rId85"/>
    <p:sldId id="745" r:id="rId86"/>
    <p:sldId id="746" r:id="rId87"/>
    <p:sldId id="729" r:id="rId88"/>
    <p:sldId id="730" r:id="rId89"/>
    <p:sldId id="737" r:id="rId90"/>
    <p:sldId id="738" r:id="rId91"/>
    <p:sldId id="607" r:id="rId92"/>
  </p:sldIdLst>
  <p:sldSz cx="10160000" cy="7620000"/>
  <p:notesSz cx="6858000" cy="9144000"/>
  <p:embeddedFontLst>
    <p:embeddedFont>
      <p:font typeface="Calibri" pitchFamily="34" charset="0"/>
      <p:regular r:id="rId95"/>
      <p:bold r:id="rId96"/>
      <p:italic r:id="rId97"/>
      <p:boldItalic r:id="rId98"/>
    </p:embeddedFont>
    <p:embeddedFont>
      <p:font typeface="微軟正黑體" pitchFamily="34" charset="-120"/>
      <p:regular r:id="rId99"/>
      <p:bold r:id="rId10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663300"/>
    <a:srgbClr val="FF3C15"/>
    <a:srgbClr val="008000"/>
    <a:srgbClr val="FF9999"/>
    <a:srgbClr val="FFFFFF"/>
    <a:srgbClr val="9A72FE"/>
    <a:srgbClr val="FFCC66"/>
    <a:srgbClr val="FFCC00"/>
    <a:srgbClr val="99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4958" autoAdjust="0"/>
  </p:normalViewPr>
  <p:slideViewPr>
    <p:cSldViewPr>
      <p:cViewPr>
        <p:scale>
          <a:sx n="80" d="100"/>
          <a:sy n="80" d="100"/>
        </p:scale>
        <p:origin x="-702" y="-174"/>
      </p:cViewPr>
      <p:guideLst>
        <p:guide orient="horz" pos="2173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1211"/>
    </p:cViewPr>
  </p:sorterViewPr>
  <p:notesViewPr>
    <p:cSldViewPr>
      <p:cViewPr varScale="1">
        <p:scale>
          <a:sx n="55" d="100"/>
          <a:sy n="55" d="100"/>
        </p:scale>
        <p:origin x="-2856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font" Target="fonts/font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3.fntdata"/><Relationship Id="rId10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kumimoji="0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kumimoji="0" sz="1200">
                <a:ea typeface="+mn-ea"/>
              </a:defRPr>
            </a:lvl1pPr>
          </a:lstStyle>
          <a:p>
            <a:pPr>
              <a:defRPr/>
            </a:pPr>
            <a:fld id="{84D0EACB-C8F5-4C6C-A1B7-62A5ACC99C8F}" type="datetimeFigureOut">
              <a:rPr lang="zh-TW" altLang="en-US"/>
              <a:pPr>
                <a:defRPr/>
              </a:pPr>
              <a:t>2016/5/4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kumimoji="0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9F2893EB-F3DA-4839-945A-0E7E60862C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kumimoji="0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kumimoji="0" sz="1200">
                <a:ea typeface="+mn-ea"/>
              </a:defRPr>
            </a:lvl1pPr>
          </a:lstStyle>
          <a:p>
            <a:pPr>
              <a:defRPr/>
            </a:pPr>
            <a:fld id="{10CF799A-2E98-4BF4-A2FD-3BAFAD2F8915}" type="datetimeFigureOut">
              <a:rPr lang="zh-TW" altLang="en-US"/>
              <a:pPr>
                <a:defRPr/>
              </a:pPr>
              <a:t>2016/5/4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kumimoji="0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A62E3AD4-FC93-4743-8250-E0EB67C2F7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3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7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E3D27E-AE10-4125-939D-3A4C46F725C3}" type="slidenum">
              <a:rPr kumimoji="1" lang="en-US" altLang="zh-TW" smtClean="0">
                <a:latin typeface="Arial" pitchFamily="34" charset="0"/>
              </a:rPr>
              <a:pPr/>
              <a:t>1</a:t>
            </a:fld>
            <a:endParaRPr kumimoji="1" lang="en-US" altLang="zh-TW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98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F248C2-B83F-4BBC-B753-99BCA21AA47E}" type="slidenum">
              <a:rPr lang="en-US" altLang="zh-TW" smtClean="0"/>
              <a:pPr/>
              <a:t>27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09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F7C97B-BF23-444C-8FD4-1C9399030EBF}" type="slidenum">
              <a:rPr lang="zh-TW" altLang="en-US" smtClean="0"/>
              <a:pPr/>
              <a:t>28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19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390AB9-6036-4144-9248-D513FD1FCE02}" type="slidenum">
              <a:rPr lang="zh-TW" altLang="en-US" smtClean="0"/>
              <a:pPr/>
              <a:t>29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80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171525-733D-4D14-9918-D7E735BB3A28}" type="slidenum">
              <a:rPr lang="zh-TW" altLang="en-US" smtClean="0"/>
              <a:pPr/>
              <a:t>45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5FB133-CB1A-4F81-B867-2D893545B330}" type="slidenum">
              <a:rPr lang="en-US" altLang="zh-TW" smtClean="0"/>
              <a:pPr/>
              <a:t>46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01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17823B-F4DC-4E5E-9D56-DB3953AA83DE}" type="slidenum">
              <a:rPr lang="en-US" altLang="zh-TW" smtClean="0"/>
              <a:pPr/>
              <a:t>47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4E6D57-5477-4AF3-8D66-C32D6408EE28}" type="slidenum">
              <a:rPr lang="en-US" altLang="zh-TW" smtClean="0"/>
              <a:pPr/>
              <a:t>48</a:t>
            </a:fld>
            <a:endParaRPr lang="en-US" altLang="zh-TW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160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C2FBA6-8048-47A5-AA4F-0BFEEBFF38D6}" type="slidenum">
              <a:rPr lang="en-US" altLang="zh-TW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49</a:t>
            </a:fld>
            <a:endParaRPr lang="en-US" altLang="zh-TW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082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21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DDBCB0-86B9-43F9-8210-8F73810744D1}" type="slidenum">
              <a:rPr lang="en-US" altLang="zh-TW" smtClean="0"/>
              <a:pPr/>
              <a:t>50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31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D18095F-D02C-4ACE-B5FA-5A8D22513AAA}" type="slidenum">
              <a:rPr lang="en-US" altLang="zh-TW" smtClean="0">
                <a:solidFill>
                  <a:srgbClr val="000000"/>
                </a:solidFill>
              </a:rPr>
              <a:pPr/>
              <a:t>51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834C-40D3-4056-A6E4-69854EE05AFC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99863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972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C76DF3-AD77-458F-930A-0847FD09B6E7}" type="slidenum">
              <a:rPr lang="en-US" altLang="zh-TW" smtClean="0"/>
              <a:pPr/>
              <a:t>90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834C-40D3-4056-A6E4-69854EE05AFC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蚊子照片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834C-40D3-4056-A6E4-69854EE05AFC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80966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A834C-40D3-4056-A6E4-69854EE05AFC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再來我們來看只有輕微反應的這三個人</a:t>
            </a:r>
            <a:endParaRPr lang="en-US" altLang="zh-TW" smtClean="0"/>
          </a:p>
          <a:p>
            <a:r>
              <a:rPr lang="zh-TW" altLang="en-US" smtClean="0"/>
              <a:t>你看他們的皮膚過敏反應就沒這麼嚴重</a:t>
            </a:r>
            <a:r>
              <a:rPr lang="en-US" altLang="zh-TW" smtClean="0"/>
              <a:t>,</a:t>
            </a:r>
            <a:r>
              <a:rPr lang="zh-TW" altLang="en-US" smtClean="0"/>
              <a:t>只有輕微的紅點而已</a:t>
            </a:r>
          </a:p>
        </p:txBody>
      </p:sp>
      <p:sp>
        <p:nvSpPr>
          <p:cNvPr id="757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9C9630-B626-4620-A17E-5B711AC5D4E3}" type="slidenum">
              <a:rPr lang="zh-TW" altLang="en-US" smtClean="0">
                <a:solidFill>
                  <a:srgbClr val="000000"/>
                </a:solidFill>
              </a:rPr>
              <a:pPr/>
              <a:t>19</a:t>
            </a:fld>
            <a:endParaRPr lang="zh-TW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那我們有得到兩種結果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可以分成比較嚴重的過敏反應</a:t>
            </a:r>
            <a:r>
              <a:rPr lang="en-US" altLang="zh-TW" smtClean="0"/>
              <a:t>,</a:t>
            </a:r>
            <a:r>
              <a:rPr lang="zh-TW" altLang="en-US" smtClean="0"/>
              <a:t>和只造成輕微紅點的反應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這是其中一個比較嚴重的代表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他皮膚過敏反應循序漸進的變化</a:t>
            </a:r>
            <a:r>
              <a:rPr lang="en-US" altLang="zh-TW" smtClean="0"/>
              <a:t>,</a:t>
            </a:r>
            <a:r>
              <a:rPr lang="zh-TW" altLang="en-US" smtClean="0"/>
              <a:t>你們看他的紅腫越來越明顯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有一種世界地圖的感覺</a:t>
            </a:r>
            <a:endParaRPr lang="en-US" altLang="zh-TW" smtClean="0"/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D40AE1-433E-43A7-8C4F-A48861210715}" type="slidenum">
              <a:rPr lang="zh-TW" altLang="en-US" smtClean="0">
                <a:solidFill>
                  <a:srgbClr val="000000"/>
                </a:solidFill>
              </a:rPr>
              <a:pPr/>
              <a:t>21</a:t>
            </a:fld>
            <a:endParaRPr lang="zh-TW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727CAB-99CB-4161-93C0-90A4ECD893AA}" type="slidenum">
              <a:rPr lang="en-US" altLang="zh-TW" smtClean="0"/>
              <a:pPr/>
              <a:t>25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2E3AD4-FC93-4743-8250-E0EB67C2F7E0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410178"/>
            <a:ext cx="8636000" cy="1229504"/>
          </a:xfrm>
        </p:spPr>
        <p:txBody>
          <a:bodyPr/>
          <a:lstStyle>
            <a:lvl1pPr>
              <a:defRPr>
                <a:solidFill>
                  <a:srgbClr val="2D7E08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fr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131686"/>
            <a:ext cx="7112000" cy="878821"/>
          </a:xfrm>
        </p:spPr>
        <p:txBody>
          <a:bodyPr/>
          <a:lstStyle>
            <a:lvl1pPr marL="0" indent="0" algn="ctr">
              <a:buNone/>
              <a:defRPr>
                <a:solidFill>
                  <a:srgbClr val="2D7E08"/>
                </a:solidFill>
              </a:defRPr>
            </a:lvl1pPr>
            <a:lvl2pPr marL="568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5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2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1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3276" y="4895850"/>
            <a:ext cx="8636000" cy="15144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03276" y="3228975"/>
            <a:ext cx="8636000" cy="166687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5" indent="0">
              <a:buNone/>
              <a:defRPr sz="1600"/>
            </a:lvl3pPr>
            <a:lvl4pPr marL="1371532" indent="0">
              <a:buNone/>
              <a:defRPr sz="1400"/>
            </a:lvl4pPr>
            <a:lvl5pPr marL="1828708" indent="0">
              <a:buNone/>
              <a:defRPr sz="1400"/>
            </a:lvl5pPr>
            <a:lvl6pPr marL="2285886" indent="0">
              <a:buNone/>
              <a:defRPr sz="1400"/>
            </a:lvl6pPr>
            <a:lvl7pPr marL="2743063" indent="0">
              <a:buNone/>
              <a:defRPr sz="1400"/>
            </a:lvl7pPr>
            <a:lvl8pPr marL="3200240" indent="0">
              <a:buNone/>
              <a:defRPr sz="1400"/>
            </a:lvl8pPr>
            <a:lvl9pPr marL="3657417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91E9C-4916-443F-8D8E-5C81A86D7A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62000" y="2200277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56200" y="2200277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7CB4F-98AE-48D6-BD4C-ABEEFD3552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08005" y="1704976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8005" y="2416178"/>
            <a:ext cx="4489450" cy="43910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60968" y="1704976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160968" y="2416178"/>
            <a:ext cx="4491037" cy="43910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285EC-B206-433B-A7F9-DD93BB6BB7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0C320-80D7-46EE-B846-FF0AEC3F7D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8494-B43F-4819-A21E-FA5124B1C68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0" y="303218"/>
            <a:ext cx="3343276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6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8000" y="1593855"/>
            <a:ext cx="3343276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DA0BB-BECA-4A6C-88EE-C917455170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90726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990726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8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990726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1755F-F41A-4E86-98A5-F3C3A0A6F8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4348-F182-452D-9C69-321DC6FDE9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239000" y="676277"/>
            <a:ext cx="2159000" cy="60975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762000" y="676277"/>
            <a:ext cx="6324600" cy="60975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D061-5CD4-4DAC-A9BF-2C1C419316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9716" y="305154"/>
            <a:ext cx="7132284" cy="1270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19716" y="1778002"/>
            <a:ext cx="7132284" cy="502884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8000" y="305154"/>
            <a:ext cx="9144000" cy="1270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CA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508000" y="2636536"/>
            <a:ext cx="9144000" cy="469385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00" y="609644"/>
            <a:ext cx="9144000" cy="1280144"/>
          </a:xfrm>
        </p:spPr>
        <p:txBody>
          <a:bodyPr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fr-CA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508000" y="1996464"/>
            <a:ext cx="9144000" cy="501389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C53B8-7C57-4A07-A0FB-F6A4142803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0" y="308685"/>
            <a:ext cx="9144000" cy="12664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08000" y="1778006"/>
            <a:ext cx="4487333" cy="50341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164669" y="1778006"/>
            <a:ext cx="4487333" cy="50341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508000" y="6942138"/>
            <a:ext cx="2370138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471863" y="6942138"/>
            <a:ext cx="3216275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7281863" y="6942138"/>
            <a:ext cx="2370137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60C99-7B6B-4149-8B38-A5272975E5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3536" y="1937797"/>
            <a:ext cx="8636000" cy="1271588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3DEB-57AE-4F0B-9B19-B76B6B3A3B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62000" y="2366968"/>
            <a:ext cx="8636000" cy="16335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318005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5" indent="0" algn="ctr">
              <a:buNone/>
              <a:defRPr/>
            </a:lvl3pPr>
            <a:lvl4pPr marL="1371532" indent="0" algn="ctr">
              <a:buNone/>
              <a:defRPr/>
            </a:lvl4pPr>
            <a:lvl5pPr marL="1828708" indent="0" algn="ctr">
              <a:buNone/>
              <a:defRPr/>
            </a:lvl5pPr>
            <a:lvl6pPr marL="2285886" indent="0" algn="ctr">
              <a:buNone/>
              <a:defRPr/>
            </a:lvl6pPr>
            <a:lvl7pPr marL="2743063" indent="0" algn="ctr">
              <a:buNone/>
              <a:defRPr/>
            </a:lvl7pPr>
            <a:lvl8pPr marL="3200240" indent="0" algn="ctr">
              <a:buNone/>
              <a:defRPr/>
            </a:lvl8pPr>
            <a:lvl9pPr marL="3657417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953FD-FE59-4C27-AF36-2C7870C128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51C8-6E28-4EA1-9505-5C258B2355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304800"/>
            <a:ext cx="9144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782" tIns="56894" rIns="113782" bIns="568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fr-CA" altLang="zh-TW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7780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3782" tIns="56894" rIns="113782" bIns="568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CA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7062788"/>
            <a:ext cx="2370138" cy="404812"/>
          </a:xfrm>
          <a:prstGeom prst="rect">
            <a:avLst/>
          </a:prstGeom>
        </p:spPr>
        <p:txBody>
          <a:bodyPr vert="horz" lIns="113782" tIns="56894" rIns="113782" bIns="56894" rtlCol="0" anchor="ctr"/>
          <a:lstStyle>
            <a:lvl1pPr algn="l" eaLnBrk="1" hangingPunct="1">
              <a:defRPr kumimoji="0" sz="1600">
                <a:solidFill>
                  <a:srgbClr val="2D7E08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863" y="7062788"/>
            <a:ext cx="3216275" cy="404812"/>
          </a:xfrm>
          <a:prstGeom prst="rect">
            <a:avLst/>
          </a:prstGeom>
        </p:spPr>
        <p:txBody>
          <a:bodyPr vert="horz" lIns="113782" tIns="56894" rIns="113782" bIns="56894" rtlCol="0" anchor="ctr"/>
          <a:lstStyle>
            <a:lvl1pPr algn="ctr" eaLnBrk="1" hangingPunct="1">
              <a:defRPr kumimoji="0" sz="1600">
                <a:solidFill>
                  <a:srgbClr val="2D7E08"/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863" y="7062788"/>
            <a:ext cx="2370137" cy="404812"/>
          </a:xfrm>
          <a:prstGeom prst="rect">
            <a:avLst/>
          </a:prstGeom>
        </p:spPr>
        <p:txBody>
          <a:bodyPr vert="horz" wrap="square" lIns="113782" tIns="56894" rIns="113782" bIns="5689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600">
                <a:solidFill>
                  <a:srgbClr val="2D7E08"/>
                </a:solidFill>
              </a:defRPr>
            </a:lvl1pPr>
          </a:lstStyle>
          <a:p>
            <a:pPr>
              <a:defRPr/>
            </a:pPr>
            <a:fld id="{813B7051-C258-43E2-A89A-2E8B7813C1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16" r:id="rId1"/>
    <p:sldLayoutId id="2147485917" r:id="rId2"/>
    <p:sldLayoutId id="2147485918" r:id="rId3"/>
    <p:sldLayoutId id="2147485919" r:id="rId4"/>
    <p:sldLayoutId id="2147485920" r:id="rId5"/>
    <p:sldLayoutId id="2147485921" r:id="rId6"/>
    <p:sldLayoutId id="2147485922" r:id="rId7"/>
  </p:sldLayoutIdLst>
  <p:txStyles>
    <p:titleStyle>
      <a:lvl1pPr algn="ctr" defTabSz="1135063" rtl="0" eaLnBrk="0" fontAlgn="base" hangingPunct="0">
        <a:spcBef>
          <a:spcPct val="0"/>
        </a:spcBef>
        <a:spcAft>
          <a:spcPct val="0"/>
        </a:spcAft>
        <a:defRPr sz="5600" kern="1200">
          <a:solidFill>
            <a:srgbClr val="2D7E08"/>
          </a:solidFill>
          <a:latin typeface="+mj-lt"/>
          <a:ea typeface="+mj-ea"/>
          <a:cs typeface="+mj-cs"/>
        </a:defRPr>
      </a:lvl1pPr>
      <a:lvl2pPr algn="ctr" defTabSz="1135063" rtl="0" eaLnBrk="0" fontAlgn="base" hangingPunct="0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2pPr>
      <a:lvl3pPr algn="ctr" defTabSz="1135063" rtl="0" eaLnBrk="0" fontAlgn="base" hangingPunct="0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3pPr>
      <a:lvl4pPr algn="ctr" defTabSz="1135063" rtl="0" eaLnBrk="0" fontAlgn="base" hangingPunct="0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4pPr>
      <a:lvl5pPr algn="ctr" defTabSz="1135063" rtl="0" eaLnBrk="0" fontAlgn="base" hangingPunct="0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5pPr>
      <a:lvl6pPr marL="457178" algn="ctr" defTabSz="1136593" rtl="0" fontAlgn="base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6pPr>
      <a:lvl7pPr marL="914355" algn="ctr" defTabSz="1136593" rtl="0" fontAlgn="base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7pPr>
      <a:lvl8pPr marL="1371532" algn="ctr" defTabSz="1136593" rtl="0" fontAlgn="base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8pPr>
      <a:lvl9pPr marL="1828708" algn="ctr" defTabSz="1136593" rtl="0" fontAlgn="base">
        <a:spcBef>
          <a:spcPct val="0"/>
        </a:spcBef>
        <a:spcAft>
          <a:spcPct val="0"/>
        </a:spcAft>
        <a:defRPr sz="5600">
          <a:solidFill>
            <a:srgbClr val="2D7E08"/>
          </a:solidFill>
          <a:latin typeface="Calibri" pitchFamily="34" charset="0"/>
        </a:defRPr>
      </a:lvl9pPr>
    </p:titleStyle>
    <p:bodyStyle>
      <a:lvl1pPr marL="423863" indent="-423863" algn="l" defTabSz="11350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000" kern="1200">
          <a:solidFill>
            <a:srgbClr val="2D7E08"/>
          </a:solidFill>
          <a:latin typeface="+mn-lt"/>
          <a:ea typeface="+mn-ea"/>
          <a:cs typeface="+mn-cs"/>
        </a:defRPr>
      </a:lvl1pPr>
      <a:lvl2pPr marL="922338" indent="-352425" algn="l" defTabSz="11350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600" kern="1200">
          <a:solidFill>
            <a:srgbClr val="2D7E08"/>
          </a:solidFill>
          <a:latin typeface="+mn-lt"/>
          <a:ea typeface="+mn-ea"/>
          <a:cs typeface="+mn-cs"/>
        </a:defRPr>
      </a:lvl2pPr>
      <a:lvl3pPr marL="1419225" indent="-282575" algn="l" defTabSz="11350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rgbClr val="2D7E08"/>
          </a:solidFill>
          <a:latin typeface="+mn-lt"/>
          <a:ea typeface="+mn-ea"/>
          <a:cs typeface="+mn-cs"/>
        </a:defRPr>
      </a:lvl3pPr>
      <a:lvl4pPr marL="1989138" indent="-282575" algn="l" defTabSz="11350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rgbClr val="2D7E08"/>
          </a:solidFill>
          <a:latin typeface="+mn-lt"/>
          <a:ea typeface="+mn-ea"/>
          <a:cs typeface="+mn-cs"/>
        </a:defRPr>
      </a:lvl4pPr>
      <a:lvl5pPr marL="2557463" indent="-282575" algn="l" defTabSz="11350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600" kern="1200">
          <a:solidFill>
            <a:srgbClr val="2D7E08"/>
          </a:solidFill>
          <a:latin typeface="+mn-lt"/>
          <a:ea typeface="+mn-ea"/>
          <a:cs typeface="+mn-cs"/>
        </a:defRPr>
      </a:lvl5pPr>
      <a:lvl6pPr marL="3129011" indent="-284456" algn="l" defTabSz="113782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697923" indent="-284456" algn="l" defTabSz="113782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35" indent="-284456" algn="l" defTabSz="113782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835745" indent="-284456" algn="l" defTabSz="1137822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8912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822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6734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5645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44556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13467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82378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289" algn="l" defTabSz="113782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20" rIns="91435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20" rIns="91435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5" tIns="45720" rIns="91435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000000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5" tIns="45720" rIns="91435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000000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35" tIns="45720" rIns="91435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6361D4-A580-4A29-8015-1C8F5263506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7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5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0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8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5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7.xml"/><Relationship Id="rId10" Type="http://schemas.openxmlformats.org/officeDocument/2006/relationships/image" Target="../media/image8.png"/><Relationship Id="rId4" Type="http://schemas.openxmlformats.org/officeDocument/2006/relationships/tags" Target="../tags/tag16.xml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7.png"/><Relationship Id="rId7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tags" Target="../tags/tag22.xml"/><Relationship Id="rId7" Type="http://schemas.openxmlformats.org/officeDocument/2006/relationships/image" Target="../media/image84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88.jpeg"/><Relationship Id="rId18" Type="http://schemas.openxmlformats.org/officeDocument/2006/relationships/image" Target="../media/image6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tags" Target="../tags/tag24.xml"/><Relationship Id="rId16" Type="http://schemas.openxmlformats.org/officeDocument/2006/relationships/image" Target="../media/image91.jpe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27.xml"/><Relationship Id="rId15" Type="http://schemas.openxmlformats.org/officeDocument/2006/relationships/image" Target="../media/image90.jpeg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tags" Target="../tags/tag34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36.xml"/><Relationship Id="rId10" Type="http://schemas.openxmlformats.org/officeDocument/2006/relationships/image" Target="../media/image94.jpeg"/><Relationship Id="rId4" Type="http://schemas.openxmlformats.org/officeDocument/2006/relationships/tags" Target="../tags/tag35.xml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98.jpeg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97.jpeg"/><Relationship Id="rId5" Type="http://schemas.openxmlformats.org/officeDocument/2006/relationships/tags" Target="../tags/tag41.xml"/><Relationship Id="rId10" Type="http://schemas.openxmlformats.org/officeDocument/2006/relationships/image" Target="../media/image96.jpeg"/><Relationship Id="rId4" Type="http://schemas.openxmlformats.org/officeDocument/2006/relationships/tags" Target="../tags/tag40.xml"/><Relationship Id="rId9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99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notesSlide" Target="../notesSlides/notesSlide1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10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793952" y="3954016"/>
            <a:ext cx="4014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主講人：黃國靖 老師</a:t>
            </a:r>
            <a:endParaRPr lang="zh-TW" altLang="en-US" sz="3200" dirty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77" t="29628" r="19750" b="17872"/>
          <a:stretch/>
        </p:blipFill>
        <p:spPr>
          <a:xfrm>
            <a:off x="2301856" y="2936869"/>
            <a:ext cx="6347280" cy="401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小黑蚊和蚊子的不同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27282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小黑蚊幼蟲生活在濕潤陸地上</a:t>
            </a:r>
          </a:p>
        </p:txBody>
      </p:sp>
      <p:grpSp>
        <p:nvGrpSpPr>
          <p:cNvPr id="2" name="群組 15"/>
          <p:cNvGrpSpPr/>
          <p:nvPr/>
        </p:nvGrpSpPr>
        <p:grpSpPr>
          <a:xfrm>
            <a:off x="873096" y="4762507"/>
            <a:ext cx="8148576" cy="2619393"/>
            <a:chOff x="785786" y="4286256"/>
            <a:chExt cx="7333719" cy="2357454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778" t="19250" r="20444" b="28583"/>
            <a:stretch/>
          </p:blipFill>
          <p:spPr>
            <a:xfrm>
              <a:off x="785786" y="4286256"/>
              <a:ext cx="2664297" cy="19393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3" name="群組 12"/>
            <p:cNvGrpSpPr/>
            <p:nvPr/>
          </p:nvGrpSpPr>
          <p:grpSpPr>
            <a:xfrm>
              <a:off x="3143239" y="5786454"/>
              <a:ext cx="4976266" cy="857256"/>
              <a:chOff x="3214677" y="5286388"/>
              <a:chExt cx="4976266" cy="857256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14677" y="5286388"/>
                <a:ext cx="4928350" cy="857256"/>
              </a:xfrm>
              <a:prstGeom prst="rect">
                <a:avLst/>
              </a:prstGeom>
            </p:spPr>
          </p:pic>
          <p:sp>
            <p:nvSpPr>
              <p:cNvPr id="19" name="文字方塊 18"/>
              <p:cNvSpPr txBox="1"/>
              <p:nvPr/>
            </p:nvSpPr>
            <p:spPr>
              <a:xfrm>
                <a:off x="3412101" y="5391608"/>
                <a:ext cx="4778842" cy="637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4000" dirty="0" smtClean="0">
                    <a:latin typeface="華康黑體 Std W7"/>
                    <a:ea typeface="華康黑體 Std W7"/>
                    <a:cs typeface="華康黑體 Std W7"/>
                  </a:rPr>
                  <a:t>我不適合生活在水裡</a:t>
                </a:r>
                <a:r>
                  <a:rPr lang="en-US" altLang="zh-TW" sz="4000" dirty="0" smtClean="0">
                    <a:latin typeface="華康黑體 Std W7"/>
                    <a:ea typeface="華康黑體 Std W7"/>
                    <a:cs typeface="華康黑體 Std W7"/>
                    <a:sym typeface="Wingdings" pitchFamily="2" charset="2"/>
                  </a:rPr>
                  <a:t></a:t>
                </a:r>
                <a:endParaRPr lang="zh-TW" altLang="en-US" sz="4000" dirty="0">
                  <a:latin typeface="華康黑體 Std W7"/>
                  <a:ea typeface="華康黑體 Std W7"/>
                  <a:cs typeface="華康黑體 Std W7"/>
                </a:endParaRPr>
              </a:p>
            </p:txBody>
          </p:sp>
        </p:grpSp>
      </p:grpSp>
      <p:pic>
        <p:nvPicPr>
          <p:cNvPr id="11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6" name="群組 15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17" name="橢圓 16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10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8595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pic>
        <p:nvPicPr>
          <p:cNvPr id="50" name="Picture 2" descr="C:\Users\User\Desktop\蚊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5622" y="3684354"/>
            <a:ext cx="3592636" cy="2732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4"/>
          <p:cNvGrpSpPr/>
          <p:nvPr/>
        </p:nvGrpSpPr>
        <p:grpSpPr>
          <a:xfrm>
            <a:off x="4762499" y="3265714"/>
            <a:ext cx="3713118" cy="3568096"/>
            <a:chOff x="4355976" y="2578198"/>
            <a:chExt cx="3816424" cy="3667367"/>
          </a:xfrm>
        </p:grpSpPr>
        <p:sp>
          <p:nvSpPr>
            <p:cNvPr id="3" name="直角三角形 2"/>
            <p:cNvSpPr/>
            <p:nvPr/>
          </p:nvSpPr>
          <p:spPr>
            <a:xfrm rot="5400000">
              <a:off x="4434631" y="2499543"/>
              <a:ext cx="3659114" cy="3816424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直角三角形 48"/>
            <p:cNvSpPr/>
            <p:nvPr/>
          </p:nvSpPr>
          <p:spPr>
            <a:xfrm rot="16200000">
              <a:off x="4434631" y="2507796"/>
              <a:ext cx="3659114" cy="3816424"/>
            </a:xfrm>
            <a:prstGeom prst="rt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群組 47"/>
            <p:cNvGrpSpPr/>
            <p:nvPr/>
          </p:nvGrpSpPr>
          <p:grpSpPr>
            <a:xfrm>
              <a:off x="4542708" y="2737334"/>
              <a:ext cx="1790414" cy="1841968"/>
              <a:chOff x="4325892" y="2527024"/>
              <a:chExt cx="3588358" cy="3594869"/>
            </a:xfrm>
            <a:solidFill>
              <a:srgbClr val="FFFF00"/>
            </a:solidFill>
          </p:grpSpPr>
          <p:grpSp>
            <p:nvGrpSpPr>
              <p:cNvPr id="6" name="群組 32"/>
              <p:cNvGrpSpPr/>
              <p:nvPr/>
            </p:nvGrpSpPr>
            <p:grpSpPr>
              <a:xfrm>
                <a:off x="4325892" y="2527024"/>
                <a:ext cx="3588358" cy="3594869"/>
                <a:chOff x="4325892" y="2527024"/>
                <a:chExt cx="3588358" cy="3594869"/>
              </a:xfrm>
              <a:grpFill/>
            </p:grpSpPr>
            <p:sp>
              <p:nvSpPr>
                <p:cNvPr id="18" name="橢圓 17"/>
                <p:cNvSpPr/>
                <p:nvPr/>
              </p:nvSpPr>
              <p:spPr>
                <a:xfrm>
                  <a:off x="5220072" y="3429940"/>
                  <a:ext cx="1800000" cy="1800200"/>
                </a:xfrm>
                <a:prstGeom prst="ellipse">
                  <a:avLst/>
                </a:prstGeom>
                <a:grp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grpSp>
              <p:nvGrpSpPr>
                <p:cNvPr id="7" name="群組 22"/>
                <p:cNvGrpSpPr/>
                <p:nvPr/>
              </p:nvGrpSpPr>
              <p:grpSpPr>
                <a:xfrm>
                  <a:off x="6133984" y="2533536"/>
                  <a:ext cx="1872" cy="3588357"/>
                  <a:chOff x="6133984" y="2533536"/>
                  <a:chExt cx="1872" cy="3588357"/>
                </a:xfrm>
                <a:grpFill/>
              </p:grpSpPr>
              <p:cxnSp>
                <p:nvCxnSpPr>
                  <p:cNvPr id="21" name="直線接點 20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線接點 21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" name="群組 23"/>
                <p:cNvGrpSpPr/>
                <p:nvPr/>
              </p:nvGrpSpPr>
              <p:grpSpPr>
                <a:xfrm rot="5400000">
                  <a:off x="6119135" y="2534926"/>
                  <a:ext cx="1872" cy="3588357"/>
                  <a:chOff x="6133984" y="2533536"/>
                  <a:chExt cx="1872" cy="3588357"/>
                </a:xfrm>
                <a:grpFill/>
                <a:scene3d>
                  <a:camera prst="orthographicFront">
                    <a:rot lat="540000" lon="0" rev="0"/>
                  </a:camera>
                  <a:lightRig rig="threePt" dir="t"/>
                </a:scene3d>
              </p:grpSpPr>
              <p:cxnSp>
                <p:nvCxnSpPr>
                  <p:cNvPr id="25" name="直線接點 24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接點 25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群組 26"/>
                <p:cNvGrpSpPr/>
                <p:nvPr/>
              </p:nvGrpSpPr>
              <p:grpSpPr>
                <a:xfrm rot="2700000">
                  <a:off x="6119136" y="2535860"/>
                  <a:ext cx="1872" cy="3588357"/>
                  <a:chOff x="6133984" y="2533536"/>
                  <a:chExt cx="1872" cy="3588357"/>
                </a:xfrm>
                <a:grpFill/>
                <a:scene3d>
                  <a:camera prst="orthographicFront">
                    <a:rot lat="540000" lon="0" rev="0"/>
                  </a:camera>
                  <a:lightRig rig="threePt" dir="t"/>
                </a:scene3d>
              </p:grpSpPr>
              <p:cxnSp>
                <p:nvCxnSpPr>
                  <p:cNvPr id="28" name="直線接點 27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接點 28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" name="群組 29"/>
                <p:cNvGrpSpPr/>
                <p:nvPr/>
              </p:nvGrpSpPr>
              <p:grpSpPr>
                <a:xfrm rot="8100000">
                  <a:off x="6123817" y="2527024"/>
                  <a:ext cx="1872" cy="3588357"/>
                  <a:chOff x="6133984" y="2533536"/>
                  <a:chExt cx="1872" cy="3588357"/>
                </a:xfrm>
                <a:grpFill/>
                <a:scene3d>
                  <a:camera prst="orthographicFront">
                    <a:rot lat="540000" lon="0" rev="0"/>
                  </a:camera>
                  <a:lightRig rig="threePt" dir="t"/>
                </a:scene3d>
              </p:grpSpPr>
              <p:cxnSp>
                <p:nvCxnSpPr>
                  <p:cNvPr id="31" name="直線接點 30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接點 31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群組 33"/>
              <p:cNvGrpSpPr/>
              <p:nvPr/>
            </p:nvGrpSpPr>
            <p:grpSpPr>
              <a:xfrm rot="1391192">
                <a:off x="4615559" y="2735056"/>
                <a:ext cx="3005259" cy="3080944"/>
                <a:chOff x="4325892" y="2527024"/>
                <a:chExt cx="3588358" cy="3594869"/>
              </a:xfrm>
              <a:grpFill/>
            </p:grpSpPr>
            <p:sp>
              <p:nvSpPr>
                <p:cNvPr id="35" name="橢圓 34"/>
                <p:cNvSpPr/>
                <p:nvPr/>
              </p:nvSpPr>
              <p:spPr>
                <a:xfrm>
                  <a:off x="5220072" y="3429941"/>
                  <a:ext cx="1799999" cy="1800200"/>
                </a:xfrm>
                <a:prstGeom prst="ellipse">
                  <a:avLst/>
                </a:prstGeom>
                <a:grp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grpSp>
              <p:nvGrpSpPr>
                <p:cNvPr id="12" name="群組 35"/>
                <p:cNvGrpSpPr/>
                <p:nvPr/>
              </p:nvGrpSpPr>
              <p:grpSpPr>
                <a:xfrm>
                  <a:off x="6133984" y="2533536"/>
                  <a:ext cx="1872" cy="3588357"/>
                  <a:chOff x="6133984" y="2533536"/>
                  <a:chExt cx="1872" cy="3588357"/>
                </a:xfrm>
                <a:grpFill/>
              </p:grpSpPr>
              <p:cxnSp>
                <p:nvCxnSpPr>
                  <p:cNvPr id="46" name="直線接點 45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接點 46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群組 36"/>
                <p:cNvGrpSpPr/>
                <p:nvPr/>
              </p:nvGrpSpPr>
              <p:grpSpPr>
                <a:xfrm rot="5400000">
                  <a:off x="6119135" y="2534926"/>
                  <a:ext cx="1872" cy="3588357"/>
                  <a:chOff x="6133984" y="2533536"/>
                  <a:chExt cx="1872" cy="3588357"/>
                </a:xfrm>
                <a:grpFill/>
                <a:scene3d>
                  <a:camera prst="orthographicFront">
                    <a:rot lat="540000" lon="0" rev="0"/>
                  </a:camera>
                  <a:lightRig rig="threePt" dir="t"/>
                </a:scene3d>
              </p:grpSpPr>
              <p:cxnSp>
                <p:nvCxnSpPr>
                  <p:cNvPr id="44" name="直線接點 43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接點 44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群組 37"/>
                <p:cNvGrpSpPr/>
                <p:nvPr/>
              </p:nvGrpSpPr>
              <p:grpSpPr>
                <a:xfrm rot="2700000">
                  <a:off x="6119136" y="2535860"/>
                  <a:ext cx="1872" cy="3588357"/>
                  <a:chOff x="6133984" y="2533536"/>
                  <a:chExt cx="1872" cy="3588357"/>
                </a:xfrm>
                <a:grpFill/>
                <a:scene3d>
                  <a:camera prst="orthographicFront">
                    <a:rot lat="540000" lon="0" rev="0"/>
                  </a:camera>
                  <a:lightRig rig="threePt" dir="t"/>
                </a:scene3d>
              </p:grpSpPr>
              <p:cxnSp>
                <p:nvCxnSpPr>
                  <p:cNvPr id="42" name="直線接點 41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接點 42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" name="群組 38"/>
                <p:cNvGrpSpPr/>
                <p:nvPr/>
              </p:nvGrpSpPr>
              <p:grpSpPr>
                <a:xfrm rot="8100000">
                  <a:off x="6123817" y="2527024"/>
                  <a:ext cx="1872" cy="3588357"/>
                  <a:chOff x="6133984" y="2533536"/>
                  <a:chExt cx="1872" cy="3588357"/>
                </a:xfrm>
                <a:grpFill/>
                <a:scene3d>
                  <a:camera prst="orthographicFront">
                    <a:rot lat="540000" lon="0" rev="0"/>
                  </a:camera>
                  <a:lightRig rig="threePt" dir="t"/>
                </a:scene3d>
              </p:grpSpPr>
              <p:cxnSp>
                <p:nvCxnSpPr>
                  <p:cNvPr id="40" name="直線接點 39"/>
                  <p:cNvCxnSpPr/>
                  <p:nvPr/>
                </p:nvCxnSpPr>
                <p:spPr>
                  <a:xfrm>
                    <a:off x="6133984" y="5395444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接點 40"/>
                  <p:cNvCxnSpPr/>
                  <p:nvPr/>
                </p:nvCxnSpPr>
                <p:spPr>
                  <a:xfrm>
                    <a:off x="6135856" y="2533536"/>
                    <a:ext cx="0" cy="726449"/>
                  </a:xfrm>
                  <a:prstGeom prst="line">
                    <a:avLst/>
                  </a:prstGeom>
                  <a:grpFill/>
                  <a:ln w="7620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" name="月亮 1"/>
            <p:cNvSpPr/>
            <p:nvPr/>
          </p:nvSpPr>
          <p:spPr>
            <a:xfrm rot="21212588">
              <a:off x="6527088" y="4455851"/>
              <a:ext cx="921343" cy="1526012"/>
            </a:xfrm>
            <a:prstGeom prst="moon">
              <a:avLst>
                <a:gd name="adj" fmla="val 47746"/>
              </a:avLst>
            </a:prstGeom>
            <a:solidFill>
              <a:srgbClr val="FF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3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小黑蚊和蚊子的不同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1100677" y="1746236"/>
            <a:ext cx="7958646" cy="752342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2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蚊子在白天</a:t>
            </a:r>
            <a:r>
              <a:rPr lang="en-US" altLang="zh-TW" sz="42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/</a:t>
            </a:r>
            <a:r>
              <a:rPr lang="zh-TW" altLang="en-US" sz="42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晚上各有活動的種類</a:t>
            </a:r>
          </a:p>
        </p:txBody>
      </p:sp>
      <p:pic>
        <p:nvPicPr>
          <p:cNvPr id="51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54" name="群組 53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56" name="橢圓 55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11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385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pic>
        <p:nvPicPr>
          <p:cNvPr id="49" name="圖片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88" t="21083" r="36334" b="16250"/>
          <a:stretch/>
        </p:blipFill>
        <p:spPr>
          <a:xfrm>
            <a:off x="2063730" y="3254372"/>
            <a:ext cx="2732834" cy="3592817"/>
          </a:xfrm>
          <a:prstGeom prst="rect">
            <a:avLst/>
          </a:prstGeom>
        </p:spPr>
      </p:pic>
      <p:grpSp>
        <p:nvGrpSpPr>
          <p:cNvPr id="2" name="群組 49"/>
          <p:cNvGrpSpPr/>
          <p:nvPr/>
        </p:nvGrpSpPr>
        <p:grpSpPr>
          <a:xfrm>
            <a:off x="5000625" y="3016245"/>
            <a:ext cx="3987064" cy="3994299"/>
            <a:chOff x="4325892" y="2527024"/>
            <a:chExt cx="3588358" cy="3594869"/>
          </a:xfrm>
          <a:solidFill>
            <a:srgbClr val="FFC000"/>
          </a:solidFill>
        </p:grpSpPr>
        <p:grpSp>
          <p:nvGrpSpPr>
            <p:cNvPr id="3" name="群組 50"/>
            <p:cNvGrpSpPr/>
            <p:nvPr/>
          </p:nvGrpSpPr>
          <p:grpSpPr>
            <a:xfrm>
              <a:off x="4325892" y="2527024"/>
              <a:ext cx="3588358" cy="3594869"/>
              <a:chOff x="4325892" y="2527024"/>
              <a:chExt cx="3588358" cy="3594869"/>
            </a:xfrm>
            <a:grpFill/>
          </p:grpSpPr>
          <p:sp>
            <p:nvSpPr>
              <p:cNvPr id="66" name="橢圓 65"/>
              <p:cNvSpPr/>
              <p:nvPr/>
            </p:nvSpPr>
            <p:spPr>
              <a:xfrm>
                <a:off x="5220072" y="3429940"/>
                <a:ext cx="1800000" cy="1800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grpSp>
            <p:nvGrpSpPr>
              <p:cNvPr id="4" name="群組 66"/>
              <p:cNvGrpSpPr/>
              <p:nvPr/>
            </p:nvGrpSpPr>
            <p:grpSpPr>
              <a:xfrm>
                <a:off x="6133984" y="2533536"/>
                <a:ext cx="1872" cy="3588357"/>
                <a:chOff x="6133984" y="2533536"/>
                <a:chExt cx="1872" cy="3588357"/>
              </a:xfrm>
              <a:grpFill/>
            </p:grpSpPr>
            <p:cxnSp>
              <p:nvCxnSpPr>
                <p:cNvPr id="77" name="直線接點 76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接點 77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群組 67"/>
              <p:cNvGrpSpPr/>
              <p:nvPr/>
            </p:nvGrpSpPr>
            <p:grpSpPr>
              <a:xfrm rot="5400000">
                <a:off x="6119135" y="2534926"/>
                <a:ext cx="1872" cy="3588357"/>
                <a:chOff x="6133984" y="2533536"/>
                <a:chExt cx="1872" cy="3588357"/>
              </a:xfrm>
              <a:grpFill/>
              <a:scene3d>
                <a:camera prst="orthographicFront">
                  <a:rot lat="540000" lon="0" rev="0"/>
                </a:camera>
                <a:lightRig rig="threePt" dir="t"/>
              </a:scene3d>
            </p:grpSpPr>
            <p:cxnSp>
              <p:nvCxnSpPr>
                <p:cNvPr id="75" name="直線接點 74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接點 75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群組 68"/>
              <p:cNvGrpSpPr/>
              <p:nvPr/>
            </p:nvGrpSpPr>
            <p:grpSpPr>
              <a:xfrm rot="2700000">
                <a:off x="6119136" y="2535860"/>
                <a:ext cx="1872" cy="3588357"/>
                <a:chOff x="6133984" y="2533536"/>
                <a:chExt cx="1872" cy="3588357"/>
              </a:xfrm>
              <a:grpFill/>
              <a:scene3d>
                <a:camera prst="orthographicFront">
                  <a:rot lat="540000" lon="0" rev="0"/>
                </a:camera>
                <a:lightRig rig="threePt" dir="t"/>
              </a:scene3d>
            </p:grpSpPr>
            <p:cxnSp>
              <p:nvCxnSpPr>
                <p:cNvPr id="73" name="直線接點 72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接點 73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群組 69"/>
              <p:cNvGrpSpPr/>
              <p:nvPr/>
            </p:nvGrpSpPr>
            <p:grpSpPr>
              <a:xfrm rot="8100000">
                <a:off x="6123817" y="2527024"/>
                <a:ext cx="1872" cy="3588357"/>
                <a:chOff x="6133984" y="2533536"/>
                <a:chExt cx="1872" cy="3588357"/>
              </a:xfrm>
              <a:grpFill/>
              <a:scene3d>
                <a:camera prst="orthographicFront">
                  <a:rot lat="540000" lon="0" rev="0"/>
                </a:camera>
                <a:lightRig rig="threePt" dir="t"/>
              </a:scene3d>
            </p:grpSpPr>
            <p:cxnSp>
              <p:nvCxnSpPr>
                <p:cNvPr id="71" name="直線接點 70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群組 51"/>
            <p:cNvGrpSpPr/>
            <p:nvPr/>
          </p:nvGrpSpPr>
          <p:grpSpPr>
            <a:xfrm rot="1391192">
              <a:off x="4615559" y="2735056"/>
              <a:ext cx="3005259" cy="3080944"/>
              <a:chOff x="4325892" y="2527024"/>
              <a:chExt cx="3588358" cy="3594869"/>
            </a:xfrm>
            <a:grpFill/>
          </p:grpSpPr>
          <p:sp>
            <p:nvSpPr>
              <p:cNvPr id="53" name="橢圓 52"/>
              <p:cNvSpPr/>
              <p:nvPr/>
            </p:nvSpPr>
            <p:spPr>
              <a:xfrm>
                <a:off x="5220072" y="3429940"/>
                <a:ext cx="1800000" cy="1800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grpSp>
            <p:nvGrpSpPr>
              <p:cNvPr id="9" name="群組 53"/>
              <p:cNvGrpSpPr/>
              <p:nvPr/>
            </p:nvGrpSpPr>
            <p:grpSpPr>
              <a:xfrm>
                <a:off x="6133984" y="2533536"/>
                <a:ext cx="1872" cy="3588357"/>
                <a:chOff x="6133984" y="2533536"/>
                <a:chExt cx="1872" cy="3588357"/>
              </a:xfrm>
              <a:grpFill/>
            </p:grpSpPr>
            <p:cxnSp>
              <p:nvCxnSpPr>
                <p:cNvPr id="64" name="直線接點 63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線接點 64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群組 54"/>
              <p:cNvGrpSpPr/>
              <p:nvPr/>
            </p:nvGrpSpPr>
            <p:grpSpPr>
              <a:xfrm rot="5400000">
                <a:off x="6119135" y="2534926"/>
                <a:ext cx="1872" cy="3588357"/>
                <a:chOff x="6133984" y="2533536"/>
                <a:chExt cx="1872" cy="3588357"/>
              </a:xfrm>
              <a:grpFill/>
              <a:scene3d>
                <a:camera prst="orthographicFront">
                  <a:rot lat="540000" lon="0" rev="0"/>
                </a:camera>
                <a:lightRig rig="threePt" dir="t"/>
              </a:scene3d>
            </p:grpSpPr>
            <p:cxnSp>
              <p:nvCxnSpPr>
                <p:cNvPr id="62" name="直線接點 61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線接點 62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群組 55"/>
              <p:cNvGrpSpPr/>
              <p:nvPr/>
            </p:nvGrpSpPr>
            <p:grpSpPr>
              <a:xfrm rot="2700000">
                <a:off x="6119136" y="2535860"/>
                <a:ext cx="1872" cy="3588357"/>
                <a:chOff x="6133984" y="2533536"/>
                <a:chExt cx="1872" cy="3588357"/>
              </a:xfrm>
              <a:grpFill/>
              <a:scene3d>
                <a:camera prst="orthographicFront">
                  <a:rot lat="540000" lon="0" rev="0"/>
                </a:camera>
                <a:lightRig rig="threePt" dir="t"/>
              </a:scene3d>
            </p:grpSpPr>
            <p:cxnSp>
              <p:nvCxnSpPr>
                <p:cNvPr id="60" name="直線接點 59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群組 56"/>
              <p:cNvGrpSpPr/>
              <p:nvPr/>
            </p:nvGrpSpPr>
            <p:grpSpPr>
              <a:xfrm rot="8100000">
                <a:off x="6123817" y="2527024"/>
                <a:ext cx="1872" cy="3588357"/>
                <a:chOff x="6133984" y="2533536"/>
                <a:chExt cx="1872" cy="3588357"/>
              </a:xfrm>
              <a:grpFill/>
              <a:scene3d>
                <a:camera prst="orthographicFront">
                  <a:rot lat="540000" lon="0" rev="0"/>
                </a:camera>
                <a:lightRig rig="threePt" dir="t"/>
              </a:scene3d>
            </p:grpSpPr>
            <p:cxnSp>
              <p:nvCxnSpPr>
                <p:cNvPr id="58" name="直線接點 57"/>
                <p:cNvCxnSpPr/>
                <p:nvPr/>
              </p:nvCxnSpPr>
              <p:spPr>
                <a:xfrm>
                  <a:off x="6133984" y="5395444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/>
                <p:cNvCxnSpPr/>
                <p:nvPr/>
              </p:nvCxnSpPr>
              <p:spPr>
                <a:xfrm>
                  <a:off x="6135856" y="2533536"/>
                  <a:ext cx="0" cy="726449"/>
                </a:xfrm>
                <a:prstGeom prst="line">
                  <a:avLst/>
                </a:prstGeom>
                <a:grpFill/>
                <a:ln w="762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6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小黑蚊和蚊子的不同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小黑蚊成蟲只在</a:t>
            </a:r>
            <a:r>
              <a:rPr lang="zh-TW" altLang="en-US" sz="4400" dirty="0" smtClean="0">
                <a:solidFill>
                  <a:srgbClr val="FFFF00"/>
                </a:solidFill>
                <a:latin typeface="華康黑體 Std W7"/>
                <a:ea typeface="華康黑體 Std W7"/>
                <a:cs typeface="華康黑體 Std W7"/>
              </a:rPr>
              <a:t>白天</a:t>
            </a:r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吸血</a:t>
            </a:r>
          </a:p>
        </p:txBody>
      </p:sp>
      <p:pic>
        <p:nvPicPr>
          <p:cNvPr id="39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41" name="群組 40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42" name="橢圓 4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12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8632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20" y="6238892"/>
            <a:ext cx="8601311" cy="1066690"/>
          </a:xfrm>
          <a:prstGeom prst="rect">
            <a:avLst/>
          </a:prstGeom>
          <a:noFill/>
        </p:spPr>
      </p:pic>
      <p:sp>
        <p:nvSpPr>
          <p:cNvPr id="37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小黑蚊和蚊子的不同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1287199" y="6378967"/>
            <a:ext cx="7614353" cy="78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我們只是親戚</a:t>
            </a:r>
          </a:p>
        </p:txBody>
      </p:sp>
      <p:pic>
        <p:nvPicPr>
          <p:cNvPr id="4" name="Picture 3" descr="D:\shan\105行政院農委會小黑蚊\環境管理人員\PIC\昆蟲綱-0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13241" y="1376454"/>
            <a:ext cx="8133518" cy="4894793"/>
          </a:xfrm>
          <a:prstGeom prst="rect">
            <a:avLst/>
          </a:prstGeom>
          <a:noFill/>
        </p:spPr>
      </p:pic>
      <p:pic>
        <p:nvPicPr>
          <p:cNvPr id="8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sp>
        <p:nvSpPr>
          <p:cNvPr id="7" name="圓角矩形 6"/>
          <p:cNvSpPr/>
          <p:nvPr/>
        </p:nvSpPr>
        <p:spPr>
          <a:xfrm>
            <a:off x="3711848" y="4818112"/>
            <a:ext cx="2808312" cy="1440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12" name="橢圓 1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13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560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pic>
        <p:nvPicPr>
          <p:cNvPr id="4" name="圖片 12" descr="C:\Users\chin\Desktop\叮咬3.jpg"/>
          <p:cNvPicPr>
            <a:picLocks noChangeAspect="1" noChangeArrowheads="1"/>
          </p:cNvPicPr>
          <p:nvPr/>
        </p:nvPicPr>
        <p:blipFill rotWithShape="1">
          <a:blip r:embed="rId4" cstate="print"/>
          <a:srcRect l="15749" r="3628"/>
          <a:stretch/>
        </p:blipFill>
        <p:spPr bwMode="auto">
          <a:xfrm>
            <a:off x="1999742" y="2936869"/>
            <a:ext cx="2864931" cy="4048153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小黑蚊雌雄都吸血嗎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只有</a:t>
            </a:r>
            <a:r>
              <a:rPr lang="zh-TW" altLang="en-US" sz="4400" dirty="0" smtClean="0">
                <a:solidFill>
                  <a:srgbClr val="FFFF00"/>
                </a:solidFill>
                <a:latin typeface="華康黑體 Std W7"/>
                <a:ea typeface="華康黑體 Std W7"/>
                <a:cs typeface="華康黑體 Std W7"/>
              </a:rPr>
              <a:t>雌蟲</a:t>
            </a:r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會吸血</a:t>
            </a:r>
          </a:p>
        </p:txBody>
      </p:sp>
      <p:pic>
        <p:nvPicPr>
          <p:cNvPr id="10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11" name="Picture 8" descr="I:\DCIM\100EOS7D\IMG_75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9376" y="2936869"/>
            <a:ext cx="2880320" cy="4069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14" name="橢圓 13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14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26" name="圓角矩形 25"/>
          <p:cNvSpPr/>
          <p:nvPr/>
        </p:nvSpPr>
        <p:spPr>
          <a:xfrm>
            <a:off x="5556253" y="5953140"/>
            <a:ext cx="1270009" cy="6350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4"/>
          <p:cNvSpPr/>
          <p:nvPr/>
        </p:nvSpPr>
        <p:spPr>
          <a:xfrm>
            <a:off x="2936860" y="5953140"/>
            <a:ext cx="1270009" cy="63500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016236" y="5953141"/>
            <a:ext cx="1128512" cy="656588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雌蟲</a:t>
            </a:r>
            <a:endParaRPr lang="zh-TW" altLang="en-US" sz="36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635630" y="5953141"/>
            <a:ext cx="1128512" cy="656588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雄蟲</a:t>
            </a:r>
            <a:endParaRPr lang="zh-TW" altLang="en-US" sz="3600" b="1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小黑蚊雌雄怎麼分辨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看</a:t>
            </a:r>
            <a:r>
              <a:rPr lang="zh-TW" altLang="en-US" sz="4400" dirty="0" smtClean="0">
                <a:solidFill>
                  <a:srgbClr val="FFFF00"/>
                </a:solidFill>
                <a:latin typeface="華康黑體 Std W7"/>
                <a:ea typeface="華康黑體 Std W7"/>
                <a:cs typeface="華康黑體 Std W7"/>
              </a:rPr>
              <a:t>觸角</a:t>
            </a:r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最快了</a:t>
            </a:r>
          </a:p>
        </p:txBody>
      </p:sp>
      <p:pic>
        <p:nvPicPr>
          <p:cNvPr id="2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35" name="Picture 4" descr="\\PC-20\pc20\美君暫放\雌小黑蚊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670" y="3095620"/>
            <a:ext cx="2389634" cy="2605541"/>
          </a:xfrm>
          <a:prstGeom prst="rect">
            <a:avLst/>
          </a:prstGeom>
          <a:noFill/>
        </p:spPr>
      </p:pic>
      <p:pic>
        <p:nvPicPr>
          <p:cNvPr id="36" name="Picture 3" descr="\\PC-20\pc20\美君暫放\雄小黑蚊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4314" y="3095620"/>
            <a:ext cx="1730448" cy="2703492"/>
          </a:xfrm>
          <a:prstGeom prst="rect">
            <a:avLst/>
          </a:prstGeom>
          <a:noFill/>
        </p:spPr>
      </p:pic>
      <p:cxnSp>
        <p:nvCxnSpPr>
          <p:cNvPr id="37" name="直線單箭頭接點 36"/>
          <p:cNvCxnSpPr/>
          <p:nvPr/>
        </p:nvCxnSpPr>
        <p:spPr>
          <a:xfrm>
            <a:off x="2436794" y="3309934"/>
            <a:ext cx="714380" cy="142876"/>
          </a:xfrm>
          <a:prstGeom prst="straightConnector1">
            <a:avLst/>
          </a:prstGeom>
          <a:ln w="28575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直線單箭頭接點 37"/>
          <p:cNvCxnSpPr/>
          <p:nvPr/>
        </p:nvCxnSpPr>
        <p:spPr>
          <a:xfrm rot="10800000">
            <a:off x="6651636" y="3452810"/>
            <a:ext cx="800304" cy="32014"/>
          </a:xfrm>
          <a:prstGeom prst="straightConnector1">
            <a:avLst/>
          </a:prstGeom>
          <a:ln w="28575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1650976" y="30625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華康黑體 Std W9" pitchFamily="34" charset="-120"/>
                <a:ea typeface="華康黑體 Std W9" pitchFamily="34" charset="-120"/>
              </a:rPr>
              <a:t>絲狀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7472466" y="323849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華康黑體 Std W9" pitchFamily="34" charset="-120"/>
                <a:ea typeface="華康黑體 Std W9" pitchFamily="34" charset="-120"/>
              </a:rPr>
              <a:t>鑲毛狀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cxnSp>
        <p:nvCxnSpPr>
          <p:cNvPr id="41" name="直線單箭頭接點 40"/>
          <p:cNvCxnSpPr/>
          <p:nvPr/>
        </p:nvCxnSpPr>
        <p:spPr>
          <a:xfrm rot="10800000" flipV="1">
            <a:off x="6294448" y="5310198"/>
            <a:ext cx="785816" cy="214314"/>
          </a:xfrm>
          <a:prstGeom prst="straightConnector1">
            <a:avLst/>
          </a:prstGeom>
          <a:ln w="28575"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7080264" y="499140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華康黑體 Std W9" pitchFamily="34" charset="-120"/>
                <a:ea typeface="華康黑體 Std W9" pitchFamily="34" charset="-120"/>
              </a:rPr>
              <a:t>把握器</a:t>
            </a:r>
            <a:endParaRPr lang="en-US" altLang="zh-TW" sz="2400" dirty="0" smtClean="0">
              <a:solidFill>
                <a:schemeClr val="accent6">
                  <a:lumMod val="50000"/>
                </a:schemeClr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21" name="橢圓 20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15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grpSp>
        <p:nvGrpSpPr>
          <p:cNvPr id="2" name="群組 4"/>
          <p:cNvGrpSpPr/>
          <p:nvPr/>
        </p:nvGrpSpPr>
        <p:grpSpPr>
          <a:xfrm>
            <a:off x="1536991" y="2936869"/>
            <a:ext cx="7086018" cy="4307239"/>
            <a:chOff x="837790" y="2095762"/>
            <a:chExt cx="7283960" cy="4489443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267322" y="3637581"/>
              <a:ext cx="389436" cy="51198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267322" y="4397790"/>
              <a:ext cx="389436" cy="511985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267322" y="5204480"/>
              <a:ext cx="389436" cy="511985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245630" y="2951756"/>
              <a:ext cx="389436" cy="511985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6541154" y="5051453"/>
              <a:ext cx="389436" cy="511985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6524098" y="4176561"/>
              <a:ext cx="389436" cy="511985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6524098" y="3313481"/>
              <a:ext cx="389436" cy="511985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6541154" y="2630987"/>
              <a:ext cx="389436" cy="511985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1739119" y="4209969"/>
              <a:ext cx="285326" cy="375113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1711995" y="4965105"/>
              <a:ext cx="285326" cy="375113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7037855" y="3916471"/>
              <a:ext cx="285326" cy="375113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7054911" y="4763174"/>
              <a:ext cx="285326" cy="375113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1711995" y="3382833"/>
              <a:ext cx="285326" cy="375113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7037855" y="3095272"/>
              <a:ext cx="285326" cy="375113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1343344" y="4643680"/>
              <a:ext cx="208849" cy="274570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7536032" y="4401109"/>
              <a:ext cx="208849" cy="274570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1279592" y="3725481"/>
              <a:ext cx="208849" cy="274570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7536032" y="3544246"/>
              <a:ext cx="208849" cy="274570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837790" y="4215891"/>
              <a:ext cx="186732" cy="245493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7935018" y="4046091"/>
              <a:ext cx="186732" cy="245493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657076" y="3139048"/>
              <a:ext cx="504056" cy="662674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692088" y="3924791"/>
              <a:ext cx="504056" cy="662674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692088" y="4742916"/>
              <a:ext cx="504056" cy="662674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696620" y="5558617"/>
              <a:ext cx="504056" cy="662674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3300108" y="5922531"/>
              <a:ext cx="504056" cy="662674"/>
            </a:xfrm>
            <a:prstGeom prst="rect">
              <a:avLst/>
            </a:prstGeom>
          </p:spPr>
        </p:pic>
        <p:pic>
          <p:nvPicPr>
            <p:cNvPr id="31" name="圖片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3809204" y="5538013"/>
              <a:ext cx="504056" cy="662674"/>
            </a:xfrm>
            <a:prstGeom prst="rect">
              <a:avLst/>
            </a:prstGeom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4349264" y="5922531"/>
              <a:ext cx="504056" cy="662674"/>
            </a:xfrm>
            <a:prstGeom prst="rect">
              <a:avLst/>
            </a:prstGeom>
          </p:spPr>
        </p:pic>
        <p:pic>
          <p:nvPicPr>
            <p:cNvPr id="33" name="圖片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4817316" y="5533065"/>
              <a:ext cx="504056" cy="662674"/>
            </a:xfrm>
            <a:prstGeom prst="rect">
              <a:avLst/>
            </a:prstGeom>
          </p:spPr>
        </p:pic>
        <p:pic>
          <p:nvPicPr>
            <p:cNvPr id="34" name="圖片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407600" y="5922531"/>
              <a:ext cx="504056" cy="662674"/>
            </a:xfrm>
            <a:prstGeom prst="rect">
              <a:avLst/>
            </a:prstGeom>
          </p:spPr>
        </p:pic>
        <p:pic>
          <p:nvPicPr>
            <p:cNvPr id="35" name="圖片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940752" y="3139048"/>
              <a:ext cx="504056" cy="662674"/>
            </a:xfrm>
            <a:prstGeom prst="rect">
              <a:avLst/>
            </a:prstGeom>
          </p:spPr>
        </p:pic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957808" y="3851527"/>
              <a:ext cx="504056" cy="662674"/>
            </a:xfrm>
            <a:prstGeom prst="rect">
              <a:avLst/>
            </a:prstGeom>
          </p:spPr>
        </p:pic>
        <p:pic>
          <p:nvPicPr>
            <p:cNvPr id="37" name="圖片 3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940752" y="4642458"/>
              <a:ext cx="504056" cy="662674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940752" y="5405590"/>
              <a:ext cx="504056" cy="662674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2655980" y="2418209"/>
              <a:ext cx="504056" cy="662674"/>
            </a:xfrm>
            <a:prstGeom prst="rect">
              <a:avLst/>
            </a:prstGeom>
          </p:spPr>
        </p:pic>
        <p:pic>
          <p:nvPicPr>
            <p:cNvPr id="40" name="圖片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957808" y="2374896"/>
              <a:ext cx="504056" cy="662674"/>
            </a:xfrm>
            <a:prstGeom prst="rect">
              <a:avLst/>
            </a:prstGeom>
          </p:spPr>
        </p:pic>
        <p:pic>
          <p:nvPicPr>
            <p:cNvPr id="41" name="圖片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3310268" y="2095762"/>
              <a:ext cx="504056" cy="662674"/>
            </a:xfrm>
            <a:prstGeom prst="rect">
              <a:avLst/>
            </a:prstGeom>
          </p:spPr>
        </p:pic>
        <p:pic>
          <p:nvPicPr>
            <p:cNvPr id="42" name="圖片 4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4359424" y="2095762"/>
              <a:ext cx="504056" cy="662674"/>
            </a:xfrm>
            <a:prstGeom prst="rect">
              <a:avLst/>
            </a:prstGeom>
          </p:spPr>
        </p:pic>
        <p:pic>
          <p:nvPicPr>
            <p:cNvPr id="43" name="圖片 4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5417760" y="2095762"/>
              <a:ext cx="504056" cy="662674"/>
            </a:xfrm>
            <a:prstGeom prst="rect">
              <a:avLst/>
            </a:prstGeom>
          </p:spPr>
        </p:pic>
        <p:pic>
          <p:nvPicPr>
            <p:cNvPr id="44" name="圖片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3809204" y="2491475"/>
              <a:ext cx="504056" cy="662674"/>
            </a:xfrm>
            <a:prstGeom prst="rect">
              <a:avLst/>
            </a:prstGeom>
          </p:spPr>
        </p:pic>
        <p:pic>
          <p:nvPicPr>
            <p:cNvPr id="45" name="圖片 4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888" t="21083" r="36334" b="16250"/>
            <a:stretch/>
          </p:blipFill>
          <p:spPr>
            <a:xfrm>
              <a:off x="4817316" y="2486527"/>
              <a:ext cx="504056" cy="662674"/>
            </a:xfrm>
            <a:prstGeom prst="rect">
              <a:avLst/>
            </a:prstGeom>
          </p:spPr>
        </p:pic>
      </p:grpSp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79" t="1042" r="10436" b="95"/>
          <a:stretch/>
        </p:blipFill>
        <p:spPr>
          <a:xfrm>
            <a:off x="4043595" y="4048127"/>
            <a:ext cx="2072811" cy="2060684"/>
          </a:xfrm>
          <a:prstGeom prst="rect">
            <a:avLst/>
          </a:prstGeom>
        </p:spPr>
      </p:pic>
      <p:sp>
        <p:nvSpPr>
          <p:cNvPr id="48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小黑蚊為什麼要吸血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sp>
        <p:nvSpPr>
          <p:cNvPr id="50" name="文字方塊 49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吸血獲得營養才能繁衍下一代</a:t>
            </a:r>
          </a:p>
        </p:txBody>
      </p:sp>
      <p:pic>
        <p:nvPicPr>
          <p:cNvPr id="51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53" name="群組 52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54" name="橢圓 53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文字方塊 54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16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550334" y="317475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defTabSz="1015990" fontAlgn="auto">
              <a:spcAft>
                <a:spcPts val="0"/>
              </a:spcAft>
              <a:defRPr/>
            </a:pPr>
            <a:endParaRPr kumimoji="0" lang="en-US" altLang="zh-TW" sz="4900" b="1" dirty="0" smtClean="0">
              <a:latin typeface="+mj-ea"/>
              <a:ea typeface="+mj-ea"/>
              <a:cs typeface="+mj-cs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小黑蚊生活史</a:t>
            </a:r>
          </a:p>
        </p:txBody>
      </p:sp>
      <p:pic>
        <p:nvPicPr>
          <p:cNvPr id="7170" name="Picture 2" descr="D:\shan\105行政院農委會小黑蚊\環境管理人員\PIC\完全變態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4055" y="2143114"/>
            <a:ext cx="4851890" cy="4732384"/>
          </a:xfrm>
          <a:prstGeom prst="rect">
            <a:avLst/>
          </a:prstGeom>
          <a:noFill/>
        </p:spPr>
      </p:pic>
      <p:sp>
        <p:nvSpPr>
          <p:cNvPr id="16" name="向右箭號 15"/>
          <p:cNvSpPr/>
          <p:nvPr/>
        </p:nvSpPr>
        <p:spPr>
          <a:xfrm>
            <a:off x="4484684" y="1508109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 rot="5400000">
            <a:off x="7650185" y="3976119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 rot="10800000">
            <a:off x="4484684" y="6746896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16200000">
            <a:off x="1025451" y="3976117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5"/>
          <p:cNvGrpSpPr/>
          <p:nvPr/>
        </p:nvGrpSpPr>
        <p:grpSpPr>
          <a:xfrm>
            <a:off x="238092" y="1428734"/>
            <a:ext cx="2786878" cy="1936750"/>
            <a:chOff x="214282" y="1285860"/>
            <a:chExt cx="2508191" cy="1743075"/>
          </a:xfrm>
        </p:grpSpPr>
        <p:sp>
          <p:nvSpPr>
            <p:cNvPr id="20" name="文字方塊 19"/>
            <p:cNvSpPr txBox="1"/>
            <p:nvPr/>
          </p:nvSpPr>
          <p:spPr>
            <a:xfrm>
              <a:off x="1643042" y="1500174"/>
              <a:ext cx="1079431" cy="941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100" dirty="0" smtClean="0">
                  <a:latin typeface="華康黑體 Std W9" pitchFamily="34" charset="-120"/>
                  <a:ea typeface="華康黑體 Std W9" pitchFamily="34" charset="-120"/>
                </a:rPr>
                <a:t>卵期</a:t>
              </a:r>
              <a:endParaRPr lang="en-US" altLang="zh-TW" sz="3100" dirty="0" smtClean="0">
                <a:latin typeface="華康黑體 Std W9" pitchFamily="34" charset="-120"/>
                <a:ea typeface="華康黑體 Std W9" pitchFamily="34" charset="-120"/>
              </a:endParaRPr>
            </a:p>
            <a:p>
              <a:pPr algn="ctr"/>
              <a:r>
                <a:rPr lang="en-US" altLang="zh-TW" sz="3100" dirty="0" smtClean="0">
                  <a:latin typeface="華康黑體 Std W9" pitchFamily="34" charset="-120"/>
                  <a:ea typeface="華康黑體 Std W9" pitchFamily="34" charset="-120"/>
                </a:rPr>
                <a:t>2-3</a:t>
              </a:r>
              <a:r>
                <a:rPr lang="zh-TW" altLang="en-US" sz="3100" dirty="0" smtClean="0">
                  <a:latin typeface="華康黑體 Std W9" pitchFamily="34" charset="-120"/>
                  <a:ea typeface="華康黑體 Std W9" pitchFamily="34" charset="-120"/>
                </a:rPr>
                <a:t>天</a:t>
              </a:r>
              <a:endParaRPr lang="zh-TW" altLang="en-US" sz="3100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7171" name="Picture 3" descr="D:\shan\105行政院農委會小黑蚊\環境管理人員\PIC\卵-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1285860"/>
              <a:ext cx="1444625" cy="1743075"/>
            </a:xfrm>
            <a:prstGeom prst="rect">
              <a:avLst/>
            </a:prstGeom>
            <a:noFill/>
          </p:spPr>
        </p:pic>
      </p:grpSp>
      <p:grpSp>
        <p:nvGrpSpPr>
          <p:cNvPr id="4" name="群組 26"/>
          <p:cNvGrpSpPr/>
          <p:nvPr/>
        </p:nvGrpSpPr>
        <p:grpSpPr>
          <a:xfrm>
            <a:off x="6865950" y="1595422"/>
            <a:ext cx="3112234" cy="1825638"/>
            <a:chOff x="6000760" y="1428736"/>
            <a:chExt cx="2801011" cy="1643074"/>
          </a:xfrm>
        </p:grpSpPr>
        <p:sp>
          <p:nvSpPr>
            <p:cNvPr id="21" name="文字方塊 20"/>
            <p:cNvSpPr txBox="1"/>
            <p:nvPr/>
          </p:nvSpPr>
          <p:spPr>
            <a:xfrm>
              <a:off x="7286644" y="1500174"/>
              <a:ext cx="1515127" cy="941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100" dirty="0" smtClean="0">
                  <a:latin typeface="華康黑體 Std W9" pitchFamily="34" charset="-120"/>
                  <a:ea typeface="華康黑體 Std W9" pitchFamily="34" charset="-120"/>
                </a:rPr>
                <a:t>幼蟲期</a:t>
              </a:r>
              <a:endParaRPr lang="en-US" altLang="zh-TW" sz="3100" dirty="0" smtClean="0">
                <a:latin typeface="華康黑體 Std W9" pitchFamily="34" charset="-120"/>
                <a:ea typeface="華康黑體 Std W9" pitchFamily="34" charset="-120"/>
              </a:endParaRPr>
            </a:p>
            <a:p>
              <a:pPr algn="ctr"/>
              <a:r>
                <a:rPr lang="en-US" altLang="zh-TW" sz="3100" dirty="0" smtClean="0">
                  <a:latin typeface="華康黑體 Std W9" pitchFamily="34" charset="-120"/>
                  <a:ea typeface="華康黑體 Std W9" pitchFamily="34" charset="-120"/>
                </a:rPr>
                <a:t>10-14</a:t>
              </a:r>
              <a:r>
                <a:rPr lang="zh-TW" altLang="en-US" sz="3100" dirty="0" smtClean="0">
                  <a:latin typeface="華康黑體 Std W9" pitchFamily="34" charset="-120"/>
                  <a:ea typeface="華康黑體 Std W9" pitchFamily="34" charset="-120"/>
                </a:rPr>
                <a:t>天</a:t>
              </a:r>
              <a:endParaRPr lang="zh-TW" altLang="en-US" sz="3100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7172" name="Picture 4" descr="D:\shan\105行政院農委會小黑蚊\環境管理人員\PIC\幼蟲-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00760" y="1428736"/>
              <a:ext cx="1626613" cy="1643074"/>
            </a:xfrm>
            <a:prstGeom prst="rect">
              <a:avLst/>
            </a:prstGeom>
            <a:noFill/>
          </p:spPr>
        </p:pic>
      </p:grpSp>
      <p:grpSp>
        <p:nvGrpSpPr>
          <p:cNvPr id="5" name="群組 28"/>
          <p:cNvGrpSpPr/>
          <p:nvPr/>
        </p:nvGrpSpPr>
        <p:grpSpPr>
          <a:xfrm>
            <a:off x="6794507" y="4995807"/>
            <a:ext cx="3038021" cy="2426638"/>
            <a:chOff x="5929324" y="4453365"/>
            <a:chExt cx="2734222" cy="2183975"/>
          </a:xfrm>
        </p:grpSpPr>
        <p:sp>
          <p:nvSpPr>
            <p:cNvPr id="22" name="文字方塊 21"/>
            <p:cNvSpPr txBox="1"/>
            <p:nvPr/>
          </p:nvSpPr>
          <p:spPr>
            <a:xfrm>
              <a:off x="7584115" y="4453365"/>
              <a:ext cx="1079431" cy="941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3100" dirty="0" smtClean="0">
                  <a:latin typeface="華康黑體 Std W9" pitchFamily="34" charset="-120"/>
                  <a:ea typeface="華康黑體 Std W9" pitchFamily="34" charset="-120"/>
                </a:rPr>
                <a:t>蛹期</a:t>
              </a:r>
              <a:endParaRPr lang="en-US" altLang="zh-TW" sz="3100" dirty="0" smtClean="0">
                <a:latin typeface="華康黑體 Std W9" pitchFamily="34" charset="-120"/>
                <a:ea typeface="華康黑體 Std W9" pitchFamily="34" charset="-120"/>
              </a:endParaRPr>
            </a:p>
            <a:p>
              <a:pPr algn="ctr"/>
              <a:r>
                <a:rPr lang="en-US" altLang="zh-TW" sz="3100" dirty="0" smtClean="0">
                  <a:latin typeface="華康黑體 Std W9" pitchFamily="34" charset="-120"/>
                  <a:ea typeface="華康黑體 Std W9" pitchFamily="34" charset="-120"/>
                </a:rPr>
                <a:t>3-4</a:t>
              </a:r>
              <a:r>
                <a:rPr lang="zh-TW" altLang="en-US" sz="3100" dirty="0" smtClean="0">
                  <a:latin typeface="華康黑體 Std W9" pitchFamily="34" charset="-120"/>
                  <a:ea typeface="華康黑體 Std W9" pitchFamily="34" charset="-120"/>
                </a:rPr>
                <a:t>天</a:t>
              </a:r>
              <a:endParaRPr lang="zh-TW" altLang="en-US" sz="3100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7173" name="Picture 5" descr="D:\shan\105行政院農委會小黑蚊\環境管理人員\PIC\蛹-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29324" y="4929200"/>
              <a:ext cx="1808305" cy="1708140"/>
            </a:xfrm>
            <a:prstGeom prst="rect">
              <a:avLst/>
            </a:prstGeom>
            <a:noFill/>
          </p:spPr>
        </p:pic>
      </p:grpSp>
      <p:grpSp>
        <p:nvGrpSpPr>
          <p:cNvPr id="32" name="群組 31"/>
          <p:cNvGrpSpPr/>
          <p:nvPr/>
        </p:nvGrpSpPr>
        <p:grpSpPr>
          <a:xfrm>
            <a:off x="-206412" y="4762506"/>
            <a:ext cx="3571900" cy="2709141"/>
            <a:chOff x="-206412" y="4762506"/>
            <a:chExt cx="3571900" cy="2709141"/>
          </a:xfrm>
        </p:grpSpPr>
        <p:sp>
          <p:nvSpPr>
            <p:cNvPr id="34" name="心形 33"/>
            <p:cNvSpPr/>
            <p:nvPr/>
          </p:nvSpPr>
          <p:spPr>
            <a:xfrm>
              <a:off x="1623616" y="5538192"/>
              <a:ext cx="337667" cy="320035"/>
            </a:xfrm>
            <a:prstGeom prst="heart">
              <a:avLst/>
            </a:prstGeom>
            <a:solidFill>
              <a:srgbClr val="FF0000"/>
            </a:solidFill>
            <a:ln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7" name="群組 29"/>
            <p:cNvGrpSpPr/>
            <p:nvPr/>
          </p:nvGrpSpPr>
          <p:grpSpPr>
            <a:xfrm>
              <a:off x="-206412" y="4762506"/>
              <a:ext cx="3571900" cy="2709141"/>
              <a:chOff x="-142908" y="4286256"/>
              <a:chExt cx="3214710" cy="2438227"/>
            </a:xfrm>
          </p:grpSpPr>
          <p:sp>
            <p:nvSpPr>
              <p:cNvPr id="23" name="文字方塊 22"/>
              <p:cNvSpPr txBox="1"/>
              <p:nvPr/>
            </p:nvSpPr>
            <p:spPr>
              <a:xfrm>
                <a:off x="500034" y="5286388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3100" dirty="0" smtClean="0">
                    <a:latin typeface="華康黑體 Std W9" pitchFamily="34" charset="-120"/>
                    <a:ea typeface="華康黑體 Std W9" pitchFamily="34" charset="-120"/>
                  </a:rPr>
                  <a:t>成蟲期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64328" y="5786455"/>
                <a:ext cx="1371609" cy="415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 smtClean="0">
                    <a:latin typeface="華康黑體 Std W9" pitchFamily="34" charset="-120"/>
                    <a:ea typeface="華康黑體 Std W9" pitchFamily="34" charset="-120"/>
                  </a:rPr>
                  <a:t>雌</a:t>
                </a:r>
                <a:r>
                  <a:rPr lang="en-US" altLang="zh-TW" dirty="0" smtClean="0">
                    <a:latin typeface="華康黑體 Std W9" pitchFamily="34" charset="-120"/>
                    <a:ea typeface="華康黑體 Std W9" pitchFamily="34" charset="-120"/>
                  </a:rPr>
                  <a:t>:</a:t>
                </a:r>
                <a:r>
                  <a:rPr lang="zh-TW" altLang="en-US" dirty="0" smtClean="0">
                    <a:latin typeface="華康黑體 Std W9" pitchFamily="34" charset="-120"/>
                    <a:ea typeface="華康黑體 Std W9" pitchFamily="34" charset="-120"/>
                  </a:rPr>
                  <a:t>一個月</a:t>
                </a: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64328" y="6163919"/>
                <a:ext cx="1893115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dirty="0" smtClean="0">
                    <a:latin typeface="華康黑體 Std W9" pitchFamily="34" charset="-120"/>
                    <a:ea typeface="華康黑體 Std W9" pitchFamily="34" charset="-120"/>
                  </a:rPr>
                  <a:t>雄</a:t>
                </a:r>
                <a:r>
                  <a:rPr lang="en-US" altLang="zh-TW" dirty="0" smtClean="0">
                    <a:latin typeface="華康黑體 Std W9" pitchFamily="34" charset="-120"/>
                    <a:ea typeface="華康黑體 Std W9" pitchFamily="34" charset="-120"/>
                  </a:rPr>
                  <a:t>:</a:t>
                </a:r>
                <a:r>
                  <a:rPr lang="zh-TW" altLang="en-US" dirty="0" smtClean="0">
                    <a:latin typeface="華康黑體 Std W9" pitchFamily="34" charset="-120"/>
                    <a:ea typeface="華康黑體 Std W9" pitchFamily="34" charset="-120"/>
                  </a:rPr>
                  <a:t>交配後死亡</a:t>
                </a:r>
                <a:endParaRPr lang="zh-TW" altLang="en-US" dirty="0">
                  <a:latin typeface="華康黑體 Std W9" pitchFamily="34" charset="-120"/>
                  <a:ea typeface="華康黑體 Std W9" pitchFamily="34" charset="-120"/>
                </a:endParaRPr>
              </a:p>
            </p:txBody>
          </p:sp>
          <p:pic>
            <p:nvPicPr>
              <p:cNvPr id="3074" name="Picture 2" descr="D:\shan\105行政院農委會小黑蚊\環境管理人員\PIC\成蟲雄-01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142908" y="4286256"/>
                <a:ext cx="1668473" cy="1422011"/>
              </a:xfrm>
              <a:prstGeom prst="rect">
                <a:avLst/>
              </a:prstGeom>
              <a:noFill/>
            </p:spPr>
          </p:pic>
          <p:pic>
            <p:nvPicPr>
              <p:cNvPr id="3075" name="Picture 3" descr="D:\shan\105行政院農委會小黑蚊\環境管理人員\PIC\成蟲雌-0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43042" y="4857761"/>
                <a:ext cx="1428760" cy="1866722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8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8" name="群組 35"/>
          <p:cNvGrpSpPr/>
          <p:nvPr/>
        </p:nvGrpSpPr>
        <p:grpSpPr>
          <a:xfrm>
            <a:off x="2817797" y="4192133"/>
            <a:ext cx="4524407" cy="649750"/>
            <a:chOff x="2285984" y="3643314"/>
            <a:chExt cx="4071966" cy="584775"/>
          </a:xfrm>
        </p:grpSpPr>
        <p:sp>
          <p:nvSpPr>
            <p:cNvPr id="14" name="文字方塊 13"/>
            <p:cNvSpPr txBox="1"/>
            <p:nvPr/>
          </p:nvSpPr>
          <p:spPr>
            <a:xfrm>
              <a:off x="2285984" y="3643314"/>
              <a:ext cx="4071966" cy="5847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 anchor="t" anchorCtr="1">
              <a:spAutoFit/>
            </a:bodyPr>
            <a:lstStyle/>
            <a:p>
              <a:pPr algn="ctr"/>
              <a:endParaRPr lang="zh-TW" alt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華康黑體 Std W7"/>
                <a:ea typeface="華康黑體 Std W7"/>
                <a:cs typeface="華康黑體 Std W7"/>
              </a:endParaRPr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3075472" y="3643314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3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完全變態昆蟲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38" name="橢圓 37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17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27 3.33333E-6 L 3.61111E-6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2625 L 4.16667E-6 -2.59259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99 -0.00162 L -2.77778E-7 4.07407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24143 L 0.00156 7.40741E-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內容版面配置區 2"/>
          <p:cNvSpPr>
            <a:spLocks noGrp="1"/>
          </p:cNvSpPr>
          <p:nvPr>
            <p:ph idx="1"/>
          </p:nvPr>
        </p:nvSpPr>
        <p:spPr>
          <a:xfrm>
            <a:off x="687512" y="1649760"/>
            <a:ext cx="9144000" cy="3096344"/>
          </a:xfrm>
        </p:spPr>
        <p:txBody>
          <a:bodyPr/>
          <a:lstStyle/>
          <a:p>
            <a:r>
              <a:rPr kumimoji="1" lang="zh-TW" altLang="en-US" sz="3100" kern="1200" dirty="0" smtClean="0">
                <a:latin typeface="華康黑體 Std W9" pitchFamily="34" charset="-120"/>
                <a:ea typeface="華康黑體 Std W9" pitchFamily="34" charset="-120"/>
              </a:rPr>
              <a:t>雌蟲平時吸食花蜜及露水</a:t>
            </a:r>
            <a:endParaRPr kumimoji="1" lang="en-US" altLang="zh-TW" sz="3100" kern="1200" dirty="0" smtClean="0">
              <a:latin typeface="華康黑體 Std W9" pitchFamily="34" charset="-120"/>
              <a:ea typeface="華康黑體 Std W9" pitchFamily="34" charset="-120"/>
            </a:endParaRPr>
          </a:p>
          <a:p>
            <a:r>
              <a:rPr kumimoji="1" lang="zh-TW" altLang="en-US" sz="3100" kern="1200" dirty="0" smtClean="0">
                <a:latin typeface="華康黑體 Std W9" pitchFamily="34" charset="-120"/>
                <a:ea typeface="華康黑體 Std W9" pitchFamily="34" charset="-120"/>
              </a:rPr>
              <a:t>最喜歡</a:t>
            </a:r>
            <a:r>
              <a:rPr kumimoji="1" lang="zh-TW" altLang="en-US" sz="3100" kern="1200" dirty="0" smtClean="0">
                <a:solidFill>
                  <a:srgbClr val="FF0000"/>
                </a:solidFill>
                <a:latin typeface="華康黑體 Std W9" pitchFamily="34" charset="-120"/>
                <a:ea typeface="華康黑體 Std W9" pitchFamily="34" charset="-120"/>
              </a:rPr>
              <a:t>吸人的血液</a:t>
            </a:r>
            <a:endParaRPr kumimoji="1" lang="en-US" altLang="zh-TW" sz="3100" kern="1200" dirty="0" smtClean="0">
              <a:solidFill>
                <a:srgbClr val="FF000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r>
              <a:rPr kumimoji="1" lang="zh-TW" altLang="en-US" sz="3100" kern="1200" dirty="0" smtClean="0">
                <a:latin typeface="華康黑體 Std W9" pitchFamily="34" charset="-120"/>
                <a:ea typeface="華康黑體 Std W9" pitchFamily="34" charset="-120"/>
              </a:rPr>
              <a:t>較少吸食動物血液 </a:t>
            </a:r>
            <a:r>
              <a:rPr kumimoji="1" lang="en-US" altLang="zh-TW" sz="3100" kern="1200" dirty="0" smtClean="0">
                <a:latin typeface="華康黑體 Std W9" pitchFamily="34" charset="-120"/>
                <a:ea typeface="華康黑體 Std W9" pitchFamily="34" charset="-120"/>
              </a:rPr>
              <a:t>(</a:t>
            </a:r>
            <a:r>
              <a:rPr kumimoji="1" lang="zh-TW" altLang="en-US" sz="3100" kern="1200" dirty="0" smtClean="0">
                <a:latin typeface="華康黑體 Std W9" pitchFamily="34" charset="-120"/>
                <a:ea typeface="華康黑體 Std W9" pitchFamily="34" charset="-120"/>
              </a:rPr>
              <a:t>畜牧場周邊較少小黑蚊</a:t>
            </a:r>
            <a:r>
              <a:rPr kumimoji="1" lang="en-US" altLang="zh-TW" sz="3100" kern="1200" dirty="0" smtClean="0">
                <a:latin typeface="華康黑體 Std W9" pitchFamily="34" charset="-120"/>
                <a:ea typeface="華康黑體 Std W9" pitchFamily="34" charset="-120"/>
              </a:rPr>
              <a:t>)</a:t>
            </a:r>
          </a:p>
          <a:p>
            <a:r>
              <a:rPr kumimoji="1" lang="zh-TW" altLang="en-US" sz="3100" kern="1200" dirty="0" smtClean="0">
                <a:latin typeface="華康黑體 Std W9" pitchFamily="34" charset="-120"/>
                <a:ea typeface="華康黑體 Std W9" pitchFamily="34" charset="-120"/>
              </a:rPr>
              <a:t>所以小黑蚊常常出現在</a:t>
            </a:r>
            <a:r>
              <a:rPr kumimoji="1" lang="zh-TW" altLang="en-US" sz="3100" kern="1200" dirty="0" smtClean="0">
                <a:solidFill>
                  <a:srgbClr val="FF0000"/>
                </a:solidFill>
                <a:latin typeface="華康黑體 Std W9" pitchFamily="34" charset="-120"/>
                <a:ea typeface="華康黑體 Std W9" pitchFamily="34" charset="-120"/>
              </a:rPr>
              <a:t>人群活動範圍</a:t>
            </a:r>
            <a:endParaRPr kumimoji="1" lang="en-US" altLang="zh-TW" sz="3100" kern="1200" dirty="0" smtClean="0">
              <a:solidFill>
                <a:srgbClr val="FF000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buFontTx/>
              <a:buNone/>
            </a:pPr>
            <a:r>
              <a:rPr kumimoji="1" lang="zh-TW" altLang="en-US" sz="3100" kern="1200" dirty="0" smtClean="0">
                <a:latin typeface="華康黑體 Std W9" pitchFamily="34" charset="-120"/>
                <a:ea typeface="華康黑體 Std W9" pitchFamily="34" charset="-120"/>
              </a:rPr>
              <a:t>    </a:t>
            </a:r>
            <a:r>
              <a:rPr kumimoji="1" lang="zh-TW" altLang="en-US" sz="3100" kern="12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</a:rPr>
              <a:t>社區、學校、遊樂區、風景區、公園綠地</a:t>
            </a:r>
            <a:endParaRPr kumimoji="1" lang="en-US" altLang="zh-TW" sz="3100" kern="1200" dirty="0" smtClean="0">
              <a:solidFill>
                <a:srgbClr val="0070C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buFontTx/>
              <a:buNone/>
            </a:pPr>
            <a:r>
              <a:rPr kumimoji="1" lang="zh-TW" altLang="en-US" sz="2400" kern="1200" dirty="0" smtClean="0">
                <a:latin typeface="華康黑體 Std W9" pitchFamily="34" charset="-120"/>
                <a:ea typeface="華康黑體 Std W9" pitchFamily="34" charset="-120"/>
              </a:rPr>
              <a:t>　  </a:t>
            </a:r>
            <a:r>
              <a:rPr kumimoji="1" lang="zh-TW" altLang="en-US" sz="2400" kern="1200" dirty="0" smtClean="0">
                <a:latin typeface="華康黑體 Std W7" pitchFamily="34" charset="-120"/>
                <a:ea typeface="華康黑體 Std W7" pitchFamily="34" charset="-120"/>
              </a:rPr>
              <a:t>例如：位於高處的日月潭纜車站，是因為人潮變多，</a:t>
            </a:r>
            <a:endParaRPr kumimoji="1" lang="en-US" altLang="zh-TW" sz="2400" kern="1200" dirty="0" smtClean="0">
              <a:latin typeface="華康黑體 Std W7" pitchFamily="34" charset="-120"/>
              <a:ea typeface="華康黑體 Std W7" pitchFamily="34" charset="-120"/>
            </a:endParaRPr>
          </a:p>
          <a:p>
            <a:pPr>
              <a:buFontTx/>
              <a:buNone/>
            </a:pPr>
            <a:r>
              <a:rPr kumimoji="1" lang="en-US" altLang="zh-TW" sz="2400" kern="1200" dirty="0" smtClean="0">
                <a:latin typeface="華康黑體 Std W7" pitchFamily="34" charset="-120"/>
                <a:ea typeface="華康黑體 Std W7" pitchFamily="34" charset="-120"/>
              </a:rPr>
              <a:t>              </a:t>
            </a:r>
            <a:r>
              <a:rPr kumimoji="1" lang="zh-TW" altLang="en-US" sz="2400" kern="1200" dirty="0" smtClean="0">
                <a:latin typeface="華康黑體 Std W7" pitchFamily="34" charset="-120"/>
                <a:ea typeface="華康黑體 Std W7" pitchFamily="34" charset="-120"/>
              </a:rPr>
              <a:t>提供更多血源，幫助小黑蚊繁殖，使小黑蚊的</a:t>
            </a:r>
            <a:endParaRPr kumimoji="1" lang="en-US" altLang="zh-TW" sz="2400" kern="1200" dirty="0" smtClean="0">
              <a:latin typeface="華康黑體 Std W7" pitchFamily="34" charset="-120"/>
              <a:ea typeface="華康黑體 Std W7" pitchFamily="34" charset="-120"/>
            </a:endParaRPr>
          </a:p>
          <a:p>
            <a:pPr>
              <a:buFontTx/>
              <a:buNone/>
            </a:pPr>
            <a:r>
              <a:rPr kumimoji="1" lang="en-US" altLang="zh-TW" sz="2400" kern="1200" dirty="0" smtClean="0">
                <a:latin typeface="華康黑體 Std W7" pitchFamily="34" charset="-120"/>
                <a:ea typeface="華康黑體 Std W7" pitchFamily="34" charset="-120"/>
              </a:rPr>
              <a:t>              </a:t>
            </a:r>
            <a:r>
              <a:rPr kumimoji="1" lang="zh-TW" altLang="en-US" sz="2400" kern="1200" dirty="0" smtClean="0">
                <a:latin typeface="華康黑體 Std W7" pitchFamily="34" charset="-120"/>
                <a:ea typeface="華康黑體 Std W7" pitchFamily="34" charset="-120"/>
              </a:rPr>
              <a:t>數量也開始變多。</a:t>
            </a:r>
            <a:endParaRPr kumimoji="1" lang="en-US" altLang="zh-TW" sz="2400" kern="1200" dirty="0" smtClean="0"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12" y="6042248"/>
            <a:ext cx="8601311" cy="10666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623616" y="6186264"/>
            <a:ext cx="58789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小黑蚊</a:t>
            </a:r>
            <a:r>
              <a:rPr lang="zh-TW" altLang="en-US" sz="4400" dirty="0" smtClean="0">
                <a:solidFill>
                  <a:srgbClr val="FFFF00"/>
                </a:solidFill>
                <a:latin typeface="華康黑體 Std W7"/>
                <a:ea typeface="華康黑體 Std W7"/>
                <a:cs typeface="華康黑體 Std W7"/>
              </a:rPr>
              <a:t>也會搭便車移動</a:t>
            </a:r>
            <a:endParaRPr lang="zh-TW" altLang="en-US" sz="4400" dirty="0" smtClean="0">
              <a:solidFill>
                <a:schemeClr val="bg1"/>
              </a:solidFill>
              <a:latin typeface="華康黑體 Std W7"/>
              <a:ea typeface="華康黑體 Std W7"/>
              <a:cs typeface="華康黑體 Std W7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小黑蚊雌蟲食物的來源</a:t>
            </a:r>
          </a:p>
        </p:txBody>
      </p:sp>
      <p:pic>
        <p:nvPicPr>
          <p:cNvPr id="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2051" name="Picture 3" descr="D:\shan\105行政院農委會小黑蚊\校園活動\簡報\跟人類走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2599" y="5409566"/>
            <a:ext cx="1656184" cy="1747766"/>
          </a:xfrm>
          <a:prstGeom prst="rect">
            <a:avLst/>
          </a:prstGeom>
          <a:noFill/>
        </p:spPr>
      </p:pic>
      <p:sp>
        <p:nvSpPr>
          <p:cNvPr id="12" name="矩形圖說文字 11"/>
          <p:cNvSpPr/>
          <p:nvPr/>
        </p:nvSpPr>
        <p:spPr bwMode="auto">
          <a:xfrm>
            <a:off x="8464376" y="4890120"/>
            <a:ext cx="1566966" cy="798358"/>
          </a:xfrm>
          <a:prstGeom prst="wedgeRectCallout">
            <a:avLst>
              <a:gd name="adj1" fmla="val -61388"/>
              <a:gd name="adj2" fmla="val 44210"/>
            </a:avLst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dirty="0" smtClean="0">
                <a:latin typeface="華康黑體 Std W7" pitchFamily="34" charset="-120"/>
                <a:ea typeface="華康黑體 Std W7" pitchFamily="34" charset="-120"/>
              </a:rPr>
              <a:t>帶我一起搭覽車吧</a:t>
            </a:r>
            <a:r>
              <a:rPr kumimoji="0" lang="en-US" altLang="zh-TW" sz="2000" dirty="0" smtClean="0">
                <a:latin typeface="華康黑體 Std W7" pitchFamily="34" charset="-120"/>
                <a:ea typeface="華康黑體 Std W7" pitchFamily="34" charset="-120"/>
              </a:rPr>
              <a:t>~</a:t>
            </a:r>
            <a:endParaRPr kumimoji="0" lang="zh-TW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黑體 Std W7" pitchFamily="34" charset="-120"/>
              <a:ea typeface="華康黑體 Std W7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11" name="橢圓 10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18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Documents and Settings\bm147\桌面\發現大坑\新資料夾 (2)\DSCN2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>
            <a:off x="89352" y="2228937"/>
            <a:ext cx="3929091" cy="2947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C:\Documents and Settings\bm147\桌面\發現大坑\新資料夾 (2)\DSCN25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b="8452"/>
          <a:stretch/>
        </p:blipFill>
        <p:spPr bwMode="auto">
          <a:xfrm rot="5400000">
            <a:off x="6270179" y="2353513"/>
            <a:ext cx="3929090" cy="269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C:\Documents and Settings\bm147\桌面\發現大坑\新資料夾 (2)\DSCN24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>
            <a:off x="3231945" y="2229031"/>
            <a:ext cx="3929866" cy="29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345" y="5953140"/>
            <a:ext cx="8601311" cy="106669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1329505" y="6101765"/>
            <a:ext cx="75009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叮咬後反應隨個人有極大差異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叮咬反應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-</a:t>
            </a:r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輕微紅點</a:t>
            </a:r>
          </a:p>
        </p:txBody>
      </p:sp>
      <p:pic>
        <p:nvPicPr>
          <p:cNvPr id="12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9505056" y="7151985"/>
            <a:ext cx="615504" cy="432048"/>
            <a:chOff x="9511629" y="7187952"/>
            <a:chExt cx="512920" cy="432048"/>
          </a:xfrm>
        </p:grpSpPr>
        <p:sp>
          <p:nvSpPr>
            <p:cNvPr id="15" name="橢圓 14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9511629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19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防蚊小戰士任務說明</a:t>
            </a:r>
            <a:endParaRPr lang="zh-TW" altLang="en-US" sz="5000" dirty="0">
              <a:solidFill>
                <a:schemeClr val="tx1"/>
              </a:solidFill>
              <a:latin typeface="華康黑體 Std W9"/>
              <a:ea typeface="華康黑體 Std W9"/>
              <a:cs typeface="華康黑體 Std W9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646774" y="1452546"/>
            <a:ext cx="4866453" cy="5392753"/>
            <a:chOff x="2793984" y="1452546"/>
            <a:chExt cx="4866453" cy="5392753"/>
          </a:xfrm>
        </p:grpSpPr>
        <p:pic>
          <p:nvPicPr>
            <p:cNvPr id="1028" name="Picture 4" descr="D:\shan\105行政院農委會小黑蚊\校園活動\簡報\任務-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93984" y="1452546"/>
              <a:ext cx="4866453" cy="5392753"/>
            </a:xfrm>
            <a:prstGeom prst="rect">
              <a:avLst/>
            </a:prstGeom>
            <a:noFill/>
          </p:spPr>
        </p:pic>
        <p:sp>
          <p:nvSpPr>
            <p:cNvPr id="9" name="文字方塊 8"/>
            <p:cNvSpPr txBox="1"/>
            <p:nvPr/>
          </p:nvSpPr>
          <p:spPr>
            <a:xfrm>
              <a:off x="4365620" y="1881174"/>
              <a:ext cx="2357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認識敵人</a:t>
              </a:r>
              <a:endParaRPr lang="en-US" altLang="zh-TW" sz="40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365620" y="3244990"/>
              <a:ext cx="2357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學習招術</a:t>
              </a:r>
              <a:endParaRPr lang="en-US" altLang="zh-TW" sz="40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365620" y="4524380"/>
              <a:ext cx="2357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實地演練</a:t>
              </a:r>
              <a:endParaRPr lang="en-US" altLang="zh-TW" sz="40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365620" y="5888196"/>
              <a:ext cx="23574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受封儀式</a:t>
              </a:r>
              <a:endParaRPr lang="en-US" altLang="zh-TW" sz="40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092" y="595290"/>
            <a:ext cx="9314917" cy="485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282" y="5667388"/>
            <a:ext cx="8601311" cy="106669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647624" y="5816013"/>
            <a:ext cx="47506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位於蹺翹板的兩端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1" name="橢圓 10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20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bm147\桌面\發現大坑\新資料夾\DSCN25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36662" y="595290"/>
            <a:ext cx="7197561" cy="5400000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</a:ln>
          <a:effectLst/>
          <a:extLst/>
        </p:spPr>
      </p:pic>
      <p:pic>
        <p:nvPicPr>
          <p:cNvPr id="7171" name="Picture 3" descr="C:\Documents and Settings\bm147\桌面\發現大坑\新資料夾\DSCN25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36662" y="595290"/>
            <a:ext cx="7197560" cy="5400000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  <a:extLst/>
        </p:spPr>
      </p:pic>
      <p:pic>
        <p:nvPicPr>
          <p:cNvPr id="7172" name="Picture 4" descr="C:\Documents and Settings\bm147\桌面\發現大坑\新資料夾\DSCN25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36662" y="595290"/>
            <a:ext cx="7197560" cy="5400000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</a:ln>
          <a:effectLst/>
          <a:extLst/>
        </p:spPr>
      </p:pic>
      <p:pic>
        <p:nvPicPr>
          <p:cNvPr id="7173" name="Picture 5" descr="C:\Documents and Settings\bm147\桌面\發現大坑\新資料夾\DSCN25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36662" y="595290"/>
            <a:ext cx="7197560" cy="5400000"/>
          </a:xfrm>
          <a:prstGeom prst="rect">
            <a:avLst/>
          </a:prstGeom>
          <a:solidFill>
            <a:srgbClr val="FFFFFF"/>
          </a:solidFill>
          <a:ln w="76200" cap="sq">
            <a:noFill/>
            <a:miter lim="800000"/>
          </a:ln>
          <a:effectLst/>
          <a:extLst/>
        </p:spPr>
      </p:pic>
      <p:pic>
        <p:nvPicPr>
          <p:cNvPr id="11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9345" y="6238892"/>
            <a:ext cx="8601311" cy="1066690"/>
          </a:xfrm>
          <a:prstGeom prst="rect">
            <a:avLst/>
          </a:prstGeom>
          <a:noFill/>
        </p:spPr>
      </p:pic>
      <p:sp>
        <p:nvSpPr>
          <p:cNvPr id="12" name="矩形 11"/>
          <p:cNvSpPr/>
          <p:nvPr/>
        </p:nvSpPr>
        <p:spPr>
          <a:xfrm>
            <a:off x="2970838" y="6387517"/>
            <a:ext cx="42183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循序漸進的變化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0" name="橢圓 9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21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7552" y="1865784"/>
            <a:ext cx="8001056" cy="4357718"/>
          </a:xfrm>
        </p:spPr>
        <p:txBody>
          <a:bodyPr/>
          <a:lstStyle/>
          <a:p>
            <a:pPr>
              <a:lnSpc>
                <a:spcPct val="115000"/>
              </a:lnSpc>
              <a:buFont typeface="Wingdings" pitchFamily="2" charset="2"/>
              <a:buChar char="l"/>
              <a:defRPr/>
            </a:pPr>
            <a:r>
              <a:rPr kumimoji="1" lang="zh-TW" altLang="en-US" sz="3100" dirty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影響學童的</a:t>
            </a: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學習</a:t>
            </a:r>
            <a:endParaRPr kumimoji="1" lang="en-US" altLang="zh-TW" sz="3100" dirty="0" smtClean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l"/>
              <a:defRPr/>
            </a:pP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叮</a:t>
            </a:r>
            <a:r>
              <a:rPr kumimoji="1" lang="zh-TW" altLang="en-US" sz="3100" dirty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咬造成</a:t>
            </a: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健康的危害</a:t>
            </a:r>
            <a:endParaRPr kumimoji="1" lang="zh-TW" altLang="en-US" sz="3100" dirty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l"/>
              <a:defRPr/>
            </a:pP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降低生活的品質 </a:t>
            </a:r>
            <a:endParaRPr kumimoji="1" lang="zh-TW" altLang="en-US" sz="3100" dirty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l"/>
              <a:defRPr/>
            </a:pP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影響戶外活動的進行</a:t>
            </a:r>
            <a:endParaRPr kumimoji="1" lang="zh-TW" altLang="en-US" sz="3100" dirty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l"/>
              <a:defRPr/>
            </a:pP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降低旅遊品質，可能減少觀光人數</a:t>
            </a:r>
            <a:endParaRPr kumimoji="1" lang="zh-TW" altLang="en-US" sz="3100" dirty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l"/>
              <a:defRPr/>
            </a:pP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受小</a:t>
            </a:r>
            <a:r>
              <a:rPr kumimoji="1" lang="zh-TW" altLang="en-US" sz="3100" dirty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黑</a:t>
            </a:r>
            <a:r>
              <a:rPr kumimoji="1" lang="zh-TW" altLang="en-US" sz="31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蚊騷擾的居民會紛紛搬家</a:t>
            </a:r>
            <a:endParaRPr kumimoji="1" lang="en-US" altLang="zh-TW" sz="3100" dirty="0" smtClean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小黑蚊危害的影響</a:t>
            </a:r>
          </a:p>
        </p:txBody>
      </p:sp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1026" name="Picture 2" descr="D:\shan\105行政院農委會小黑蚊\校園活動\簡報\學童癢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144" y="1721768"/>
            <a:ext cx="2952328" cy="2898236"/>
          </a:xfrm>
          <a:prstGeom prst="rect">
            <a:avLst/>
          </a:prstGeom>
          <a:noFill/>
        </p:spPr>
      </p:pic>
      <p:grpSp>
        <p:nvGrpSpPr>
          <p:cNvPr id="8" name="群組 7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9" name="橢圓 8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22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 txBox="1">
            <a:spLocks/>
          </p:cNvSpPr>
          <p:nvPr/>
        </p:nvSpPr>
        <p:spPr bwMode="auto">
          <a:xfrm>
            <a:off x="714375" y="238125"/>
            <a:ext cx="9059863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/>
          <a:lstStyle/>
          <a:p>
            <a:pPr algn="ctr"/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被小黑蚊叮咬後該怎麼辦</a:t>
            </a:r>
            <a:r>
              <a:rPr lang="en-US" altLang="zh-TW" sz="5000" dirty="0"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pic>
        <p:nvPicPr>
          <p:cNvPr id="4608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270000"/>
            <a:ext cx="849312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線接點 13"/>
          <p:cNvCxnSpPr/>
          <p:nvPr/>
        </p:nvCxnSpPr>
        <p:spPr bwMode="auto">
          <a:xfrm rot="5400000">
            <a:off x="2112819" y="4202909"/>
            <a:ext cx="5501520" cy="79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C15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圓角矩形 15"/>
          <p:cNvSpPr/>
          <p:nvPr/>
        </p:nvSpPr>
        <p:spPr>
          <a:xfrm>
            <a:off x="1046982" y="1702579"/>
            <a:ext cx="3286148" cy="85725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7" pitchFamily="34" charset="-120"/>
                <a:ea typeface="華康黑體 Std W7" pitchFamily="34" charset="-120"/>
              </a:rPr>
              <a:t>過敏體質</a:t>
            </a:r>
            <a:endParaRPr lang="zh-TW" altLang="en-US" sz="3200" dirty="0"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296024" y="1702579"/>
            <a:ext cx="3286148" cy="85725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華康黑體 Std W7" pitchFamily="34" charset="-120"/>
                <a:ea typeface="華康黑體 Std W7" pitchFamily="34" charset="-120"/>
              </a:rPr>
              <a:t>非過敏體質</a:t>
            </a:r>
            <a:endParaRPr lang="zh-TW" altLang="en-US" sz="3200" dirty="0"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1118420" y="2952744"/>
            <a:ext cx="3214710" cy="1071570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避免到小黑蚊</a:t>
            </a:r>
            <a:endParaRPr kumimoji="0" lang="en-US" altLang="zh-TW" sz="2800" dirty="0" smtClean="0">
              <a:latin typeface="華康黑體 Std W7" pitchFamily="34" charset="-120"/>
              <a:ea typeface="華康黑體 Std W7" pitchFamily="34" charset="-120"/>
            </a:endParaRPr>
          </a:p>
          <a:p>
            <a:pPr algn="ctr"/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密集的地方</a:t>
            </a:r>
          </a:p>
        </p:txBody>
      </p:sp>
      <p:sp>
        <p:nvSpPr>
          <p:cNvPr id="25" name="矩形 24"/>
          <p:cNvSpPr/>
          <p:nvPr/>
        </p:nvSpPr>
        <p:spPr bwMode="auto">
          <a:xfrm>
            <a:off x="1118420" y="4238628"/>
            <a:ext cx="3214710" cy="1071570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  <a:defRPr/>
            </a:pPr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塗抹止過敏藥膏 </a:t>
            </a:r>
            <a:r>
              <a:rPr kumimoji="0" lang="en-US" altLang="zh-TW" sz="2800" dirty="0" smtClean="0">
                <a:latin typeface="華康黑體 Std W7" pitchFamily="34" charset="-120"/>
                <a:ea typeface="華康黑體 Std W7" pitchFamily="34" charset="-120"/>
              </a:rPr>
              <a:t>(</a:t>
            </a:r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事先請教醫師</a:t>
            </a:r>
            <a:r>
              <a:rPr kumimoji="0" lang="en-US" altLang="zh-TW" sz="2800" dirty="0" smtClean="0">
                <a:latin typeface="華康黑體 Std W7" pitchFamily="34" charset="-120"/>
                <a:ea typeface="華康黑體 Std W7" pitchFamily="34" charset="-120"/>
              </a:rPr>
              <a:t>)</a:t>
            </a:r>
          </a:p>
        </p:txBody>
      </p:sp>
      <p:sp>
        <p:nvSpPr>
          <p:cNvPr id="26" name="矩形 25"/>
          <p:cNvSpPr/>
          <p:nvPr/>
        </p:nvSpPr>
        <p:spPr>
          <a:xfrm>
            <a:off x="975544" y="5776282"/>
            <a:ext cx="36343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zh-TW" altLang="en-US" sz="3000" u="sng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反應嚴重立即就醫</a:t>
            </a:r>
            <a:r>
              <a:rPr lang="en-US" altLang="zh-TW" sz="3000" u="sng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!!</a:t>
            </a:r>
          </a:p>
        </p:txBody>
      </p:sp>
      <p:sp>
        <p:nvSpPr>
          <p:cNvPr id="27" name="矩形 26"/>
          <p:cNvSpPr/>
          <p:nvPr/>
        </p:nvSpPr>
        <p:spPr bwMode="auto">
          <a:xfrm>
            <a:off x="5368032" y="2801888"/>
            <a:ext cx="3214710" cy="785818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冰敷、冷水沖洗</a:t>
            </a:r>
          </a:p>
        </p:txBody>
      </p:sp>
      <p:sp>
        <p:nvSpPr>
          <p:cNvPr id="28" name="矩形 27"/>
          <p:cNvSpPr/>
          <p:nvPr/>
        </p:nvSpPr>
        <p:spPr bwMode="auto">
          <a:xfrm>
            <a:off x="5368032" y="3694863"/>
            <a:ext cx="3214710" cy="785818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  <a:defRPr/>
            </a:pPr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輕揉被叮處</a:t>
            </a:r>
          </a:p>
        </p:txBody>
      </p:sp>
      <p:sp>
        <p:nvSpPr>
          <p:cNvPr id="29" name="矩形 28"/>
          <p:cNvSpPr/>
          <p:nvPr/>
        </p:nvSpPr>
        <p:spPr bwMode="auto">
          <a:xfrm>
            <a:off x="5368032" y="4587838"/>
            <a:ext cx="3214710" cy="785818"/>
          </a:xfrm>
          <a:prstGeom prst="rect">
            <a:avLst/>
          </a:prstGeom>
          <a:solidFill>
            <a:srgbClr val="FFCC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  <a:defRPr/>
            </a:pPr>
            <a:r>
              <a:rPr kumimoji="0" lang="zh-TW" altLang="en-US" sz="2800" dirty="0" smtClean="0">
                <a:latin typeface="華康黑體 Std W7" pitchFamily="34" charset="-120"/>
                <a:ea typeface="華康黑體 Std W7" pitchFamily="34" charset="-120"/>
              </a:rPr>
              <a:t>噴抹白醋</a:t>
            </a:r>
          </a:p>
        </p:txBody>
      </p:sp>
      <p:sp>
        <p:nvSpPr>
          <p:cNvPr id="30" name="矩形 29"/>
          <p:cNvSpPr/>
          <p:nvPr/>
        </p:nvSpPr>
        <p:spPr>
          <a:xfrm>
            <a:off x="5417834" y="5651857"/>
            <a:ext cx="34483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zh-TW" altLang="en-US" sz="3000" u="sng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切忌用力抓癢，</a:t>
            </a:r>
            <a:endParaRPr lang="en-US" altLang="zh-TW" sz="3000" u="sng" dirty="0" smtClean="0">
              <a:solidFill>
                <a:srgbClr val="C00000"/>
              </a:solidFill>
              <a:latin typeface="華康黑體 Std W12" pitchFamily="34" charset="-120"/>
              <a:ea typeface="華康黑體 Std W12" pitchFamily="34" charset="-120"/>
            </a:endParaRPr>
          </a:p>
          <a:p>
            <a:pPr algn="ctr">
              <a:buFontTx/>
              <a:buNone/>
              <a:defRPr/>
            </a:pPr>
            <a:r>
              <a:rPr lang="zh-TW" altLang="en-US" sz="3000" u="sng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以免發生其他感染</a:t>
            </a:r>
            <a:r>
              <a:rPr lang="en-US" altLang="zh-TW" sz="3000" u="sng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!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9" name="橢圓 18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23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47106" name="標題 1"/>
          <p:cNvSpPr txBox="1">
            <a:spLocks/>
          </p:cNvSpPr>
          <p:nvPr/>
        </p:nvSpPr>
        <p:spPr bwMode="auto">
          <a:xfrm>
            <a:off x="714375" y="238125"/>
            <a:ext cx="9059863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 anchor="ctr"/>
          <a:lstStyle/>
          <a:p>
            <a:pPr algn="ctr" defTabSz="1014413"/>
            <a:r>
              <a:rPr lang="zh-TW" altLang="en-US" sz="5000">
                <a:latin typeface="華康黑體 Std W9"/>
                <a:ea typeface="華康黑體 Std W9"/>
                <a:cs typeface="華康黑體 Std W9"/>
              </a:rPr>
              <a:t>重要小提醒</a:t>
            </a:r>
            <a:endParaRPr lang="en-US" altLang="zh-TW" sz="5000"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13" name="Picture 9" descr="G:\DCIM\130_1224\IMG_4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75" y="3254375"/>
            <a:ext cx="2728913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 l="19225" t="33344" r="17728" b="4605"/>
          <a:stretch>
            <a:fillRect/>
          </a:stretch>
        </p:blipFill>
        <p:spPr bwMode="auto">
          <a:xfrm>
            <a:off x="1746250" y="3254375"/>
            <a:ext cx="15875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4921250" y="3095625"/>
            <a:ext cx="3492500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r>
              <a:rPr lang="zh-TW" altLang="en-US" sz="3600" dirty="0">
                <a:solidFill>
                  <a:srgbClr val="002060"/>
                </a:solidFill>
                <a:latin typeface="華康黑體 Std W9"/>
                <a:ea typeface="華康黑體 Std W9"/>
                <a:cs typeface="華康黑體 Std W9"/>
              </a:rPr>
              <a:t>繼發性細菌感染</a:t>
            </a:r>
            <a:endParaRPr lang="en-US" altLang="zh-TW" sz="3600" dirty="0">
              <a:solidFill>
                <a:srgbClr val="002060"/>
              </a:solidFill>
              <a:latin typeface="華康黑體 Std W9"/>
              <a:ea typeface="華康黑體 Std W9"/>
              <a:cs typeface="華康黑體 Std W9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華康黑體 Std W9"/>
                <a:ea typeface="華康黑體 Std W9"/>
                <a:cs typeface="華康黑體 Std W9"/>
              </a:rPr>
              <a:t>蜂窩性組織炎</a:t>
            </a:r>
            <a:r>
              <a:rPr lang="en-US" altLang="zh-TW" sz="3600" dirty="0">
                <a:solidFill>
                  <a:srgbClr val="002060"/>
                </a:solidFill>
                <a:latin typeface="華康黑體 Std W9"/>
                <a:ea typeface="華康黑體 Std W9"/>
                <a:cs typeface="華康黑體 Std W9"/>
              </a:rPr>
              <a:t>!!!</a:t>
            </a:r>
          </a:p>
        </p:txBody>
      </p:sp>
      <p:sp>
        <p:nvSpPr>
          <p:cNvPr id="47111" name="文字方塊 10"/>
          <p:cNvSpPr txBox="1">
            <a:spLocks noChangeArrowheads="1"/>
          </p:cNvSpPr>
          <p:nvPr/>
        </p:nvSpPr>
        <p:spPr bwMode="auto">
          <a:xfrm>
            <a:off x="1249363" y="1746250"/>
            <a:ext cx="761365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再癢也絕不可以抓</a:t>
            </a:r>
          </a:p>
        </p:txBody>
      </p:sp>
      <p:pic>
        <p:nvPicPr>
          <p:cNvPr id="47112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3651250"/>
            <a:ext cx="244157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文字方塊 18"/>
          <p:cNvSpPr txBox="1">
            <a:spLocks noChangeArrowheads="1"/>
          </p:cNvSpPr>
          <p:nvPr/>
        </p:nvSpPr>
        <p:spPr bwMode="auto">
          <a:xfrm>
            <a:off x="4791968" y="4674096"/>
            <a:ext cx="45370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r>
              <a:rPr lang="zh-TW" altLang="en-US" sz="5300" u="sng" dirty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  <a:cs typeface="華康黑體 Std W9"/>
              </a:rPr>
              <a:t>恐有生命危險</a:t>
            </a:r>
            <a:r>
              <a:rPr lang="en-US" altLang="zh-TW" sz="5300" u="sng" dirty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  <a:cs typeface="華康黑體 Std W9"/>
              </a:rPr>
              <a:t>!</a:t>
            </a:r>
          </a:p>
        </p:txBody>
      </p:sp>
      <p:pic>
        <p:nvPicPr>
          <p:cNvPr id="47114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1270000"/>
            <a:ext cx="849312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群組 15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7" name="橢圓 16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24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94622" y="2156760"/>
            <a:ext cx="557075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小黑蚊防治及</a:t>
            </a:r>
            <a:endParaRPr lang="en-US" altLang="zh-TW" sz="6000" dirty="0" smtClean="0">
              <a:solidFill>
                <a:srgbClr val="002060"/>
              </a:solidFill>
              <a:latin typeface="華康黑體 Std W12" pitchFamily="34" charset="-120"/>
              <a:ea typeface="華康黑體 Std W12" pitchFamily="34" charset="-120"/>
              <a:cs typeface="+mj-cs"/>
            </a:endParaRPr>
          </a:p>
          <a:p>
            <a:pPr algn="ctr"/>
            <a:r>
              <a:rPr lang="zh-TW" altLang="en-US" sz="60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清除的具體作為</a:t>
            </a:r>
            <a:endParaRPr lang="zh-TW" altLang="en-US" sz="6000" dirty="0">
              <a:solidFill>
                <a:srgbClr val="002060"/>
              </a:solidFill>
              <a:latin typeface="華康黑體 Std W12" pitchFamily="34" charset="-120"/>
              <a:ea typeface="華康黑體 Std W12" pitchFamily="34" charset="-120"/>
              <a:cs typeface="+mj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6" name="橢圓 5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25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han\105行政院農委會小黑蚊\環境管理人員\PIC\完全變態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3984" y="1523984"/>
            <a:ext cx="4579795" cy="4466991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550334" y="317475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defTabSz="1015990" fontAlgn="auto">
              <a:spcAft>
                <a:spcPts val="0"/>
              </a:spcAft>
              <a:defRPr/>
            </a:pPr>
            <a:endParaRPr kumimoji="0" lang="en-US" altLang="zh-TW" sz="4900" b="1" dirty="0" smtClean="0">
              <a:latin typeface="+mj-ea"/>
              <a:ea typeface="+mj-ea"/>
              <a:cs typeface="+mj-cs"/>
            </a:endParaRPr>
          </a:p>
        </p:txBody>
      </p:sp>
      <p:sp>
        <p:nvSpPr>
          <p:cNvPr id="16" name="向右箭號 15"/>
          <p:cNvSpPr/>
          <p:nvPr/>
        </p:nvSpPr>
        <p:spPr>
          <a:xfrm>
            <a:off x="4503936" y="857672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 rot="5400000">
            <a:off x="7770831" y="3333747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 rot="10800000">
            <a:off x="4579934" y="5970240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16200000">
            <a:off x="1127099" y="3119432"/>
            <a:ext cx="1190633" cy="714380"/>
          </a:xfrm>
          <a:prstGeom prst="rightArrow">
            <a:avLst/>
          </a:prstGeom>
          <a:solidFill>
            <a:srgbClr val="E64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25"/>
          <p:cNvGrpSpPr/>
          <p:nvPr/>
        </p:nvGrpSpPr>
        <p:grpSpPr>
          <a:xfrm>
            <a:off x="436530" y="595290"/>
            <a:ext cx="2403009" cy="1936750"/>
            <a:chOff x="214282" y="1285860"/>
            <a:chExt cx="2162708" cy="1743075"/>
          </a:xfrm>
        </p:grpSpPr>
        <p:sp>
          <p:nvSpPr>
            <p:cNvPr id="20" name="文字方塊 19"/>
            <p:cNvSpPr txBox="1"/>
            <p:nvPr/>
          </p:nvSpPr>
          <p:spPr>
            <a:xfrm>
              <a:off x="1564460" y="2507450"/>
              <a:ext cx="812530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華康黑體 Std W9" pitchFamily="34" charset="-120"/>
                  <a:ea typeface="華康黑體 Std W9" pitchFamily="34" charset="-120"/>
                </a:rPr>
                <a:t>卵期</a:t>
              </a:r>
              <a:endParaRPr lang="en-US" altLang="zh-TW" sz="2800" dirty="0" smtClean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7171" name="Picture 3" descr="D:\shan\105行政院農委會小黑蚊\環境管理人員\PIC\卵-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285860"/>
              <a:ext cx="1444625" cy="1743075"/>
            </a:xfrm>
            <a:prstGeom prst="rect">
              <a:avLst/>
            </a:prstGeom>
            <a:noFill/>
          </p:spPr>
        </p:pic>
      </p:grpSp>
      <p:grpSp>
        <p:nvGrpSpPr>
          <p:cNvPr id="4" name="群組 26"/>
          <p:cNvGrpSpPr/>
          <p:nvPr/>
        </p:nvGrpSpPr>
        <p:grpSpPr>
          <a:xfrm>
            <a:off x="6934443" y="904854"/>
            <a:ext cx="2690644" cy="1825638"/>
            <a:chOff x="6000760" y="1428736"/>
            <a:chExt cx="2421579" cy="1643074"/>
          </a:xfrm>
        </p:grpSpPr>
        <p:sp>
          <p:nvSpPr>
            <p:cNvPr id="21" name="文字方塊 20"/>
            <p:cNvSpPr txBox="1"/>
            <p:nvPr/>
          </p:nvSpPr>
          <p:spPr>
            <a:xfrm>
              <a:off x="7286643" y="1500174"/>
              <a:ext cx="1135696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華康黑體 Std W9" pitchFamily="34" charset="-120"/>
                  <a:ea typeface="華康黑體 Std W9" pitchFamily="34" charset="-120"/>
                </a:rPr>
                <a:t>幼蟲期</a:t>
              </a:r>
              <a:endParaRPr lang="en-US" altLang="zh-TW" sz="2800" dirty="0" smtClean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7172" name="Picture 4" descr="D:\shan\105行政院農委會小黑蚊\環境管理人員\PIC\幼蟲-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00760" y="1428736"/>
              <a:ext cx="1626613" cy="1643074"/>
            </a:xfrm>
            <a:prstGeom prst="rect">
              <a:avLst/>
            </a:prstGeom>
            <a:noFill/>
          </p:spPr>
        </p:pic>
      </p:grpSp>
      <p:grpSp>
        <p:nvGrpSpPr>
          <p:cNvPr id="5" name="群組 28"/>
          <p:cNvGrpSpPr/>
          <p:nvPr/>
        </p:nvGrpSpPr>
        <p:grpSpPr>
          <a:xfrm>
            <a:off x="6863003" y="4810132"/>
            <a:ext cx="2906020" cy="1921744"/>
            <a:chOff x="5929323" y="4907768"/>
            <a:chExt cx="2615419" cy="1729570"/>
          </a:xfrm>
        </p:grpSpPr>
        <p:sp>
          <p:nvSpPr>
            <p:cNvPr id="22" name="文字方塊 21"/>
            <p:cNvSpPr txBox="1"/>
            <p:nvPr/>
          </p:nvSpPr>
          <p:spPr>
            <a:xfrm>
              <a:off x="7732212" y="4907768"/>
              <a:ext cx="812530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華康黑體 Std W9" pitchFamily="34" charset="-120"/>
                  <a:ea typeface="華康黑體 Std W9" pitchFamily="34" charset="-120"/>
                </a:rPr>
                <a:t>蛹期</a:t>
              </a:r>
              <a:endParaRPr lang="en-US" altLang="zh-TW" sz="2800" dirty="0" smtClean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7173" name="Picture 5" descr="D:\shan\105行政院農委會小黑蚊\環境管理人員\PIC\蛹-0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29323" y="4929198"/>
              <a:ext cx="1808305" cy="1708140"/>
            </a:xfrm>
            <a:prstGeom prst="rect">
              <a:avLst/>
            </a:prstGeom>
            <a:noFill/>
          </p:spPr>
        </p:pic>
      </p:grpSp>
      <p:grpSp>
        <p:nvGrpSpPr>
          <p:cNvPr id="7" name="群組 29"/>
          <p:cNvGrpSpPr/>
          <p:nvPr/>
        </p:nvGrpSpPr>
        <p:grpSpPr>
          <a:xfrm>
            <a:off x="-134974" y="4953007"/>
            <a:ext cx="3810026" cy="2280513"/>
            <a:chOff x="-142908" y="4672021"/>
            <a:chExt cx="3429023" cy="2052462"/>
          </a:xfrm>
        </p:grpSpPr>
        <p:sp>
          <p:nvSpPr>
            <p:cNvPr id="23" name="文字方塊 22"/>
            <p:cNvSpPr txBox="1"/>
            <p:nvPr/>
          </p:nvSpPr>
          <p:spPr>
            <a:xfrm>
              <a:off x="628622" y="6086495"/>
              <a:ext cx="1135695" cy="47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dirty="0" smtClean="0">
                  <a:latin typeface="華康黑體 Std W9" pitchFamily="34" charset="-120"/>
                  <a:ea typeface="華康黑體 Std W9" pitchFamily="34" charset="-120"/>
                </a:rPr>
                <a:t>成蟲期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1914506" y="5957905"/>
              <a:ext cx="1371609" cy="415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 smtClean="0">
                  <a:latin typeface="華康黑體 Std W9" pitchFamily="34" charset="-120"/>
                  <a:ea typeface="華康黑體 Std W9" pitchFamily="34" charset="-120"/>
                </a:rPr>
                <a:t>雌</a:t>
              </a:r>
            </a:p>
          </p:txBody>
        </p:sp>
        <p:sp>
          <p:nvSpPr>
            <p:cNvPr id="25" name="矩形 24"/>
            <p:cNvSpPr/>
            <p:nvPr/>
          </p:nvSpPr>
          <p:spPr>
            <a:xfrm>
              <a:off x="821505" y="5507847"/>
              <a:ext cx="443199" cy="415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dirty="0" smtClean="0">
                  <a:latin typeface="華康黑體 Std W9" pitchFamily="34" charset="-120"/>
                  <a:ea typeface="華康黑體 Std W9" pitchFamily="34" charset="-120"/>
                </a:rPr>
                <a:t>雄</a:t>
              </a:r>
              <a:endParaRPr lang="zh-TW" altLang="en-US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3074" name="Picture 2" descr="D:\shan\105行政院農委會小黑蚊\環境管理人員\PIC\成蟲雄-01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42908" y="4672021"/>
              <a:ext cx="1668473" cy="1422011"/>
            </a:xfrm>
            <a:prstGeom prst="rect">
              <a:avLst/>
            </a:prstGeom>
            <a:noFill/>
          </p:spPr>
        </p:pic>
        <p:pic>
          <p:nvPicPr>
            <p:cNvPr id="3075" name="Picture 3" descr="D:\shan\105行政院農委會小黑蚊\環境管理人員\PIC\成蟲雌-0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43042" y="4857761"/>
              <a:ext cx="1428760" cy="1866722"/>
            </a:xfrm>
            <a:prstGeom prst="rect">
              <a:avLst/>
            </a:prstGeom>
            <a:noFill/>
          </p:spPr>
        </p:pic>
      </p:grpSp>
      <p:grpSp>
        <p:nvGrpSpPr>
          <p:cNvPr id="41" name="群組 40"/>
          <p:cNvGrpSpPr/>
          <p:nvPr/>
        </p:nvGrpSpPr>
        <p:grpSpPr>
          <a:xfrm>
            <a:off x="2783711" y="238099"/>
            <a:ext cx="4868057" cy="571505"/>
            <a:chOff x="2783711" y="238099"/>
            <a:chExt cx="4868057" cy="571505"/>
          </a:xfrm>
        </p:grpSpPr>
        <p:sp>
          <p:nvSpPr>
            <p:cNvPr id="34" name="矩形 33"/>
            <p:cNvSpPr/>
            <p:nvPr/>
          </p:nvSpPr>
          <p:spPr>
            <a:xfrm>
              <a:off x="2783711" y="238099"/>
              <a:ext cx="4868057" cy="571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4"/>
            <p:cNvSpPr txBox="1">
              <a:spLocks noChangeArrowheads="1"/>
            </p:cNvSpPr>
            <p:nvPr/>
          </p:nvSpPr>
          <p:spPr bwMode="auto">
            <a:xfrm>
              <a:off x="2799168" y="238100"/>
              <a:ext cx="4852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square" lIns="91435" rIns="9143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zh-TW" altLang="en-US" sz="2800" dirty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移除環境青苔、不讓幼蟲孳生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748690" y="4095182"/>
            <a:ext cx="3755246" cy="1010962"/>
            <a:chOff x="0" y="4167190"/>
            <a:chExt cx="3755246" cy="1010962"/>
          </a:xfrm>
        </p:grpSpPr>
        <p:sp>
          <p:nvSpPr>
            <p:cNvPr id="39" name="矩形 38"/>
            <p:cNvSpPr/>
            <p:nvPr/>
          </p:nvSpPr>
          <p:spPr>
            <a:xfrm>
              <a:off x="1" y="4167190"/>
              <a:ext cx="2121479" cy="101096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文字方塊 4"/>
            <p:cNvSpPr txBox="1">
              <a:spLocks noChangeArrowheads="1"/>
            </p:cNvSpPr>
            <p:nvPr/>
          </p:nvSpPr>
          <p:spPr bwMode="auto">
            <a:xfrm>
              <a:off x="0" y="4167190"/>
              <a:ext cx="375524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zh-TW" altLang="en-US" sz="2800" dirty="0" smtClean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 不</a:t>
              </a:r>
              <a:r>
                <a:rPr kumimoji="0" lang="zh-TW" altLang="en-US" sz="2800" dirty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被吸</a:t>
              </a:r>
              <a:r>
                <a:rPr kumimoji="0" lang="zh-TW" altLang="en-US" sz="2800" dirty="0" smtClean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血</a:t>
              </a:r>
              <a:endParaRPr kumimoji="0" lang="en-US" altLang="zh-TW" sz="2800" dirty="0" smtClean="0">
                <a:solidFill>
                  <a:srgbClr val="FF0000"/>
                </a:solidFill>
                <a:latin typeface="華康黑體 Std W12" pitchFamily="34" charset="-120"/>
                <a:ea typeface="華康黑體 Std W12" pitchFamily="34" charset="-120"/>
              </a:endParaRPr>
            </a:p>
            <a:p>
              <a:pPr eaLnBrk="1" hangingPunct="1">
                <a:defRPr/>
              </a:pPr>
              <a:r>
                <a:rPr kumimoji="0" lang="zh-TW" altLang="en-US" sz="2800" dirty="0" smtClean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就</a:t>
              </a:r>
              <a:r>
                <a:rPr kumimoji="0" lang="zh-TW" altLang="en-US" sz="2800" dirty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不會繁殖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3294050" y="6810396"/>
            <a:ext cx="4214843" cy="571505"/>
            <a:chOff x="3436925" y="6810396"/>
            <a:chExt cx="4214843" cy="571505"/>
          </a:xfrm>
        </p:grpSpPr>
        <p:sp>
          <p:nvSpPr>
            <p:cNvPr id="35" name="矩形 34"/>
            <p:cNvSpPr/>
            <p:nvPr/>
          </p:nvSpPr>
          <p:spPr>
            <a:xfrm>
              <a:off x="3436925" y="6810396"/>
              <a:ext cx="4214843" cy="57150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4"/>
            <p:cNvSpPr txBox="1">
              <a:spLocks noChangeArrowheads="1"/>
            </p:cNvSpPr>
            <p:nvPr/>
          </p:nvSpPr>
          <p:spPr bwMode="auto">
            <a:xfrm>
              <a:off x="3482953" y="6834336"/>
              <a:ext cx="416881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square" lIns="91435" rIns="9143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kumimoji="0" lang="zh-TW" altLang="en-US" sz="2800" dirty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噴藥化學防治為輔助</a:t>
              </a:r>
              <a:r>
                <a:rPr kumimoji="0" lang="zh-TW" altLang="en-US" sz="2800" dirty="0" smtClean="0">
                  <a:solidFill>
                    <a:srgbClr val="FF0000"/>
                  </a:solidFill>
                  <a:latin typeface="華康黑體 Std W12" pitchFamily="34" charset="-120"/>
                  <a:ea typeface="華康黑體 Std W12" pitchFamily="34" charset="-120"/>
                </a:rPr>
                <a:t>方法</a:t>
              </a:r>
              <a:endParaRPr kumimoji="0" lang="zh-TW" altLang="en-US" sz="2800" dirty="0">
                <a:solidFill>
                  <a:srgbClr val="FF0000"/>
                </a:solidFill>
                <a:latin typeface="華康黑體 Std W12" pitchFamily="34" charset="-120"/>
                <a:ea typeface="華康黑體 Std W12" pitchFamily="34" charset="-120"/>
              </a:endParaRPr>
            </a:p>
          </p:txBody>
        </p:sp>
      </p:grpSp>
      <p:pic>
        <p:nvPicPr>
          <p:cNvPr id="4098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0198" y="738166"/>
            <a:ext cx="2197100" cy="2097088"/>
          </a:xfrm>
          <a:prstGeom prst="rect">
            <a:avLst/>
          </a:prstGeom>
          <a:noFill/>
        </p:spPr>
      </p:pic>
      <p:pic>
        <p:nvPicPr>
          <p:cNvPr id="4100" name="Picture 4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496" y="569640"/>
            <a:ext cx="2197100" cy="2097087"/>
          </a:xfrm>
          <a:prstGeom prst="rect">
            <a:avLst/>
          </a:prstGeom>
          <a:noFill/>
        </p:spPr>
      </p:pic>
      <p:pic>
        <p:nvPicPr>
          <p:cNvPr id="33" name="Picture 3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844" y="5025280"/>
            <a:ext cx="2197100" cy="2097088"/>
          </a:xfrm>
          <a:prstGeom prst="rect">
            <a:avLst/>
          </a:prstGeom>
          <a:noFill/>
        </p:spPr>
      </p:pic>
      <p:grpSp>
        <p:nvGrpSpPr>
          <p:cNvPr id="44" name="群組 43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45" name="橢圓 44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26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8" y="4170040"/>
            <a:ext cx="4839838" cy="2837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93955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33051" y="1738298"/>
            <a:ext cx="7893899" cy="71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 lIns="101595" tIns="50795" rIns="101595" bIns="50795">
            <a:spAutoFit/>
          </a:bodyPr>
          <a:lstStyle/>
          <a:p>
            <a:pPr>
              <a:defRPr/>
            </a:pPr>
            <a:r>
              <a:rPr kumimoji="0" lang="zh-TW" altLang="en-US" sz="4000" dirty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重要觀念</a:t>
            </a:r>
            <a:r>
              <a:rPr kumimoji="0" lang="zh-TW" altLang="en-US" sz="4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提示：是</a:t>
            </a:r>
            <a:r>
              <a:rPr kumimoji="0" lang="zh-TW" altLang="en-US" sz="4000" dirty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誰在養小黑蚊 </a:t>
            </a:r>
            <a:r>
              <a:rPr kumimoji="0" lang="en-US" altLang="zh-TW" sz="4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kumimoji="0" lang="en-US" altLang="zh-TW" sz="4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93956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63863" y="1524000"/>
            <a:ext cx="2047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101595" tIns="50795" rIns="101595" bIns="50795">
            <a:spAutoFit/>
          </a:bodyPr>
          <a:lstStyle/>
          <a:p>
            <a:pPr>
              <a:defRPr/>
            </a:pPr>
            <a:endParaRPr kumimoji="0" lang="zh-TW" altLang="zh-TW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5584056" y="4242048"/>
            <a:ext cx="4176464" cy="1569660"/>
          </a:xfrm>
          <a:prstGeom prst="rect">
            <a:avLst/>
          </a:prstGeom>
        </p:spPr>
        <p:txBody>
          <a:bodyPr wrap="square" lIns="91435" rIns="91435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kumimoji="0" lang="zh-TW" altLang="en-US" sz="3200" dirty="0" smtClean="0">
                <a:latin typeface="華康黑體 Std W7" pitchFamily="34" charset="-120"/>
                <a:ea typeface="華康黑體 Std W7" pitchFamily="34" charset="-120"/>
              </a:rPr>
              <a:t>對於被小</a:t>
            </a:r>
            <a:r>
              <a:rPr kumimoji="0" lang="zh-TW" altLang="en-US" sz="3200" dirty="0">
                <a:latin typeface="華康黑體 Std W7" pitchFamily="34" charset="-120"/>
                <a:ea typeface="華康黑體 Std W7" pitchFamily="34" charset="-120"/>
              </a:rPr>
              <a:t>黑蚊叮</a:t>
            </a:r>
            <a:r>
              <a:rPr kumimoji="0" lang="zh-TW" altLang="en-US" sz="3200" dirty="0" smtClean="0">
                <a:latin typeface="華康黑體 Std W7" pitchFamily="34" charset="-120"/>
                <a:ea typeface="華康黑體 Std W7" pitchFamily="34" charset="-120"/>
              </a:rPr>
              <a:t>咬，</a:t>
            </a:r>
            <a:r>
              <a:rPr kumimoji="0" lang="zh-TW" altLang="en-US" sz="3200" dirty="0" smtClean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不</a:t>
            </a:r>
            <a:r>
              <a:rPr kumimoji="0" lang="zh-TW" altLang="en-US" sz="3200" dirty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敏感的</a:t>
            </a:r>
            <a:r>
              <a:rPr kumimoji="0" lang="zh-TW" altLang="en-US" sz="3200" dirty="0" smtClean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人</a:t>
            </a:r>
            <a:r>
              <a:rPr kumimoji="0" lang="zh-TW" altLang="en-US" sz="3200" dirty="0" smtClean="0">
                <a:latin typeface="華康黑體 Std W7" pitchFamily="34" charset="-120"/>
                <a:ea typeface="華康黑體 Std W7" pitchFamily="34" charset="-120"/>
              </a:rPr>
              <a:t>最容易成為</a:t>
            </a:r>
            <a:r>
              <a:rPr kumimoji="0" lang="zh-TW" altLang="en-US" sz="3200" dirty="0" smtClean="0">
                <a:solidFill>
                  <a:srgbClr val="FF0000"/>
                </a:solidFill>
                <a:latin typeface="華康黑體 Std W7" pitchFamily="34" charset="-120"/>
                <a:ea typeface="華康黑體 Std W7" pitchFamily="34" charset="-120"/>
              </a:rPr>
              <a:t>餵食小黑蚊的對象</a:t>
            </a:r>
            <a:r>
              <a:rPr kumimoji="0" lang="en-US" altLang="zh-TW" sz="3200" dirty="0" smtClean="0">
                <a:latin typeface="華康黑體 Std W7" pitchFamily="34" charset="-120"/>
                <a:ea typeface="華康黑體 Std W7" pitchFamily="34" charset="-120"/>
              </a:rPr>
              <a:t>!!</a:t>
            </a:r>
            <a:endParaRPr kumimoji="0" lang="zh-TW" altLang="en-US" sz="3200" dirty="0"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雌蟲血源阻斷 → 無法繁衍後代</a:t>
            </a:r>
          </a:p>
        </p:txBody>
      </p:sp>
      <p:pic>
        <p:nvPicPr>
          <p:cNvPr id="9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2" name="群組 11"/>
          <p:cNvGrpSpPr/>
          <p:nvPr/>
        </p:nvGrpSpPr>
        <p:grpSpPr>
          <a:xfrm>
            <a:off x="779345" y="2666992"/>
            <a:ext cx="8601311" cy="1066690"/>
            <a:chOff x="650844" y="3024182"/>
            <a:chExt cx="8601311" cy="1066690"/>
          </a:xfrm>
        </p:grpSpPr>
        <p:pic>
          <p:nvPicPr>
            <p:cNvPr id="10" name="Picture 10" descr="D:\shan\105行政院農委會小黑蚊\校園活動\簡報\橫條-0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50844" y="3024182"/>
              <a:ext cx="8601311" cy="1066690"/>
            </a:xfrm>
            <a:prstGeom prst="rect">
              <a:avLst/>
            </a:prstGeom>
            <a:noFill/>
          </p:spPr>
        </p:pic>
        <p:sp>
          <p:nvSpPr>
            <p:cNvPr id="11" name="文字方塊 10"/>
            <p:cNvSpPr txBox="1">
              <a:spLocks noChangeArrowheads="1"/>
            </p:cNvSpPr>
            <p:nvPr/>
          </p:nvSpPr>
          <p:spPr bwMode="auto">
            <a:xfrm>
              <a:off x="1120862" y="3175010"/>
              <a:ext cx="7613650" cy="78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9" tIns="50799" rIns="101599" bIns="50799">
              <a:spAutoFit/>
            </a:bodyPr>
            <a:lstStyle/>
            <a:p>
              <a:pPr algn="ctr"/>
              <a:r>
                <a:rPr lang="zh-TW" altLang="en-US" sz="44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小黑蚊是</a:t>
              </a:r>
              <a:r>
                <a:rPr lang="zh-TW" altLang="en-US" sz="4400" dirty="0" smtClean="0">
                  <a:solidFill>
                    <a:srgbClr val="FFFF00"/>
                  </a:solidFill>
                  <a:latin typeface="華康黑體 Std W7"/>
                  <a:ea typeface="華康黑體 Std W7"/>
                  <a:cs typeface="華康黑體 Std W7"/>
                </a:rPr>
                <a:t>人類供養</a:t>
              </a:r>
              <a:r>
                <a:rPr lang="zh-TW" altLang="en-US" sz="44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的 </a:t>
              </a:r>
              <a:r>
                <a:rPr lang="en-US" altLang="zh-TW" sz="4400" dirty="0" smtClean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!</a:t>
              </a:r>
              <a:endPara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936860" y="4310066"/>
            <a:ext cx="2143140" cy="2428892"/>
            <a:chOff x="2793984" y="4524380"/>
            <a:chExt cx="2143140" cy="2428892"/>
          </a:xfrm>
        </p:grpSpPr>
        <p:sp>
          <p:nvSpPr>
            <p:cNvPr id="13" name="矩形 12"/>
            <p:cNvSpPr/>
            <p:nvPr/>
          </p:nvSpPr>
          <p:spPr>
            <a:xfrm>
              <a:off x="2793984" y="4524380"/>
              <a:ext cx="2143140" cy="24288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079736" y="4667256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FF0000"/>
                  </a:solidFill>
                  <a:latin typeface="華康黑體 Std W9" pitchFamily="34" charset="-120"/>
                  <a:ea typeface="華康黑體 Std W9" pitchFamily="34" charset="-120"/>
                </a:rPr>
                <a:t>防治重點對象</a:t>
              </a:r>
              <a:endParaRPr lang="zh-TW" altLang="en-US" sz="2000" dirty="0">
                <a:solidFill>
                  <a:srgbClr val="FF0000"/>
                </a:solidFill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8" name="橢圓 17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27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77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小黑蚊問題有辦法解決嗎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?</a:t>
            </a:r>
            <a:endParaRPr lang="zh-TW" altLang="en-US" sz="5000" dirty="0" smtClean="0">
              <a:solidFill>
                <a:schemeClr val="tx1"/>
              </a:solidFill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5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199680" y="1433736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u="sng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當然有</a:t>
            </a:r>
            <a:r>
              <a:rPr lang="zh-TW" altLang="en-US" sz="2700" u="sng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，看您如何看待小黑蚊問題</a:t>
            </a:r>
            <a:endParaRPr lang="zh-TW" altLang="en-US" sz="2700" u="sng" dirty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463770" y="2238364"/>
            <a:ext cx="7196886" cy="857256"/>
            <a:chOff x="1079472" y="2595554"/>
            <a:chExt cx="7196886" cy="857256"/>
          </a:xfrm>
        </p:grpSpPr>
        <p:sp>
          <p:nvSpPr>
            <p:cNvPr id="6" name="圓角矩形 5"/>
            <p:cNvSpPr/>
            <p:nvPr/>
          </p:nvSpPr>
          <p:spPr>
            <a:xfrm>
              <a:off x="1079472" y="2595554"/>
              <a:ext cx="3571900" cy="85725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華康黑體 Std W7" pitchFamily="34" charset="-120"/>
                  <a:ea typeface="華康黑體 Std W7" pitchFamily="34" charset="-120"/>
                </a:rPr>
                <a:t>找政府機關噴藥</a:t>
              </a:r>
              <a:endParaRPr lang="en-US" altLang="zh-TW" dirty="0" smtClean="0">
                <a:latin typeface="華康黑體 Std W7" pitchFamily="34" charset="-120"/>
                <a:ea typeface="華康黑體 Std W7" pitchFamily="34" charset="-120"/>
              </a:endParaRPr>
            </a:p>
            <a:p>
              <a:pPr algn="ctr"/>
              <a:r>
                <a:rPr lang="en-US" altLang="zh-TW" dirty="0" smtClean="0">
                  <a:latin typeface="華康黑體 Std W7" pitchFamily="34" charset="-120"/>
                  <a:ea typeface="華康黑體 Std W7" pitchFamily="34" charset="-120"/>
                </a:rPr>
                <a:t>(</a:t>
              </a:r>
              <a:r>
                <a:rPr lang="zh-TW" altLang="en-US" dirty="0" smtClean="0">
                  <a:latin typeface="華康黑體 Std W7" pitchFamily="34" charset="-120"/>
                  <a:ea typeface="華康黑體 Std W7" pitchFamily="34" charset="-120"/>
                </a:rPr>
                <a:t>化學防治</a:t>
              </a:r>
              <a:r>
                <a:rPr lang="en-US" altLang="zh-TW" dirty="0" smtClean="0">
                  <a:latin typeface="華康黑體 Std W7" pitchFamily="34" charset="-120"/>
                  <a:ea typeface="華康黑體 Std W7" pitchFamily="34" charset="-120"/>
                </a:rPr>
                <a:t>)</a:t>
              </a:r>
              <a:endParaRPr lang="zh-TW" altLang="en-US" dirty="0"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0" name="向右箭號 9"/>
            <p:cNvSpPr/>
            <p:nvPr/>
          </p:nvSpPr>
          <p:spPr>
            <a:xfrm>
              <a:off x="5008562" y="2774149"/>
              <a:ext cx="571504" cy="500066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5937256" y="2793350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latin typeface="華康黑體 Std W9" pitchFamily="34" charset="-120"/>
                  <a:ea typeface="華康黑體 Std W9" pitchFamily="34" charset="-120"/>
                </a:rPr>
                <a:t>治標、效果短暫</a:t>
              </a:r>
              <a:endParaRPr lang="zh-TW" altLang="en-US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463770" y="3246476"/>
            <a:ext cx="7504662" cy="857256"/>
            <a:chOff x="1079472" y="3952876"/>
            <a:chExt cx="7504662" cy="857256"/>
          </a:xfrm>
        </p:grpSpPr>
        <p:sp>
          <p:nvSpPr>
            <p:cNvPr id="9" name="圓角矩形 8"/>
            <p:cNvSpPr/>
            <p:nvPr/>
          </p:nvSpPr>
          <p:spPr>
            <a:xfrm>
              <a:off x="1079472" y="3952876"/>
              <a:ext cx="3571900" cy="857256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華康黑體 Std W7" pitchFamily="34" charset="-120"/>
                  <a:ea typeface="華康黑體 Std W7" pitchFamily="34" charset="-120"/>
                </a:rPr>
                <a:t>自己不養小黑蚊</a:t>
              </a:r>
              <a:endParaRPr lang="zh-TW" altLang="en-US" dirty="0"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2" name="向右箭號 11"/>
            <p:cNvSpPr/>
            <p:nvPr/>
          </p:nvSpPr>
          <p:spPr>
            <a:xfrm>
              <a:off x="5008562" y="4131471"/>
              <a:ext cx="571504" cy="500066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937256" y="4150672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latin typeface="華康黑體 Std W9" pitchFamily="34" charset="-120"/>
                  <a:ea typeface="華康黑體 Std W9" pitchFamily="34" charset="-120"/>
                </a:rPr>
                <a:t>治本、防治效果長</a:t>
              </a:r>
              <a:endParaRPr lang="zh-TW" altLang="en-US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cxnSp>
        <p:nvCxnSpPr>
          <p:cNvPr id="15" name="直線接點 14"/>
          <p:cNvCxnSpPr/>
          <p:nvPr/>
        </p:nvCxnSpPr>
        <p:spPr>
          <a:xfrm>
            <a:off x="0" y="4310066"/>
            <a:ext cx="10160000" cy="158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2151042" y="4452942"/>
            <a:ext cx="195618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TW" altLang="en-US" sz="32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可行方法 　　　　</a:t>
            </a:r>
          </a:p>
        </p:txBody>
      </p:sp>
      <p:grpSp>
        <p:nvGrpSpPr>
          <p:cNvPr id="31" name="群組 30"/>
          <p:cNvGrpSpPr/>
          <p:nvPr/>
        </p:nvGrpSpPr>
        <p:grpSpPr>
          <a:xfrm>
            <a:off x="1463770" y="5167322"/>
            <a:ext cx="6889109" cy="857256"/>
            <a:chOff x="1508100" y="5167322"/>
            <a:chExt cx="6889109" cy="857256"/>
          </a:xfrm>
        </p:grpSpPr>
        <p:sp>
          <p:nvSpPr>
            <p:cNvPr id="22" name="圓角矩形 21"/>
            <p:cNvSpPr/>
            <p:nvPr/>
          </p:nvSpPr>
          <p:spPr>
            <a:xfrm>
              <a:off x="1508100" y="5167322"/>
              <a:ext cx="3571900" cy="857256"/>
            </a:xfrm>
            <a:prstGeom prst="roundRect">
              <a:avLst/>
            </a:prstGeom>
            <a:solidFill>
              <a:srgbClr val="FF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華康黑體 Std W7" pitchFamily="34" charset="-120"/>
                  <a:ea typeface="華康黑體 Std W7" pitchFamily="34" charset="-120"/>
                </a:rPr>
                <a:t>阻斷成蟲進行繁殖</a:t>
              </a:r>
              <a:endParaRPr lang="zh-TW" altLang="en-US" dirty="0"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365884" y="5365118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 smtClean="0">
                  <a:latin typeface="華康黑體 Std W9" pitchFamily="34" charset="-120"/>
                  <a:ea typeface="華康黑體 Std W9" pitchFamily="34" charset="-120"/>
                </a:rPr>
                <a:t>進行個人保護</a:t>
              </a:r>
              <a:endParaRPr lang="zh-TW" altLang="en-US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sp>
          <p:nvSpPr>
            <p:cNvPr id="27" name="向右箭號 26"/>
            <p:cNvSpPr/>
            <p:nvPr/>
          </p:nvSpPr>
          <p:spPr>
            <a:xfrm>
              <a:off x="5437190" y="5345917"/>
              <a:ext cx="571504" cy="500066"/>
            </a:xfrm>
            <a:prstGeom prst="rightArrow">
              <a:avLst/>
            </a:prstGeom>
            <a:solidFill>
              <a:srgbClr val="FF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463770" y="6167454"/>
            <a:ext cx="6889109" cy="857256"/>
            <a:chOff x="1508100" y="6167454"/>
            <a:chExt cx="6889109" cy="857256"/>
          </a:xfrm>
        </p:grpSpPr>
        <p:sp>
          <p:nvSpPr>
            <p:cNvPr id="24" name="矩形 23"/>
            <p:cNvSpPr/>
            <p:nvPr/>
          </p:nvSpPr>
          <p:spPr>
            <a:xfrm>
              <a:off x="6365884" y="6365250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dirty="0" smtClean="0">
                  <a:latin typeface="華康黑體 Std W9" pitchFamily="34" charset="-120"/>
                  <a:ea typeface="華康黑體 Std W9" pitchFamily="34" charset="-120"/>
                </a:rPr>
                <a:t>進行環境管理</a:t>
              </a:r>
              <a:endParaRPr lang="zh-TW" altLang="en-US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1508100" y="6167454"/>
              <a:ext cx="3571900" cy="857256"/>
            </a:xfrm>
            <a:prstGeom prst="roundRect">
              <a:avLst/>
            </a:prstGeom>
            <a:solidFill>
              <a:srgbClr val="FF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latin typeface="華康黑體 Std W7" pitchFamily="34" charset="-120"/>
                  <a:ea typeface="華康黑體 Std W7" pitchFamily="34" charset="-120"/>
                </a:rPr>
                <a:t>阻斷幼蟲長大 </a:t>
              </a:r>
            </a:p>
          </p:txBody>
        </p:sp>
        <p:sp>
          <p:nvSpPr>
            <p:cNvPr id="28" name="向右箭號 27"/>
            <p:cNvSpPr/>
            <p:nvPr/>
          </p:nvSpPr>
          <p:spPr>
            <a:xfrm>
              <a:off x="5437190" y="6346049"/>
              <a:ext cx="571504" cy="500066"/>
            </a:xfrm>
            <a:prstGeom prst="rightArrow">
              <a:avLst/>
            </a:prstGeom>
            <a:solidFill>
              <a:srgbClr val="FF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30" name="橢圓 29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28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77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小黑蚊綜合防治三要素</a:t>
            </a:r>
          </a:p>
        </p:txBody>
      </p:sp>
      <p:pic>
        <p:nvPicPr>
          <p:cNvPr id="5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7" name="群組 16"/>
          <p:cNvGrpSpPr/>
          <p:nvPr/>
        </p:nvGrpSpPr>
        <p:grpSpPr>
          <a:xfrm>
            <a:off x="1150910" y="2024050"/>
            <a:ext cx="7402021" cy="857256"/>
            <a:chOff x="936596" y="2166926"/>
            <a:chExt cx="7402021" cy="857256"/>
          </a:xfrm>
        </p:grpSpPr>
        <p:sp>
          <p:nvSpPr>
            <p:cNvPr id="8" name="圓角矩形 7"/>
            <p:cNvSpPr/>
            <p:nvPr/>
          </p:nvSpPr>
          <p:spPr>
            <a:xfrm>
              <a:off x="936596" y="2166926"/>
              <a:ext cx="3286148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latin typeface="華康黑體 Std W7" pitchFamily="34" charset="-120"/>
                  <a:ea typeface="華康黑體 Std W7" pitchFamily="34" charset="-120"/>
                </a:rPr>
                <a:t>個人保護</a:t>
              </a:r>
              <a:endParaRPr lang="zh-TW" altLang="en-US" sz="3200" dirty="0"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1" name="向右箭號 10"/>
            <p:cNvSpPr/>
            <p:nvPr/>
          </p:nvSpPr>
          <p:spPr>
            <a:xfrm>
              <a:off x="4508496" y="2345521"/>
              <a:ext cx="571504" cy="50006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460906" y="2318555"/>
              <a:ext cx="287771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dirty="0" smtClean="0">
                  <a:latin typeface="華康黑體 Std W9" pitchFamily="34" charset="-120"/>
                  <a:ea typeface="華康黑體 Std W9" pitchFamily="34" charset="-120"/>
                </a:rPr>
                <a:t>不被叮、不餵血</a:t>
              </a:r>
              <a:endParaRPr lang="zh-TW" altLang="en-US" sz="3000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150910" y="3516483"/>
            <a:ext cx="6632579" cy="857256"/>
            <a:chOff x="936596" y="3524248"/>
            <a:chExt cx="6632579" cy="857256"/>
          </a:xfrm>
        </p:grpSpPr>
        <p:sp>
          <p:nvSpPr>
            <p:cNvPr id="9" name="圓角矩形 8"/>
            <p:cNvSpPr/>
            <p:nvPr/>
          </p:nvSpPr>
          <p:spPr>
            <a:xfrm>
              <a:off x="936596" y="3524248"/>
              <a:ext cx="3286148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latin typeface="華康黑體 Std W7" pitchFamily="34" charset="-120"/>
                  <a:ea typeface="華康黑體 Std W7" pitchFamily="34" charset="-120"/>
                </a:rPr>
                <a:t>幼蟲棲地改善</a:t>
              </a:r>
              <a:endParaRPr lang="zh-TW" altLang="en-US" sz="3200" dirty="0"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2" name="向右箭號 11"/>
            <p:cNvSpPr/>
            <p:nvPr/>
          </p:nvSpPr>
          <p:spPr>
            <a:xfrm>
              <a:off x="4579934" y="3702843"/>
              <a:ext cx="571504" cy="50006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460906" y="3675877"/>
              <a:ext cx="21082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dirty="0" smtClean="0">
                  <a:latin typeface="華康黑體 Std W9" pitchFamily="34" charset="-120"/>
                  <a:ea typeface="華康黑體 Std W9" pitchFamily="34" charset="-120"/>
                </a:rPr>
                <a:t>不提供食物</a:t>
              </a:r>
              <a:endParaRPr lang="zh-TW" altLang="en-US" sz="3000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150910" y="5008915"/>
            <a:ext cx="7863686" cy="1015663"/>
            <a:chOff x="936596" y="4953008"/>
            <a:chExt cx="7863686" cy="1015663"/>
          </a:xfrm>
        </p:grpSpPr>
        <p:sp>
          <p:nvSpPr>
            <p:cNvPr id="10" name="圓角矩形 9"/>
            <p:cNvSpPr/>
            <p:nvPr/>
          </p:nvSpPr>
          <p:spPr>
            <a:xfrm>
              <a:off x="936596" y="5032211"/>
              <a:ext cx="3286148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 smtClean="0">
                  <a:latin typeface="華康黑體 Std W7" pitchFamily="34" charset="-120"/>
                  <a:ea typeface="華康黑體 Std W7" pitchFamily="34" charset="-120"/>
                </a:rPr>
                <a:t>成蟲化學防治</a:t>
              </a:r>
              <a:endParaRPr lang="zh-TW" altLang="en-US" sz="3200" dirty="0"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3" name="向右箭號 12"/>
            <p:cNvSpPr/>
            <p:nvPr/>
          </p:nvSpPr>
          <p:spPr>
            <a:xfrm>
              <a:off x="4579934" y="5210806"/>
              <a:ext cx="571504" cy="50006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5460906" y="4953008"/>
              <a:ext cx="333937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000" dirty="0" smtClean="0">
                  <a:latin typeface="華康黑體 Std W9" pitchFamily="34" charset="-120"/>
                  <a:ea typeface="華康黑體 Std W9" pitchFamily="34" charset="-120"/>
                </a:rPr>
                <a:t>自我監測、</a:t>
              </a:r>
              <a:endParaRPr lang="en-US" altLang="zh-TW" sz="3000" dirty="0" smtClean="0">
                <a:latin typeface="華康黑體 Std W9" pitchFamily="34" charset="-120"/>
                <a:ea typeface="華康黑體 Std W9" pitchFamily="34" charset="-120"/>
              </a:endParaRPr>
            </a:p>
            <a:p>
              <a:r>
                <a:rPr lang="zh-TW" altLang="en-US" sz="3000" dirty="0" smtClean="0">
                  <a:latin typeface="華康黑體 Std W9" pitchFamily="34" charset="-120"/>
                  <a:ea typeface="華康黑體 Std W9" pitchFamily="34" charset="-120"/>
                </a:rPr>
                <a:t>危害嚴重時才噴藥</a:t>
              </a:r>
              <a:endParaRPr lang="zh-TW" altLang="en-US" sz="3000" dirty="0"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2" name="橢圓 2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29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105</a:t>
            </a:r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年小黑蚊防治議題影片播放</a:t>
            </a:r>
            <a:endParaRPr lang="zh-TW" altLang="en-US" sz="5000" dirty="0">
              <a:solidFill>
                <a:schemeClr val="tx1"/>
              </a:solidFill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3" name="圖片 2" descr="懶人包圖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158" y="1809736"/>
            <a:ext cx="8510080" cy="4700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1488" y="2662130"/>
            <a:ext cx="9612380" cy="1579918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一、落實</a:t>
            </a:r>
            <a:r>
              <a:rPr lang="zh-TW" altLang="en-US" sz="4800" dirty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個人保護</a:t>
            </a:r>
            <a:r>
              <a:rPr lang="zh-TW" altLang="en-US" sz="48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，簡單</a:t>
            </a:r>
            <a:r>
              <a:rPr lang="zh-TW" altLang="en-US" sz="4800" dirty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又重要</a:t>
            </a:r>
            <a:r>
              <a:rPr lang="zh-TW" altLang="en-US" sz="48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！</a:t>
            </a:r>
            <a:endParaRPr lang="en-US" altLang="zh-TW" sz="4800" dirty="0" smtClean="0">
              <a:solidFill>
                <a:srgbClr val="002060"/>
              </a:solidFill>
              <a:latin typeface="華康黑體 Std W12" pitchFamily="34" charset="-120"/>
              <a:ea typeface="華康黑體 Std W12" pitchFamily="34" charset="-120"/>
              <a:cs typeface="+mj-cs"/>
            </a:endParaRPr>
          </a:p>
          <a:p>
            <a:pPr algn="ctr"/>
            <a:r>
              <a:rPr lang="en-US" altLang="zh-TW" sz="48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(</a:t>
            </a:r>
            <a:r>
              <a:rPr lang="zh-TW" altLang="en-US" sz="48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遵守：人事時地物</a:t>
            </a:r>
            <a:r>
              <a:rPr lang="en-US" altLang="zh-TW" sz="48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)</a:t>
            </a:r>
            <a:endParaRPr lang="zh-TW" altLang="en-US" sz="4800" dirty="0">
              <a:solidFill>
                <a:srgbClr val="0070C0"/>
              </a:solidFill>
              <a:latin typeface="華康黑體 Std W9" pitchFamily="34" charset="-120"/>
              <a:ea typeface="華康黑體 Std W9" pitchFamily="34" charset="-120"/>
              <a:cs typeface="+mj-cs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5" name="橢圓 4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30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16" name="圓角矩形圖說文字 15"/>
          <p:cNvSpPr/>
          <p:nvPr/>
        </p:nvSpPr>
        <p:spPr>
          <a:xfrm>
            <a:off x="2182792" y="4484692"/>
            <a:ext cx="3413149" cy="1347457"/>
          </a:xfrm>
          <a:prstGeom prst="wedgeRoundRectCallout">
            <a:avLst>
              <a:gd name="adj1" fmla="val -51220"/>
              <a:gd name="adj2" fmla="val 82959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714345" y="317475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defTabSz="1015990" fontAlgn="auto">
              <a:spcAft>
                <a:spcPts val="0"/>
              </a:spcAft>
              <a:defRPr/>
            </a:pPr>
            <a:endParaRPr kumimoji="0" lang="en-US" altLang="zh-TW" sz="4900" b="1" dirty="0">
              <a:latin typeface="+mj-ea"/>
              <a:ea typeface="+mj-ea"/>
              <a:cs typeface="+mj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08100" y="2809868"/>
            <a:ext cx="3399813" cy="71814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衣著</a:t>
            </a:r>
            <a:r>
              <a:rPr lang="zh-TW" altLang="en-US" sz="4000" dirty="0">
                <a:latin typeface="華康黑體 Std W9" pitchFamily="34" charset="-120"/>
                <a:ea typeface="華康黑體 Std W9" pitchFamily="34" charset="-120"/>
              </a:rPr>
              <a:t>是關鍵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2182792" y="6151578"/>
            <a:ext cx="1285884" cy="471922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0.2 mm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F:\小黑蚊拍攝20141225大坑吸血\130_1224\IMG_40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78" r="15913"/>
          <a:stretch/>
        </p:blipFill>
        <p:spPr bwMode="auto">
          <a:xfrm>
            <a:off x="5937256" y="3024182"/>
            <a:ext cx="3230585" cy="376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1222348" y="3595686"/>
            <a:ext cx="3889402" cy="51808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2700" u="sng" dirty="0">
                <a:latin typeface="華康黑體 Std W7" pitchFamily="34" charset="-120"/>
                <a:ea typeface="華康黑體 Std W7" pitchFamily="34" charset="-120"/>
              </a:rPr>
              <a:t>穿著長袖長褲</a:t>
            </a: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677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防治成蟲要訣，人事時地物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人，外出穿著長袖長褲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500294" y="4643443"/>
            <a:ext cx="2857520" cy="1056698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zh-TW" altLang="en-US" sz="3100" dirty="0">
                <a:latin typeface="Adobe 繁黑體 Std B" pitchFamily="34" charset="-120"/>
                <a:ea typeface="Adobe 繁黑體 Std B" pitchFamily="34" charset="-120"/>
                <a:cs typeface="華康黑體 Std W7"/>
              </a:rPr>
              <a:t>因為我的口器</a:t>
            </a:r>
            <a:endParaRPr lang="en-US" altLang="zh-TW" sz="3100" dirty="0">
              <a:latin typeface="Adobe 繁黑體 Std B" pitchFamily="34" charset="-120"/>
              <a:ea typeface="Adobe 繁黑體 Std B" pitchFamily="34" charset="-120"/>
              <a:cs typeface="華康黑體 Std W7"/>
            </a:endParaRPr>
          </a:p>
          <a:p>
            <a:r>
              <a:rPr lang="zh-TW" altLang="en-US" sz="3100" dirty="0">
                <a:latin typeface="Adobe 繁黑體 Std B" pitchFamily="34" charset="-120"/>
                <a:ea typeface="Adobe 繁黑體 Std B" pitchFamily="34" charset="-120"/>
                <a:cs typeface="華康黑體 Std W7"/>
              </a:rPr>
              <a:t>非！常！短！</a:t>
            </a:r>
          </a:p>
        </p:txBody>
      </p:sp>
      <p:pic>
        <p:nvPicPr>
          <p:cNvPr id="10242" name="Picture 2" descr="D:\shan\105行政院農委會小黑蚊\環境管理人員\PIC\小黑蚊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30" y="5595950"/>
            <a:ext cx="1774472" cy="1707444"/>
          </a:xfrm>
          <a:prstGeom prst="rect">
            <a:avLst/>
          </a:prstGeom>
          <a:noFill/>
        </p:spPr>
      </p:pic>
      <p:pic>
        <p:nvPicPr>
          <p:cNvPr id="1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2" name="橢圓 2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31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2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algn="ctr" defTabSz="1015990" fontAlgn="auto">
              <a:spcAft>
                <a:spcPts val="0"/>
              </a:spcAft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裸露的小腿最常受害</a:t>
            </a:r>
            <a:r>
              <a:rPr lang="en-US" altLang="zh-TW" sz="5000" dirty="0"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cxnSp>
        <p:nvCxnSpPr>
          <p:cNvPr id="11" name="直線單箭頭接點 10"/>
          <p:cNvCxnSpPr/>
          <p:nvPr/>
        </p:nvCxnSpPr>
        <p:spPr>
          <a:xfrm rot="5400000">
            <a:off x="2898550" y="5340319"/>
            <a:ext cx="1013000" cy="16127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/>
        </p:nvSpPr>
        <p:spPr>
          <a:xfrm>
            <a:off x="3826118" y="6270642"/>
            <a:ext cx="5063909" cy="6286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最常活動的高度</a:t>
            </a:r>
          </a:p>
        </p:txBody>
      </p:sp>
      <p:sp>
        <p:nvSpPr>
          <p:cNvPr id="13" name="文字方塊 12"/>
          <p:cNvSpPr txBox="1"/>
          <p:nvPr/>
        </p:nvSpPr>
        <p:spPr>
          <a:xfrm flipH="1">
            <a:off x="1349348" y="6111892"/>
            <a:ext cx="1587511" cy="656588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altLang="zh-TW" sz="36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1</a:t>
            </a:r>
            <a:r>
              <a:rPr lang="zh-TW" altLang="en-US" sz="36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公尺</a:t>
            </a:r>
          </a:p>
        </p:txBody>
      </p:sp>
      <p:sp>
        <p:nvSpPr>
          <p:cNvPr id="14" name="橢圓 13"/>
          <p:cNvSpPr/>
          <p:nvPr/>
        </p:nvSpPr>
        <p:spPr>
          <a:xfrm>
            <a:off x="3889367" y="5096136"/>
            <a:ext cx="5000660" cy="6004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不飛行超過</a:t>
            </a:r>
            <a:r>
              <a:rPr lang="en-US" altLang="zh-TW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2</a:t>
            </a:r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公尺</a:t>
            </a:r>
          </a:p>
        </p:txBody>
      </p:sp>
      <p:grpSp>
        <p:nvGrpSpPr>
          <p:cNvPr id="2" name="群組 14"/>
          <p:cNvGrpSpPr/>
          <p:nvPr/>
        </p:nvGrpSpPr>
        <p:grpSpPr>
          <a:xfrm>
            <a:off x="3047231" y="4127502"/>
            <a:ext cx="738044" cy="560062"/>
            <a:chOff x="3056154" y="2534224"/>
            <a:chExt cx="664240" cy="504056"/>
          </a:xfrm>
        </p:grpSpPr>
        <p:cxnSp>
          <p:nvCxnSpPr>
            <p:cNvPr id="16" name="直線接點 15"/>
            <p:cNvCxnSpPr/>
            <p:nvPr/>
          </p:nvCxnSpPr>
          <p:spPr>
            <a:xfrm>
              <a:off x="3056154" y="3038280"/>
              <a:ext cx="66424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/>
            <p:nvPr/>
          </p:nvCxnSpPr>
          <p:spPr>
            <a:xfrm flipV="1">
              <a:off x="3388274" y="2534224"/>
              <a:ext cx="0" cy="504056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17"/>
          <p:cNvGrpSpPr/>
          <p:nvPr/>
        </p:nvGrpSpPr>
        <p:grpSpPr>
          <a:xfrm>
            <a:off x="3024046" y="5953140"/>
            <a:ext cx="738044" cy="1057216"/>
            <a:chOff x="3053657" y="4509280"/>
            <a:chExt cx="664240" cy="1447328"/>
          </a:xfrm>
        </p:grpSpPr>
        <p:cxnSp>
          <p:nvCxnSpPr>
            <p:cNvPr id="19" name="直線單箭頭接點 18"/>
            <p:cNvCxnSpPr/>
            <p:nvPr/>
          </p:nvCxnSpPr>
          <p:spPr>
            <a:xfrm>
              <a:off x="3385777" y="4509280"/>
              <a:ext cx="0" cy="144000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>
              <a:off x="3053657" y="5956608"/>
              <a:ext cx="66424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字方塊 26"/>
          <p:cNvSpPr txBox="1"/>
          <p:nvPr/>
        </p:nvSpPr>
        <p:spPr>
          <a:xfrm flipH="1">
            <a:off x="1349348" y="4365629"/>
            <a:ext cx="1658949" cy="656588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altLang="zh-TW" sz="36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2</a:t>
            </a:r>
            <a:r>
              <a:rPr lang="zh-TW" altLang="en-US" sz="36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  <a:cs typeface="+mj-cs"/>
              </a:rPr>
              <a:t>公尺</a:t>
            </a: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1" y="3016245"/>
            <a:ext cx="1746262" cy="1746262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小黑蚊習性低飛</a:t>
            </a:r>
          </a:p>
        </p:txBody>
      </p:sp>
      <p:pic>
        <p:nvPicPr>
          <p:cNvPr id="24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3" name="群組 22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5" name="橢圓 24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32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防治成蟲要訣，人事時地物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349349" y="3095620"/>
            <a:ext cx="3399813" cy="71814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孔隙</a:t>
            </a:r>
            <a:r>
              <a:rPr lang="zh-TW" altLang="en-US" sz="4000" dirty="0">
                <a:latin typeface="華康黑體 Std W9" pitchFamily="34" charset="-120"/>
                <a:ea typeface="華康黑體 Std W9" pitchFamily="34" charset="-120"/>
              </a:rPr>
              <a:t>是關鍵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78" t="26660" r="37888" b="19083"/>
          <a:stretch/>
        </p:blipFill>
        <p:spPr>
          <a:xfrm>
            <a:off x="5318127" y="3254371"/>
            <a:ext cx="3968778" cy="3166698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714345" y="3968752"/>
            <a:ext cx="4426473" cy="51808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2700" u="sng" dirty="0">
                <a:latin typeface="華康黑體 Std W7" pitchFamily="34" charset="-120"/>
                <a:ea typeface="華康黑體 Std W7" pitchFamily="34" charset="-120"/>
              </a:rPr>
              <a:t>裝設</a:t>
            </a:r>
            <a:r>
              <a:rPr lang="en-US" altLang="zh-TW" sz="2700" u="sng" dirty="0">
                <a:latin typeface="華康黑體 Std W7" pitchFamily="34" charset="-120"/>
                <a:ea typeface="華康黑體 Std W7" pitchFamily="34" charset="-120"/>
                <a:cs typeface="Times New Roman" panose="02020603050405020304" pitchFamily="18" charset="0"/>
              </a:rPr>
              <a:t>55</a:t>
            </a:r>
            <a:r>
              <a:rPr lang="zh-TW" altLang="en-US" sz="2700" u="sng" dirty="0">
                <a:latin typeface="華康黑體 Std W7" pitchFamily="34" charset="-120"/>
                <a:ea typeface="華康黑體 Std W7" pitchFamily="34" charset="-120"/>
              </a:rPr>
              <a:t>網目以上細紗門紗窗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事，裝設細密紗窗紗門</a:t>
            </a:r>
          </a:p>
        </p:txBody>
      </p:sp>
      <p:sp>
        <p:nvSpPr>
          <p:cNvPr id="11" name="圓角矩形圖說文字 10"/>
          <p:cNvSpPr/>
          <p:nvPr/>
        </p:nvSpPr>
        <p:spPr>
          <a:xfrm rot="10800000">
            <a:off x="2063729" y="5397511"/>
            <a:ext cx="3413149" cy="1031882"/>
          </a:xfrm>
          <a:prstGeom prst="wedgeRoundRectCallout">
            <a:avLst>
              <a:gd name="adj1" fmla="val -64061"/>
              <a:gd name="adj2" fmla="val 129806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539982" y="5208013"/>
            <a:ext cx="2698769" cy="1533751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endParaRPr lang="zh-TW" altLang="en-US" sz="31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3100" dirty="0">
                <a:latin typeface="Adobe 繁黑體 Std B" pitchFamily="34" charset="-120"/>
                <a:ea typeface="Adobe 繁黑體 Std B" pitchFamily="34" charset="-120"/>
              </a:rPr>
              <a:t>怎麼進不去</a:t>
            </a:r>
            <a:r>
              <a:rPr lang="en-US" altLang="zh-TW" sz="3100" dirty="0">
                <a:latin typeface="Adobe 繁黑體 Std B" pitchFamily="34" charset="-120"/>
                <a:ea typeface="Adobe 繁黑體 Std B" pitchFamily="34" charset="-120"/>
              </a:rPr>
              <a:t>?!</a:t>
            </a:r>
          </a:p>
          <a:p>
            <a:endParaRPr lang="zh-TW" altLang="en-US" sz="3100" dirty="0"/>
          </a:p>
        </p:txBody>
      </p:sp>
      <p:pic>
        <p:nvPicPr>
          <p:cNvPr id="13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6" name="群組 15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7" name="橢圓 16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33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小黑蚊不主動找人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8" name="Picture 2" descr="F:\小黑蚊拍攝20141225大坑吸血\130_1224\IMG_4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687"/>
          <a:stretch/>
        </p:blipFill>
        <p:spPr bwMode="auto">
          <a:xfrm>
            <a:off x="634969" y="3571874"/>
            <a:ext cx="3808351" cy="34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別去給小黑蚊叮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873096" y="2698743"/>
            <a:ext cx="8334433" cy="71814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>
                <a:latin typeface="華康黑體 Std W9" pitchFamily="34" charset="-120"/>
                <a:ea typeface="華康黑體 Std W9" pitchFamily="34" charset="-120"/>
              </a:rPr>
              <a:t>小黑蚊棲地盡量少去</a:t>
            </a:r>
            <a:r>
              <a:rPr lang="en-US" altLang="zh-TW" sz="4000" dirty="0">
                <a:latin typeface="華康黑體 Std W9" pitchFamily="34" charset="-120"/>
                <a:ea typeface="華康黑體 Std W9" pitchFamily="34" charset="-120"/>
              </a:rPr>
              <a:t>!!!</a:t>
            </a:r>
            <a:endParaRPr lang="zh-TW" altLang="en-US" sz="4000" dirty="0"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2052" name="Picture 4" descr="D:\shan\105行政院農委會小黑蚊\環境管理人員\PIC\230934139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71" y="3571873"/>
            <a:ext cx="4762533" cy="3437237"/>
          </a:xfrm>
          <a:prstGeom prst="rect">
            <a:avLst/>
          </a:prstGeom>
          <a:noFill/>
        </p:spPr>
      </p:pic>
      <p:pic>
        <p:nvPicPr>
          <p:cNvPr id="2051" name="Picture 3" descr="D:\shan\105行政院農委會小黑蚊\環境管理人員\PIC\跑步離開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4389" y="4891980"/>
            <a:ext cx="2936896" cy="2728020"/>
          </a:xfrm>
          <a:prstGeom prst="rect">
            <a:avLst/>
          </a:prstGeom>
          <a:noFill/>
        </p:spPr>
      </p:pic>
      <p:pic>
        <p:nvPicPr>
          <p:cNvPr id="22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2" name="群組 11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3" name="橢圓 12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34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小黑蚊不主動找人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3729" y="2778118"/>
            <a:ext cx="5760640" cy="431912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戶外設施周圍裝設細紗網</a:t>
            </a:r>
          </a:p>
        </p:txBody>
      </p:sp>
      <p:pic>
        <p:nvPicPr>
          <p:cNvPr id="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0" name="群組 9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1" name="橢圓 10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35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防治成蟲要訣，人事時地物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31847" y="3016245"/>
            <a:ext cx="3730651" cy="71814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時間</a:t>
            </a:r>
            <a:r>
              <a:rPr lang="zh-TW" altLang="en-US" sz="4000" dirty="0">
                <a:latin typeface="華康黑體 Std W9" pitchFamily="34" charset="-120"/>
                <a:ea typeface="華康黑體 Std W9" pitchFamily="34" charset="-120"/>
              </a:rPr>
              <a:t>是關鍵</a:t>
            </a:r>
            <a:r>
              <a:rPr lang="en-US" altLang="zh-TW" sz="4000" dirty="0">
                <a:latin typeface="華康黑體 Std W9" pitchFamily="34" charset="-120"/>
                <a:ea typeface="華康黑體 Std W9" pitchFamily="34" charset="-120"/>
              </a:rPr>
              <a:t>!!</a:t>
            </a:r>
            <a:endParaRPr lang="zh-TW" altLang="en-US" sz="4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952473" y="1746236"/>
            <a:ext cx="8255057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時，少在小黑蚊活動高峰期外出</a:t>
            </a:r>
          </a:p>
        </p:txBody>
      </p:sp>
      <p:pic>
        <p:nvPicPr>
          <p:cNvPr id="1026" name="Picture 2" descr="D:\shan\105行政院農委會小黑蚊\環境管理人員\PIC\疑問小黑蚊-01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50" y="4762507"/>
            <a:ext cx="2754183" cy="2650149"/>
          </a:xfrm>
          <a:prstGeom prst="rect">
            <a:avLst/>
          </a:prstGeom>
          <a:noFill/>
        </p:spPr>
      </p:pic>
      <p:sp>
        <p:nvSpPr>
          <p:cNvPr id="31" name="圓角矩形圖說文字 30"/>
          <p:cNvSpPr/>
          <p:nvPr/>
        </p:nvSpPr>
        <p:spPr>
          <a:xfrm>
            <a:off x="1269973" y="3968751"/>
            <a:ext cx="3267631" cy="793756"/>
          </a:xfrm>
          <a:prstGeom prst="wedgeRoundRectCallout">
            <a:avLst>
              <a:gd name="adj1" fmla="val 8832"/>
              <a:gd name="adj2" fmla="val 109988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508101" y="4127503"/>
            <a:ext cx="2529537" cy="518089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r>
              <a:rPr lang="zh-TW" altLang="en-US" sz="2700" dirty="0">
                <a:latin typeface="Adobe 繁黑體 Std B" pitchFamily="34" charset="-120"/>
                <a:ea typeface="Adobe 繁黑體 Std B" pitchFamily="34" charset="-120"/>
              </a:rPr>
              <a:t>人類都去哪了</a:t>
            </a:r>
            <a:r>
              <a:rPr lang="en-US" altLang="zh-TW" sz="2700" dirty="0">
                <a:latin typeface="Adobe 繁黑體 Std B" pitchFamily="34" charset="-120"/>
                <a:ea typeface="Adobe 繁黑體 Std B" pitchFamily="34" charset="-120"/>
              </a:rPr>
              <a:t>?!</a:t>
            </a:r>
          </a:p>
        </p:txBody>
      </p:sp>
      <p:pic>
        <p:nvPicPr>
          <p:cNvPr id="33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2" name="Picture 2" descr="D:\shan\105行政院農委會小黑蚊\校園活動\簡報\出沒時間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9935" y="2512017"/>
            <a:ext cx="4889684" cy="5034537"/>
          </a:xfrm>
          <a:prstGeom prst="rect">
            <a:avLst/>
          </a:prstGeom>
          <a:noFill/>
        </p:spPr>
      </p:pic>
      <p:grpSp>
        <p:nvGrpSpPr>
          <p:cNvPr id="13" name="群組 12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4" name="橢圓 13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36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小黑蚊何時出沒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269973" y="1452546"/>
            <a:ext cx="7223176" cy="1372306"/>
            <a:chOff x="1269973" y="1452546"/>
            <a:chExt cx="7223176" cy="1372306"/>
          </a:xfrm>
        </p:grpSpPr>
        <p:sp>
          <p:nvSpPr>
            <p:cNvPr id="14" name="矩形 13"/>
            <p:cNvSpPr/>
            <p:nvPr/>
          </p:nvSpPr>
          <p:spPr>
            <a:xfrm>
              <a:off x="2301855" y="1770048"/>
              <a:ext cx="6191294" cy="71438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spc="-11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華康黑體 Std W9" pitchFamily="34" charset="-120"/>
                  <a:ea typeface="華康黑體 Std W9" pitchFamily="34" charset="-120"/>
                </a:rPr>
                <a:t>18℃</a:t>
              </a:r>
              <a:r>
                <a:rPr lang="zh-TW" altLang="en-US" sz="3600" b="1" spc="-11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華康黑體 Std W9" pitchFamily="34" charset="-120"/>
                  <a:ea typeface="華康黑體 Std W9" pitchFamily="34" charset="-120"/>
                </a:rPr>
                <a:t> 以下無吸血活動</a:t>
              </a:r>
            </a:p>
          </p:txBody>
        </p:sp>
        <p:pic>
          <p:nvPicPr>
            <p:cNvPr id="4098" name="Picture 2" descr="D:\shan\105行政院農委會小黑蚊\環境管理人員\PIC\低溫-0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69973" y="1452546"/>
              <a:ext cx="1372306" cy="1372306"/>
            </a:xfrm>
            <a:prstGeom prst="rect">
              <a:avLst/>
            </a:prstGeom>
            <a:noFill/>
          </p:spPr>
        </p:pic>
      </p:grpSp>
      <p:grpSp>
        <p:nvGrpSpPr>
          <p:cNvPr id="4" name="群組 17"/>
          <p:cNvGrpSpPr/>
          <p:nvPr/>
        </p:nvGrpSpPr>
        <p:grpSpPr>
          <a:xfrm>
            <a:off x="1269973" y="2809868"/>
            <a:ext cx="7223176" cy="1372306"/>
            <a:chOff x="1142976" y="3643314"/>
            <a:chExt cx="6500858" cy="1235075"/>
          </a:xfrm>
        </p:grpSpPr>
        <p:sp>
          <p:nvSpPr>
            <p:cNvPr id="13" name="矩形 12"/>
            <p:cNvSpPr/>
            <p:nvPr/>
          </p:nvSpPr>
          <p:spPr>
            <a:xfrm>
              <a:off x="2071670" y="3968840"/>
              <a:ext cx="5572164" cy="6429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spc="-11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>
                      <a:lumMod val="95000"/>
                      <a:lumOff val="5000"/>
                    </a:schemeClr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華康黑體 Std W9" pitchFamily="34" charset="-120"/>
                  <a:ea typeface="華康黑體 Std W9" pitchFamily="34" charset="-120"/>
                </a:rPr>
                <a:t>32℃</a:t>
              </a:r>
              <a:r>
                <a:rPr lang="zh-TW" altLang="en-US" sz="3600" b="1" spc="-11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>
                      <a:lumMod val="95000"/>
                      <a:lumOff val="5000"/>
                    </a:schemeClr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華康黑體 Std W9" pitchFamily="34" charset="-120"/>
                  <a:ea typeface="華康黑體 Std W9" pitchFamily="34" charset="-120"/>
                </a:rPr>
                <a:t> 以上過熱較少活動</a:t>
              </a:r>
            </a:p>
          </p:txBody>
        </p:sp>
        <p:pic>
          <p:nvPicPr>
            <p:cNvPr id="4099" name="Picture 3" descr="D:\shan\105行政院農委會小黑蚊\環境管理人員\PIC\高溫-0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2976" y="3643314"/>
              <a:ext cx="1235075" cy="1235075"/>
            </a:xfrm>
            <a:prstGeom prst="rect">
              <a:avLst/>
            </a:prstGeom>
            <a:noFill/>
          </p:spPr>
        </p:pic>
      </p:grpSp>
      <p:grpSp>
        <p:nvGrpSpPr>
          <p:cNvPr id="5" name="群組 18"/>
          <p:cNvGrpSpPr/>
          <p:nvPr/>
        </p:nvGrpSpPr>
        <p:grpSpPr>
          <a:xfrm>
            <a:off x="1269973" y="4238628"/>
            <a:ext cx="7223176" cy="1372306"/>
            <a:chOff x="1142976" y="4857760"/>
            <a:chExt cx="6500858" cy="1235075"/>
          </a:xfrm>
        </p:grpSpPr>
        <p:sp>
          <p:nvSpPr>
            <p:cNvPr id="15" name="矩形 14"/>
            <p:cNvSpPr/>
            <p:nvPr/>
          </p:nvSpPr>
          <p:spPr>
            <a:xfrm>
              <a:off x="2071670" y="5214950"/>
              <a:ext cx="5572164" cy="64294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spc="-111" dirty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chemeClr val="bg1">
                      <a:lumMod val="95000"/>
                      <a:lumOff val="5000"/>
                    </a:schemeClr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華康黑體 Std W9" pitchFamily="34" charset="-120"/>
                  <a:ea typeface="華康黑體 Std W9" pitchFamily="34" charset="-120"/>
                </a:rPr>
                <a:t>風大時較少活動</a:t>
              </a:r>
            </a:p>
          </p:txBody>
        </p:sp>
        <p:pic>
          <p:nvPicPr>
            <p:cNvPr id="4100" name="Picture 4" descr="D:\shan\105行政院農委會小黑蚊\環境管理人員\PIC\風大-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2976" y="4857760"/>
              <a:ext cx="1235075" cy="1235075"/>
            </a:xfrm>
            <a:prstGeom prst="rect">
              <a:avLst/>
            </a:prstGeom>
            <a:noFill/>
          </p:spPr>
        </p:pic>
      </p:grpSp>
      <p:pic>
        <p:nvPicPr>
          <p:cNvPr id="1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1293786" y="5696944"/>
            <a:ext cx="7215238" cy="1327766"/>
            <a:chOff x="1293786" y="5625506"/>
            <a:chExt cx="7215238" cy="1327766"/>
          </a:xfrm>
        </p:grpSpPr>
        <p:sp>
          <p:nvSpPr>
            <p:cNvPr id="19" name="矩形 18"/>
            <p:cNvSpPr/>
            <p:nvPr/>
          </p:nvSpPr>
          <p:spPr>
            <a:xfrm>
              <a:off x="2317730" y="5911258"/>
              <a:ext cx="6191294" cy="71438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b="1" spc="-111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innerShdw blurRad="50800" dist="25400" dir="13500000">
                      <a:prstClr val="black">
                        <a:alpha val="70000"/>
                      </a:prstClr>
                    </a:innerShdw>
                  </a:effectLst>
                  <a:latin typeface="華康黑體 Std W9" pitchFamily="34" charset="-120"/>
                  <a:ea typeface="華康黑體 Std W9" pitchFamily="34" charset="-120"/>
                </a:rPr>
                <a:t>雨大時無活動</a:t>
              </a:r>
              <a:endParaRPr lang="zh-TW" altLang="en-US" sz="36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華康黑體 Std W9" pitchFamily="34" charset="-120"/>
                <a:ea typeface="華康黑體 Std W9" pitchFamily="34" charset="-120"/>
              </a:endParaRPr>
            </a:p>
          </p:txBody>
        </p:sp>
        <p:pic>
          <p:nvPicPr>
            <p:cNvPr id="1026" name="Picture 2" descr="D:\shan\105行政院農委會小黑蚊\校園活動\簡報\雨天-0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3786" y="5625506"/>
              <a:ext cx="1383313" cy="1327766"/>
            </a:xfrm>
            <a:prstGeom prst="rect">
              <a:avLst/>
            </a:prstGeom>
            <a:noFill/>
          </p:spPr>
        </p:pic>
      </p:grpSp>
      <p:grpSp>
        <p:nvGrpSpPr>
          <p:cNvPr id="17" name="群組 16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8" name="橢圓 17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37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防治成蟲要訣，人事時地物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190598" y="2936869"/>
            <a:ext cx="3399813" cy="71814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地點</a:t>
            </a:r>
            <a:r>
              <a:rPr lang="zh-TW" altLang="en-US" sz="4000" dirty="0">
                <a:latin typeface="華康黑體 Std W9" pitchFamily="34" charset="-120"/>
                <a:ea typeface="華康黑體 Std W9" pitchFamily="34" charset="-120"/>
              </a:rPr>
              <a:t>是關鍵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地，避免去高密度地區</a:t>
            </a:r>
          </a:p>
        </p:txBody>
      </p:sp>
      <p:pic>
        <p:nvPicPr>
          <p:cNvPr id="13314" name="Picture 2" descr="D:\shan\105行政院農委會小黑蚊\環境管理人員\PIC\疑問小黑蚊-01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49" y="4603756"/>
            <a:ext cx="2936896" cy="2825959"/>
          </a:xfrm>
          <a:prstGeom prst="rect">
            <a:avLst/>
          </a:prstGeom>
          <a:noFill/>
        </p:spPr>
      </p:pic>
      <p:sp>
        <p:nvSpPr>
          <p:cNvPr id="15" name="圓角矩形圖說文字 14"/>
          <p:cNvSpPr/>
          <p:nvPr/>
        </p:nvSpPr>
        <p:spPr>
          <a:xfrm>
            <a:off x="1349349" y="3778466"/>
            <a:ext cx="3016271" cy="952506"/>
          </a:xfrm>
          <a:prstGeom prst="wedgeRoundRectCallout">
            <a:avLst>
              <a:gd name="adj1" fmla="val 18460"/>
              <a:gd name="adj2" fmla="val 95508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428724" y="4016593"/>
            <a:ext cx="2848535" cy="518089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r>
              <a:rPr lang="zh-TW" altLang="en-US" sz="2700" dirty="0">
                <a:latin typeface="Adobe 繁黑體 Std B" pitchFamily="34" charset="-120"/>
                <a:ea typeface="Adobe 繁黑體 Std B" pitchFamily="34" charset="-120"/>
              </a:rPr>
              <a:t>沒人來給我吸血</a:t>
            </a:r>
            <a:r>
              <a:rPr lang="en-US" altLang="zh-TW" sz="2700" dirty="0">
                <a:latin typeface="Adobe 繁黑體 Std B" pitchFamily="34" charset="-120"/>
                <a:ea typeface="Adobe 繁黑體 Std B" pitchFamily="34" charset="-120"/>
              </a:rPr>
              <a:t>?!</a:t>
            </a:r>
          </a:p>
        </p:txBody>
      </p:sp>
      <p:pic>
        <p:nvPicPr>
          <p:cNvPr id="5123" name="Picture 3" descr="D:\shan\105行政院農委會小黑蚊\環境管理人員\PIC\密度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22" y="2698742"/>
            <a:ext cx="4603782" cy="4603782"/>
          </a:xfrm>
          <a:prstGeom prst="rect">
            <a:avLst/>
          </a:prstGeom>
          <a:noFill/>
        </p:spPr>
      </p:pic>
      <p:pic>
        <p:nvPicPr>
          <p:cNvPr id="1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8" name="橢圓 17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38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成蟲容易出沒的地點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39982" y="4762507"/>
            <a:ext cx="5126914" cy="656588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r>
              <a:rPr lang="zh-TW" altLang="en-US" sz="36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尤其是光影交錯的地方！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4693" y="5553247"/>
            <a:ext cx="2410617" cy="180838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8760" y="5556262"/>
            <a:ext cx="2411760" cy="1808380"/>
          </a:xfrm>
          <a:prstGeom prst="rect">
            <a:avLst/>
          </a:prstGeom>
        </p:spPr>
      </p:pic>
      <p:pic>
        <p:nvPicPr>
          <p:cNvPr id="15" name="Picture 2" descr="F:\小黑蚊拍攝20141225大坑吸血\130_1224\IMG_4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58" y="2857494"/>
            <a:ext cx="2411310" cy="180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752" y="2857494"/>
            <a:ext cx="2410157" cy="180837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973" y="5556262"/>
            <a:ext cx="2410042" cy="180838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952472" y="1746236"/>
            <a:ext cx="8175681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幼蟲棲地也是成蟲常出現的棲地</a:t>
            </a:r>
          </a:p>
        </p:txBody>
      </p:sp>
      <p:pic>
        <p:nvPicPr>
          <p:cNvPr id="19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1" name="群組 20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2" name="橢圓 2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39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什麼是小黑蚊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?</a:t>
            </a:r>
            <a:endParaRPr lang="zh-TW" altLang="en-US" sz="5000" dirty="0">
              <a:solidFill>
                <a:schemeClr val="tx1"/>
              </a:solidFill>
              <a:latin typeface="華康黑體 Std W9"/>
              <a:ea typeface="華康黑體 Std W9"/>
              <a:cs typeface="華康黑體 Std W9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95625" y="2211723"/>
            <a:ext cx="4054472" cy="133369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 smtClean="0">
                <a:latin typeface="華康黑體 Std W7" pitchFamily="34" charset="-120"/>
                <a:ea typeface="華康黑體 Std W7" pitchFamily="34" charset="-120"/>
                <a:cs typeface="華康黑體 Std W7"/>
              </a:rPr>
              <a:t>臺灣本土的</a:t>
            </a:r>
            <a:endParaRPr lang="en-US" altLang="zh-TW" sz="4000" dirty="0" smtClean="0">
              <a:latin typeface="華康黑體 Std W7" pitchFamily="34" charset="-120"/>
              <a:ea typeface="華康黑體 Std W7" pitchFamily="34" charset="-120"/>
              <a:cs typeface="華康黑體 Std W7"/>
            </a:endParaRPr>
          </a:p>
          <a:p>
            <a:pPr algn="ctr"/>
            <a:r>
              <a:rPr lang="zh-TW" altLang="en-US" sz="4000" dirty="0" smtClean="0">
                <a:latin typeface="華康黑體 Std W7" pitchFamily="34" charset="-120"/>
                <a:ea typeface="華康黑體 Std W7" pitchFamily="34" charset="-120"/>
                <a:cs typeface="華康黑體 Std W7"/>
              </a:rPr>
              <a:t>吸血性昆蟲</a:t>
            </a:r>
            <a:endParaRPr lang="zh-TW" altLang="en-US" sz="4000" dirty="0">
              <a:latin typeface="華康黑體 Std W7" pitchFamily="34" charset="-120"/>
              <a:ea typeface="華康黑體 Std W7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437190" y="4310066"/>
            <a:ext cx="4054473" cy="877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7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(</a:t>
            </a:r>
            <a:r>
              <a:rPr lang="en-US" altLang="zh-TW" sz="2700" i="1" dirty="0" err="1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Forcipomyia</a:t>
            </a:r>
            <a:r>
              <a:rPr lang="en-US" altLang="zh-TW" sz="2700" i="1" dirty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 </a:t>
            </a:r>
            <a:r>
              <a:rPr lang="en-US" altLang="zh-TW" sz="2700" i="1" dirty="0" err="1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taiwana</a:t>
            </a:r>
            <a:r>
              <a:rPr lang="en-US" altLang="zh-TW" sz="2700" dirty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)</a:t>
            </a:r>
          </a:p>
          <a:p>
            <a:pPr algn="ctr"/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9000" contras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00" t="34550" r="36228" b="17450"/>
          <a:stretch/>
        </p:blipFill>
        <p:spPr>
          <a:xfrm rot="19512335" flipH="1">
            <a:off x="1296499" y="2500662"/>
            <a:ext cx="3332434" cy="308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88900" dir="7860000" algn="tl" rotWithShape="0">
              <a:srgbClr val="000000">
                <a:alpha val="43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14" name="Picture 5" descr="D:\shan\105行政院農委會小黑蚊\校園活動\簡報\台灣鋏蠓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2876" y="3595686"/>
            <a:ext cx="4643470" cy="871387"/>
          </a:xfrm>
          <a:prstGeom prst="rect">
            <a:avLst/>
          </a:prstGeom>
          <a:noFill/>
        </p:spPr>
      </p:pic>
      <p:grpSp>
        <p:nvGrpSpPr>
          <p:cNvPr id="15" name="群組 14"/>
          <p:cNvGrpSpPr/>
          <p:nvPr/>
        </p:nvGrpSpPr>
        <p:grpSpPr>
          <a:xfrm>
            <a:off x="9544496" y="7122368"/>
            <a:ext cx="360040" cy="461665"/>
            <a:chOff x="9544496" y="7158335"/>
            <a:chExt cx="360040" cy="461665"/>
          </a:xfrm>
        </p:grpSpPr>
        <p:sp>
          <p:nvSpPr>
            <p:cNvPr id="13" name="橢圓 12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9544496" y="715833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</a:t>
              </a:r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4705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防治成蟲要訣，人事時地物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2" t="9252" r="24695" b="8234"/>
          <a:stretch/>
        </p:blipFill>
        <p:spPr>
          <a:xfrm>
            <a:off x="6350009" y="3413123"/>
            <a:ext cx="3119700" cy="3107566"/>
          </a:xfrm>
          <a:prstGeom prst="ellipse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428725" y="3016245"/>
            <a:ext cx="4393031" cy="718146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「防蚊液」</a:t>
            </a:r>
            <a:r>
              <a:rPr lang="zh-TW" altLang="en-US" sz="4000" dirty="0">
                <a:latin typeface="華康黑體 Std W9" pitchFamily="34" charset="-120"/>
                <a:ea typeface="華康黑體 Std W9" pitchFamily="34" charset="-120"/>
              </a:rPr>
              <a:t>是關鍵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865290" y="3810000"/>
            <a:ext cx="3857652" cy="93358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zh-TW" altLang="en-US" sz="2700" u="sng" dirty="0" smtClean="0">
                <a:latin typeface="華康黑體 Std W9" pitchFamily="34" charset="-120"/>
                <a:ea typeface="華康黑體 Std W9" pitchFamily="34" charset="-120"/>
              </a:rPr>
              <a:t>半小時至</a:t>
            </a:r>
            <a:r>
              <a:rPr lang="en-US" altLang="zh-TW" sz="2700" u="sng" dirty="0" smtClean="0">
                <a:latin typeface="華康黑體 Std W9" pitchFamily="34" charset="-120"/>
                <a:ea typeface="華康黑體 Std W9" pitchFamily="34" charset="-120"/>
              </a:rPr>
              <a:t>1</a:t>
            </a:r>
            <a:r>
              <a:rPr lang="zh-TW" altLang="en-US" sz="2700" u="sng" dirty="0" smtClean="0">
                <a:latin typeface="華康黑體 Std W9" pitchFamily="34" charset="-120"/>
                <a:ea typeface="華康黑體 Std W9" pitchFamily="34" charset="-120"/>
              </a:rPr>
              <a:t>小時間補</a:t>
            </a:r>
            <a:r>
              <a:rPr lang="zh-TW" altLang="en-US" sz="2700" u="sng" dirty="0">
                <a:latin typeface="華康黑體 Std W9" pitchFamily="34" charset="-120"/>
                <a:ea typeface="華康黑體 Std W9" pitchFamily="34" charset="-120"/>
              </a:rPr>
              <a:t>擦</a:t>
            </a:r>
            <a:r>
              <a:rPr lang="zh-TW" altLang="en-US" sz="2700" u="sng" dirty="0" smtClean="0">
                <a:latin typeface="華康黑體 Std W9" pitchFamily="34" charset="-120"/>
                <a:ea typeface="華康黑體 Std W9" pitchFamily="34" charset="-120"/>
              </a:rPr>
              <a:t>，</a:t>
            </a:r>
            <a:endParaRPr lang="en-US" altLang="zh-TW" sz="2700" u="sng" dirty="0" smtClean="0">
              <a:latin typeface="華康黑體 Std W9" pitchFamily="34" charset="-120"/>
              <a:ea typeface="華康黑體 Std W9" pitchFamily="34" charset="-120"/>
            </a:endParaRPr>
          </a:p>
          <a:p>
            <a:r>
              <a:rPr lang="zh-TW" altLang="en-US" sz="2700" u="sng" dirty="0" smtClean="0">
                <a:latin typeface="華康黑體 Std W9" pitchFamily="34" charset="-120"/>
                <a:ea typeface="華康黑體 Std W9" pitchFamily="34" charset="-120"/>
              </a:rPr>
              <a:t>維持防治效果</a:t>
            </a:r>
            <a:r>
              <a:rPr lang="en-US" altLang="zh-TW" sz="2700" u="sng" dirty="0">
                <a:latin typeface="華康黑體 Std W9" pitchFamily="34" charset="-120"/>
                <a:ea typeface="華康黑體 Std W9" pitchFamily="34" charset="-120"/>
              </a:rPr>
              <a:t>!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物，防蚊液不離身</a:t>
            </a:r>
          </a:p>
        </p:txBody>
      </p:sp>
      <p:pic>
        <p:nvPicPr>
          <p:cNvPr id="12290" name="Picture 2" descr="D:\shan\105行政院農委會小黑蚊\環境管理人員\PIC\厭惡小黑蚊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598" y="5159385"/>
            <a:ext cx="1774472" cy="1707444"/>
          </a:xfrm>
          <a:prstGeom prst="rect">
            <a:avLst/>
          </a:prstGeom>
          <a:noFill/>
        </p:spPr>
      </p:pic>
      <p:sp>
        <p:nvSpPr>
          <p:cNvPr id="15" name="圓角矩形圖說文字 14"/>
          <p:cNvSpPr/>
          <p:nvPr/>
        </p:nvSpPr>
        <p:spPr>
          <a:xfrm>
            <a:off x="3135784" y="5000634"/>
            <a:ext cx="2412726" cy="952506"/>
          </a:xfrm>
          <a:prstGeom prst="wedgeRoundRectCallout">
            <a:avLst>
              <a:gd name="adj1" fmla="val -51220"/>
              <a:gd name="adj2" fmla="val 82959"/>
              <a:gd name="adj3" fmla="val 16667"/>
            </a:avLst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3279800" y="5216658"/>
            <a:ext cx="2014154" cy="51808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zh-TW" altLang="en-US" sz="2700" dirty="0">
                <a:latin typeface="Adobe 繁黑體 Std B" pitchFamily="34" charset="-120"/>
                <a:ea typeface="Adobe 繁黑體 Std B" pitchFamily="34" charset="-120"/>
              </a:rPr>
              <a:t>我討厭這個！</a:t>
            </a:r>
          </a:p>
        </p:txBody>
      </p:sp>
      <p:pic>
        <p:nvPicPr>
          <p:cNvPr id="14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9" name="群組 18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0" name="橢圓 19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40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pic>
        <p:nvPicPr>
          <p:cNvPr id="24" name="Picture 3" descr="D:\shan\105行政院農委會小黑蚊\環境管理人員\PIC\大人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3113" y="2539992"/>
            <a:ext cx="3254398" cy="4532481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為什麼要使用防蚊液呢</a:t>
            </a:r>
            <a:r>
              <a:rPr lang="en-US" altLang="zh-TW" sz="5000" dirty="0"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sp>
        <p:nvSpPr>
          <p:cNvPr id="12" name="橢圓形圖說文字 11"/>
          <p:cNvSpPr/>
          <p:nvPr/>
        </p:nvSpPr>
        <p:spPr>
          <a:xfrm>
            <a:off x="1349349" y="2778118"/>
            <a:ext cx="2301891" cy="1675491"/>
          </a:xfrm>
          <a:prstGeom prst="wedgeEllipseCallout">
            <a:avLst>
              <a:gd name="adj1" fmla="val 57154"/>
              <a:gd name="adj2" fmla="val 3305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zh-TW" altLang="en-US" sz="27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吐氣排放</a:t>
            </a:r>
            <a:endParaRPr lang="en-US" altLang="zh-TW" sz="2700" spc="-111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  <a:cs typeface="+mj-cs"/>
            </a:endParaRPr>
          </a:p>
          <a:p>
            <a:pPr algn="ctr"/>
            <a:r>
              <a:rPr lang="zh-TW" altLang="en-US" sz="27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二氧化碳</a:t>
            </a:r>
          </a:p>
        </p:txBody>
      </p:sp>
      <p:sp>
        <p:nvSpPr>
          <p:cNvPr id="13" name="橢圓形圖說文字 12"/>
          <p:cNvSpPr/>
          <p:nvPr/>
        </p:nvSpPr>
        <p:spPr>
          <a:xfrm>
            <a:off x="1349349" y="5238760"/>
            <a:ext cx="2729618" cy="1676000"/>
          </a:xfrm>
          <a:prstGeom prst="wedgeEllipseCallout">
            <a:avLst>
              <a:gd name="adj1" fmla="val 53019"/>
              <a:gd name="adj2" fmla="val -4134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zh-TW" altLang="en-US" sz="27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體溫</a:t>
            </a:r>
          </a:p>
        </p:txBody>
      </p:sp>
      <p:sp>
        <p:nvSpPr>
          <p:cNvPr id="16" name="橢圓形圖說文字 15"/>
          <p:cNvSpPr/>
          <p:nvPr/>
        </p:nvSpPr>
        <p:spPr>
          <a:xfrm>
            <a:off x="6270633" y="3095620"/>
            <a:ext cx="2729618" cy="1676000"/>
          </a:xfrm>
          <a:prstGeom prst="wedgeEllipseCallout">
            <a:avLst>
              <a:gd name="adj1" fmla="val -40330"/>
              <a:gd name="adj2" fmla="val 4855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r>
              <a:rPr lang="zh-TW" altLang="en-US" sz="27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體表</a:t>
            </a:r>
            <a:r>
              <a:rPr lang="zh-TW" altLang="en-US" sz="27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散發</a:t>
            </a:r>
            <a:endParaRPr lang="en-US" altLang="zh-TW" sz="2700" b="1" spc="-111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  <a:cs typeface="+mj-cs"/>
            </a:endParaRPr>
          </a:p>
          <a:p>
            <a:pPr algn="ctr"/>
            <a:r>
              <a:rPr lang="zh-TW" altLang="en-US" sz="27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特殊</a:t>
            </a:r>
            <a:r>
              <a:rPr lang="zh-TW" altLang="en-US" sz="2700" b="1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氣味</a:t>
            </a:r>
          </a:p>
        </p:txBody>
      </p:sp>
      <p:grpSp>
        <p:nvGrpSpPr>
          <p:cNvPr id="2" name="群組 20"/>
          <p:cNvGrpSpPr/>
          <p:nvPr/>
        </p:nvGrpSpPr>
        <p:grpSpPr>
          <a:xfrm>
            <a:off x="10137887" y="5705362"/>
            <a:ext cx="895280" cy="1438411"/>
            <a:chOff x="7890527" y="5157966"/>
            <a:chExt cx="1080474" cy="1412350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200" t="34550" r="36228" b="17450"/>
            <a:stretch/>
          </p:blipFill>
          <p:spPr>
            <a:xfrm rot="12507444" flipH="1" flipV="1">
              <a:off x="7890527" y="5570222"/>
              <a:ext cx="1080474" cy="1000094"/>
            </a:xfrm>
            <a:prstGeom prst="rect">
              <a:avLst/>
            </a:prstGeom>
            <a:effectLst>
              <a:glow rad="139700">
                <a:schemeClr val="accent1">
                  <a:alpha val="40000"/>
                </a:schemeClr>
              </a:glow>
            </a:effectLst>
          </p:spPr>
        </p:pic>
        <p:sp>
          <p:nvSpPr>
            <p:cNvPr id="23" name="心形 22"/>
            <p:cNvSpPr/>
            <p:nvPr/>
          </p:nvSpPr>
          <p:spPr>
            <a:xfrm rot="2632098">
              <a:off x="8362724" y="5157966"/>
              <a:ext cx="572385" cy="457104"/>
            </a:xfrm>
            <a:prstGeom prst="hear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1248884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人體對小黑蚊有吸引力</a:t>
            </a:r>
          </a:p>
        </p:txBody>
      </p:sp>
      <p:pic>
        <p:nvPicPr>
          <p:cNvPr id="14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8" name="群組 17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0" name="橢圓 19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41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50509E-6 C -0.00399 0.01781 -0.01319 0.04302 -0.04601 0.04256 C -0.0941 0.04256 -0.09757 -0.04116 -0.15434 -0.04139 C -0.2059 -0.04139 -0.17847 0.03169 -0.2276 0.03146 C -0.27917 0.03146 -0.25139 -0.02173 -0.3066 -0.02173 C -0.35608 -0.02173 -0.32882 0.01411 -0.37274 0.01411 C -0.41476 0.01411 -0.39306 -0.01318 -0.43142 -0.01318 C -0.45365 -0.01318 -0.45521 -0.00578 -0.45677 -4.50509E-6 " pathEditMode="relative" rAng="0" ptsTypes="ffffffff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345" y="1595422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防蚊液可以</a:t>
            </a: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用在人體嗎</a:t>
            </a:r>
            <a:r>
              <a:rPr lang="en-US" altLang="zh-TW" sz="5000" dirty="0"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sp>
        <p:nvSpPr>
          <p:cNvPr id="39" name="矩形 38"/>
          <p:cNvSpPr/>
          <p:nvPr/>
        </p:nvSpPr>
        <p:spPr>
          <a:xfrm>
            <a:off x="3579802" y="2666992"/>
            <a:ext cx="6068967" cy="1533751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標示「衛署</a:t>
            </a:r>
            <a:r>
              <a:rPr lang="zh-TW" altLang="en-US" sz="3100" u="sng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藥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製」、「衛署</a:t>
            </a:r>
            <a:r>
              <a:rPr lang="zh-TW" altLang="en-US" sz="3100" u="sng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藥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輸」</a:t>
            </a:r>
            <a:endParaRPr lang="en-US" altLang="zh-TW" sz="3100" spc="-111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8000"/>
              </a:solidFill>
              <a:latin typeface="華康黑體 Std W12" pitchFamily="34" charset="-120"/>
              <a:ea typeface="華康黑體 Std W12" pitchFamily="34" charset="-120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「可」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latin typeface="華康黑體 Std W9" pitchFamily="34" charset="-120"/>
                <a:ea typeface="華康黑體 Std W9" pitchFamily="34" charset="-120"/>
                <a:cs typeface="+mj-cs"/>
              </a:rPr>
              <a:t>直接使用於</a:t>
            </a:r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latin typeface="華康黑體 Std W9" pitchFamily="34" charset="-120"/>
                <a:ea typeface="華康黑體 Std W9" pitchFamily="34" charset="-120"/>
                <a:cs typeface="+mj-cs"/>
              </a:rPr>
              <a:t>皮膚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623616" y="1746236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仔細</a:t>
            </a:r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看政府標示字樣</a:t>
            </a:r>
            <a:endParaRPr lang="zh-TW" altLang="en-US" sz="4400" dirty="0">
              <a:solidFill>
                <a:schemeClr val="bg1"/>
              </a:solidFill>
              <a:latin typeface="華康黑體 Std W7"/>
              <a:ea typeface="華康黑體 Std W7"/>
              <a:cs typeface="華康黑體 Std W7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76" t="12168"/>
          <a:stretch/>
        </p:blipFill>
        <p:spPr bwMode="auto">
          <a:xfrm rot="5400000">
            <a:off x="2029161" y="1780803"/>
            <a:ext cx="627287" cy="71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shan\105行政院農委會小黑蚊\環境管理人員\PIC\噴防蚊液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4050" y="4167190"/>
            <a:ext cx="3180931" cy="3168351"/>
          </a:xfrm>
          <a:prstGeom prst="rect">
            <a:avLst/>
          </a:prstGeom>
          <a:noFill/>
        </p:spPr>
      </p:pic>
      <p:pic>
        <p:nvPicPr>
          <p:cNvPr id="9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5" name="群組 14"/>
          <p:cNvGrpSpPr/>
          <p:nvPr/>
        </p:nvGrpSpPr>
        <p:grpSpPr>
          <a:xfrm>
            <a:off x="865158" y="2881306"/>
            <a:ext cx="2143140" cy="2384931"/>
            <a:chOff x="5100411" y="5024446"/>
            <a:chExt cx="1990058" cy="2214578"/>
          </a:xfrm>
        </p:grpSpPr>
        <p:pic>
          <p:nvPicPr>
            <p:cNvPr id="1026" name="Picture 2" descr="C:\Users\PC10\Desktop\010364330003___20110721.jpg"/>
            <p:cNvPicPr>
              <a:picLocks noChangeAspect="1" noChangeArrowheads="1"/>
            </p:cNvPicPr>
            <p:nvPr/>
          </p:nvPicPr>
          <p:blipFill>
            <a:blip r:embed="rId6" cstate="print"/>
            <a:srcRect l="14550" t="33053" r="49812" b="2875"/>
            <a:stretch>
              <a:fillRect/>
            </a:stretch>
          </p:blipFill>
          <p:spPr bwMode="auto">
            <a:xfrm>
              <a:off x="5100411" y="5024446"/>
              <a:ext cx="1990058" cy="22145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rnd">
              <a:solidFill>
                <a:schemeClr val="tx1"/>
              </a:solidFill>
            </a:ln>
            <a:effectLst/>
          </p:spPr>
        </p:pic>
        <p:sp>
          <p:nvSpPr>
            <p:cNvPr id="11" name="矩形 10"/>
            <p:cNvSpPr/>
            <p:nvPr/>
          </p:nvSpPr>
          <p:spPr>
            <a:xfrm>
              <a:off x="5134591" y="5898232"/>
              <a:ext cx="1847299" cy="23793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向右箭號 15"/>
          <p:cNvSpPr/>
          <p:nvPr/>
        </p:nvSpPr>
        <p:spPr>
          <a:xfrm>
            <a:off x="3222612" y="2952744"/>
            <a:ext cx="428628" cy="35719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6365884" y="4524380"/>
            <a:ext cx="3573230" cy="1428760"/>
            <a:chOff x="6437322" y="5024446"/>
            <a:chExt cx="3573230" cy="1428760"/>
          </a:xfrm>
        </p:grpSpPr>
        <p:sp>
          <p:nvSpPr>
            <p:cNvPr id="17" name="矩形圖說文字 16"/>
            <p:cNvSpPr/>
            <p:nvPr/>
          </p:nvSpPr>
          <p:spPr>
            <a:xfrm rot="10800000" flipH="1">
              <a:off x="6437322" y="5024446"/>
              <a:ext cx="3500462" cy="1428760"/>
            </a:xfrm>
            <a:prstGeom prst="wedgeRectCallout">
              <a:avLst>
                <a:gd name="adj1" fmla="val -66309"/>
                <a:gd name="adj2" fmla="val 974"/>
              </a:avLst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508760" y="5095884"/>
              <a:ext cx="350179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pc="-111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latin typeface="華康黑體 Std W9" pitchFamily="34" charset="-120"/>
                  <a:ea typeface="華康黑體 Std W9" pitchFamily="34" charset="-120"/>
                </a:rPr>
                <a:t>使用後，吃東西前，</a:t>
              </a:r>
              <a:endParaRPr lang="en-US" altLang="zh-TW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latin typeface="華康黑體 Std W9" pitchFamily="34" charset="-120"/>
                <a:ea typeface="華康黑體 Std W9" pitchFamily="34" charset="-120"/>
              </a:endParaRPr>
            </a:p>
            <a:p>
              <a:r>
                <a:rPr lang="zh-TW" altLang="en-US" spc="-111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latin typeface="華康黑體 Std W9" pitchFamily="34" charset="-120"/>
                  <a:ea typeface="華康黑體 Std W9" pitchFamily="34" charset="-120"/>
                </a:rPr>
                <a:t>記得還是要洗手喔，</a:t>
              </a:r>
              <a:endParaRPr lang="en-US" altLang="zh-TW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latin typeface="華康黑體 Std W9" pitchFamily="34" charset="-120"/>
                <a:ea typeface="華康黑體 Std W9" pitchFamily="34" charset="-120"/>
              </a:endParaRPr>
            </a:p>
            <a:p>
              <a:r>
                <a:rPr lang="zh-TW" altLang="en-US" spc="-111" dirty="0" smtClean="0">
                  <a:ln w="3200">
                    <a:solidFill>
                      <a:schemeClr val="bg2">
                        <a:shade val="75000"/>
                        <a:alpha val="25000"/>
                      </a:schemeClr>
                    </a:solidFill>
                    <a:prstDash val="solid"/>
                    <a:round/>
                  </a:ln>
                  <a:latin typeface="華康黑體 Std W9" pitchFamily="34" charset="-120"/>
                  <a:ea typeface="華康黑體 Std W9" pitchFamily="34" charset="-120"/>
                </a:rPr>
                <a:t>避免將化學藥劑吃下肚！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3" name="橢圓 22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42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536" y="1505744"/>
            <a:ext cx="8601311" cy="106669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714345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防蚊液可以</a:t>
            </a: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用在人體嗎</a:t>
            </a:r>
            <a:r>
              <a:rPr lang="en-US" altLang="zh-TW" sz="5000" dirty="0">
                <a:latin typeface="華康黑體 Std W9"/>
                <a:ea typeface="華康黑體 Std W9"/>
                <a:cs typeface="華康黑體 Std W9"/>
              </a:rPr>
              <a:t>?</a:t>
            </a:r>
          </a:p>
        </p:txBody>
      </p:sp>
      <p:sp>
        <p:nvSpPr>
          <p:cNvPr id="24" name="矩形 23"/>
          <p:cNvSpPr/>
          <p:nvPr/>
        </p:nvSpPr>
        <p:spPr>
          <a:xfrm>
            <a:off x="1865290" y="2595554"/>
            <a:ext cx="7104763" cy="1533751"/>
          </a:xfrm>
          <a:prstGeom prst="rect">
            <a:avLst/>
          </a:prstGeom>
        </p:spPr>
        <p:txBody>
          <a:bodyPr wrap="none" lIns="101599" tIns="50799" rIns="101599" bIns="50799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標示「環署</a:t>
            </a:r>
            <a:r>
              <a:rPr lang="zh-TW" altLang="en-US" sz="3100" u="sng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衛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製」或「環署</a:t>
            </a:r>
            <a:r>
              <a:rPr lang="zh-TW" altLang="en-US" sz="3100" u="sng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衛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800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輸」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  <a:cs typeface="+mj-cs"/>
              </a:rPr>
              <a:t> </a:t>
            </a:r>
            <a:endParaRPr lang="en-US" altLang="zh-TW" sz="3100" spc="-111" dirty="0" smtClean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2060"/>
              </a:solidFill>
              <a:latin typeface="華康黑體 Std W12" pitchFamily="34" charset="-120"/>
              <a:ea typeface="華康黑體 Std W12" pitchFamily="34" charset="-120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「</a:t>
            </a:r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應」</a:t>
            </a:r>
            <a:r>
              <a:rPr lang="zh-TW" altLang="en-US" sz="3100" spc="-111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latin typeface="華康黑體 Std W9" pitchFamily="34" charset="-120"/>
                <a:ea typeface="華康黑體 Std W9" pitchFamily="34" charset="-120"/>
                <a:cs typeface="+mj-cs"/>
              </a:rPr>
              <a:t>施用於衣服、紗門或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latin typeface="華康黑體 Std W9" pitchFamily="34" charset="-120"/>
                <a:ea typeface="華康黑體 Std W9" pitchFamily="34" charset="-120"/>
                <a:cs typeface="+mj-cs"/>
              </a:rPr>
              <a:t>紗窗等</a:t>
            </a:r>
            <a:r>
              <a:rPr lang="zh-TW" altLang="en-US" sz="3100" spc="-111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  <a:cs typeface="+mj-cs"/>
              </a:rPr>
              <a:t>環境用</a:t>
            </a:r>
            <a:endParaRPr lang="zh-TW" altLang="en-US" sz="3100" spc="-111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C00000"/>
              </a:solidFill>
              <a:latin typeface="華康黑體 Std W9" pitchFamily="34" charset="-120"/>
              <a:ea typeface="華康黑體 Std W9" pitchFamily="34" charset="-120"/>
              <a:cs typeface="+mj-cs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1282071" y="1649760"/>
            <a:ext cx="7614353" cy="786540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仔細看防蚊液標示</a:t>
            </a: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76" t="12168"/>
          <a:stretch/>
        </p:blipFill>
        <p:spPr bwMode="auto">
          <a:xfrm rot="5400000">
            <a:off x="2103649" y="1697745"/>
            <a:ext cx="627287" cy="71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722282" y="4595818"/>
            <a:ext cx="2792272" cy="1925089"/>
            <a:chOff x="6865950" y="4738694"/>
            <a:chExt cx="2792272" cy="1925089"/>
          </a:xfrm>
        </p:grpSpPr>
        <p:pic>
          <p:nvPicPr>
            <p:cNvPr id="2054" name="Picture 6" descr="C:\Users\PC10\Desktop\mobile01-fc95ebf7ac21e1e227de0c3a3dcc3505.jpg"/>
            <p:cNvPicPr>
              <a:picLocks noChangeAspect="1" noChangeArrowheads="1"/>
            </p:cNvPicPr>
            <p:nvPr/>
          </p:nvPicPr>
          <p:blipFill>
            <a:blip r:embed="rId5" cstate="print">
              <a:lum contrast="4000"/>
            </a:blip>
            <a:srcRect l="13475" t="26398" r="10253"/>
            <a:stretch>
              <a:fillRect/>
            </a:stretch>
          </p:blipFill>
          <p:spPr bwMode="auto">
            <a:xfrm>
              <a:off x="6865950" y="4738694"/>
              <a:ext cx="2792272" cy="19250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矩形 16"/>
            <p:cNvSpPr/>
            <p:nvPr/>
          </p:nvSpPr>
          <p:spPr>
            <a:xfrm>
              <a:off x="7217440" y="5609060"/>
              <a:ext cx="1990004" cy="2160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向右箭號 14"/>
          <p:cNvSpPr/>
          <p:nvPr/>
        </p:nvSpPr>
        <p:spPr>
          <a:xfrm>
            <a:off x="1365224" y="2881306"/>
            <a:ext cx="428628" cy="35719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3508364" y="4095752"/>
            <a:ext cx="6220339" cy="2893627"/>
            <a:chOff x="0" y="3952876"/>
            <a:chExt cx="6529248" cy="3037328"/>
          </a:xfrm>
        </p:grpSpPr>
        <p:grpSp>
          <p:nvGrpSpPr>
            <p:cNvPr id="2" name="群組 69"/>
            <p:cNvGrpSpPr/>
            <p:nvPr/>
          </p:nvGrpSpPr>
          <p:grpSpPr>
            <a:xfrm>
              <a:off x="722282" y="4310066"/>
              <a:ext cx="5806966" cy="2680138"/>
              <a:chOff x="1500166" y="3643314"/>
              <a:chExt cx="6269220" cy="3028950"/>
            </a:xfrm>
          </p:grpSpPr>
          <p:pic>
            <p:nvPicPr>
              <p:cNvPr id="4099" name="Picture 3" descr="D:\shan\105行政院農委會小黑蚊\環境管理人員\PIC\不應使用2-01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00166" y="3643314"/>
                <a:ext cx="2983072" cy="3028950"/>
              </a:xfrm>
              <a:prstGeom prst="rect">
                <a:avLst/>
              </a:prstGeom>
              <a:noFill/>
            </p:spPr>
          </p:pic>
          <p:pic>
            <p:nvPicPr>
              <p:cNvPr id="4100" name="Picture 4" descr="D:\shan\105行政院農委會小黑蚊\環境管理人員\PIC\不應使用-01-01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786314" y="3643314"/>
                <a:ext cx="2983072" cy="3028950"/>
              </a:xfrm>
              <a:prstGeom prst="rect">
                <a:avLst/>
              </a:prstGeom>
              <a:noFill/>
            </p:spPr>
          </p:pic>
        </p:grpSp>
        <p:pic>
          <p:nvPicPr>
            <p:cNvPr id="4098" name="Picture 2" descr="D:\shan\105行政院農委會小黑蚊\環境管理人員\PIC\防蚊液-0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952876"/>
              <a:ext cx="2241412" cy="1472428"/>
            </a:xfrm>
            <a:prstGeom prst="rect">
              <a:avLst/>
            </a:prstGeom>
            <a:noFill/>
          </p:spPr>
        </p:pic>
        <p:pic>
          <p:nvPicPr>
            <p:cNvPr id="16" name="Picture 2" descr="D:\shan\105行政院農委會小黑蚊\環境管理人員\PIC\防蚊液-0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51174" y="4024314"/>
              <a:ext cx="2241412" cy="1472428"/>
            </a:xfrm>
            <a:prstGeom prst="rect">
              <a:avLst/>
            </a:prstGeom>
            <a:noFill/>
          </p:spPr>
        </p:pic>
      </p:grpSp>
      <p:grpSp>
        <p:nvGrpSpPr>
          <p:cNvPr id="21" name="群組 20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2" name="橢圓 2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43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7"/>
          <p:cNvGrpSpPr/>
          <p:nvPr/>
        </p:nvGrpSpPr>
        <p:grpSpPr>
          <a:xfrm>
            <a:off x="981615" y="5953140"/>
            <a:ext cx="8196772" cy="952507"/>
            <a:chOff x="883453" y="5357826"/>
            <a:chExt cx="7377095" cy="857256"/>
          </a:xfrm>
        </p:grpSpPr>
        <p:sp>
          <p:nvSpPr>
            <p:cNvPr id="52" name="圓角矩形 51"/>
            <p:cNvSpPr/>
            <p:nvPr/>
          </p:nvSpPr>
          <p:spPr>
            <a:xfrm>
              <a:off x="1250133" y="5357826"/>
              <a:ext cx="6643734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883453" y="5432511"/>
              <a:ext cx="7377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物 </a:t>
              </a:r>
              <a:r>
                <a:rPr lang="en-US" altLang="zh-TW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-</a:t>
              </a:r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 補擦防蚊液不離身</a:t>
              </a:r>
            </a:p>
          </p:txBody>
        </p:sp>
      </p:grpSp>
      <p:sp>
        <p:nvSpPr>
          <p:cNvPr id="3" name="標題 1"/>
          <p:cNvSpPr txBox="1">
            <a:spLocks/>
          </p:cNvSpPr>
          <p:nvPr/>
        </p:nvSpPr>
        <p:spPr>
          <a:xfrm>
            <a:off x="476218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個人防護一</a:t>
            </a: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起來 </a:t>
            </a:r>
            <a:r>
              <a:rPr lang="en-US" altLang="zh-TW" sz="5000" dirty="0">
                <a:latin typeface="華康黑體 Std W9"/>
                <a:ea typeface="華康黑體 Std W9"/>
                <a:cs typeface="華康黑體 Std W9"/>
              </a:rPr>
              <a:t>X</a:t>
            </a:r>
            <a:r>
              <a:rPr lang="zh-TW" altLang="en-US" sz="5000" dirty="0">
                <a:latin typeface="華康黑體 Std W9"/>
                <a:ea typeface="華康黑體 Std W9"/>
                <a:cs typeface="華康黑體 Std W9"/>
              </a:rPr>
              <a:t> 人事時地物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grpSp>
        <p:nvGrpSpPr>
          <p:cNvPr id="4" name="群組 53"/>
          <p:cNvGrpSpPr/>
          <p:nvPr/>
        </p:nvGrpSpPr>
        <p:grpSpPr>
          <a:xfrm>
            <a:off x="981615" y="1587484"/>
            <a:ext cx="8196772" cy="952507"/>
            <a:chOff x="883453" y="1428736"/>
            <a:chExt cx="7377095" cy="857256"/>
          </a:xfrm>
        </p:grpSpPr>
        <p:sp>
          <p:nvSpPr>
            <p:cNvPr id="48" name="圓角矩形 47"/>
            <p:cNvSpPr/>
            <p:nvPr/>
          </p:nvSpPr>
          <p:spPr>
            <a:xfrm>
              <a:off x="1250133" y="1428736"/>
              <a:ext cx="6643734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883453" y="1503421"/>
              <a:ext cx="7377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人 </a:t>
              </a:r>
              <a:r>
                <a:rPr lang="en-US" altLang="zh-TW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-</a:t>
              </a:r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 外出穿著長袖長褲</a:t>
              </a:r>
            </a:p>
          </p:txBody>
        </p:sp>
      </p:grpSp>
      <p:grpSp>
        <p:nvGrpSpPr>
          <p:cNvPr id="5" name="群組 54"/>
          <p:cNvGrpSpPr/>
          <p:nvPr/>
        </p:nvGrpSpPr>
        <p:grpSpPr>
          <a:xfrm>
            <a:off x="981615" y="2678898"/>
            <a:ext cx="8196772" cy="952507"/>
            <a:chOff x="883453" y="2428868"/>
            <a:chExt cx="7377095" cy="857256"/>
          </a:xfrm>
        </p:grpSpPr>
        <p:sp>
          <p:nvSpPr>
            <p:cNvPr id="49" name="圓角矩形 48"/>
            <p:cNvSpPr/>
            <p:nvPr/>
          </p:nvSpPr>
          <p:spPr>
            <a:xfrm>
              <a:off x="1250133" y="2428868"/>
              <a:ext cx="6643734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883453" y="2503553"/>
              <a:ext cx="7377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事 </a:t>
              </a:r>
              <a:r>
                <a:rPr lang="en-US" altLang="zh-TW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-</a:t>
              </a:r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 裝設細密紗門紗窗</a:t>
              </a:r>
            </a:p>
          </p:txBody>
        </p:sp>
      </p:grpSp>
      <p:grpSp>
        <p:nvGrpSpPr>
          <p:cNvPr id="6" name="群組 55"/>
          <p:cNvGrpSpPr/>
          <p:nvPr/>
        </p:nvGrpSpPr>
        <p:grpSpPr>
          <a:xfrm>
            <a:off x="981615" y="3770312"/>
            <a:ext cx="8196772" cy="952507"/>
            <a:chOff x="883453" y="3357562"/>
            <a:chExt cx="7377095" cy="857256"/>
          </a:xfrm>
        </p:grpSpPr>
        <p:sp>
          <p:nvSpPr>
            <p:cNvPr id="50" name="圓角矩形 49"/>
            <p:cNvSpPr/>
            <p:nvPr/>
          </p:nvSpPr>
          <p:spPr>
            <a:xfrm>
              <a:off x="1250133" y="3357562"/>
              <a:ext cx="6643734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883453" y="3432247"/>
              <a:ext cx="7377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時 </a:t>
              </a:r>
              <a:r>
                <a:rPr lang="en-US" altLang="zh-TW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-</a:t>
              </a:r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 少在活動高峰外出</a:t>
              </a:r>
            </a:p>
          </p:txBody>
        </p:sp>
      </p:grpSp>
      <p:grpSp>
        <p:nvGrpSpPr>
          <p:cNvPr id="7" name="群組 56"/>
          <p:cNvGrpSpPr/>
          <p:nvPr/>
        </p:nvGrpSpPr>
        <p:grpSpPr>
          <a:xfrm>
            <a:off x="981615" y="4861727"/>
            <a:ext cx="8196772" cy="952507"/>
            <a:chOff x="883453" y="4357694"/>
            <a:chExt cx="7377095" cy="857256"/>
          </a:xfrm>
        </p:grpSpPr>
        <p:sp>
          <p:nvSpPr>
            <p:cNvPr id="51" name="圓角矩形 50"/>
            <p:cNvSpPr/>
            <p:nvPr/>
          </p:nvSpPr>
          <p:spPr>
            <a:xfrm>
              <a:off x="1250133" y="4357694"/>
              <a:ext cx="6643734" cy="85725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883453" y="4432379"/>
              <a:ext cx="7377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地 </a:t>
              </a:r>
              <a:r>
                <a:rPr lang="en-US" altLang="zh-TW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-</a:t>
              </a:r>
              <a:r>
                <a:rPr lang="zh-TW" altLang="en-US" sz="4400" dirty="0">
                  <a:solidFill>
                    <a:schemeClr val="bg1"/>
                  </a:solidFill>
                  <a:latin typeface="華康黑體 Std W7"/>
                  <a:ea typeface="華康黑體 Std W7"/>
                  <a:cs typeface="華康黑體 Std W7"/>
                </a:rPr>
                <a:t> 避免去高密度地區</a:t>
              </a:r>
            </a:p>
          </p:txBody>
        </p:sp>
      </p:grpSp>
      <p:pic>
        <p:nvPicPr>
          <p:cNvPr id="19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1" name="群組 20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2" name="橢圓 2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44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08100" y="2452678"/>
            <a:ext cx="7572428" cy="2016224"/>
          </a:xfrm>
        </p:spPr>
        <p:txBody>
          <a:bodyPr rtlCol="0">
            <a:noAutofit/>
          </a:bodyPr>
          <a:lstStyle/>
          <a:p>
            <a:pPr algn="l" defTabSz="1137822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zh-TW" altLang="en-US" sz="48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>二、幼蟲棲地</a:t>
            </a:r>
            <a:r>
              <a:rPr lang="zh-TW" altLang="en-US" sz="4800" dirty="0" smtClean="0">
                <a:solidFill>
                  <a:srgbClr val="FF0000"/>
                </a:solidFill>
                <a:latin typeface="華康黑體 Std W12" pitchFamily="34" charset="-120"/>
                <a:ea typeface="華康黑體 Std W12" pitchFamily="34" charset="-120"/>
              </a:rPr>
              <a:t>環境管理</a:t>
            </a:r>
            <a:r>
              <a:rPr lang="en-US" altLang="zh-TW" sz="48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/>
            </a:r>
            <a:br>
              <a:rPr lang="en-US" altLang="zh-TW" sz="48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</a:br>
            <a:r>
              <a:rPr lang="en-US" altLang="zh-TW" sz="48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</a:rPr>
              <a:t> (</a:t>
            </a:r>
            <a:r>
              <a:rPr lang="zh-TW" altLang="en-US" sz="48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</a:rPr>
              <a:t>才是有效清除小黑蚊秘訣</a:t>
            </a:r>
            <a:r>
              <a:rPr lang="en-US" altLang="zh-TW" sz="4800" dirty="0" smtClean="0">
                <a:solidFill>
                  <a:srgbClr val="0070C0"/>
                </a:solidFill>
                <a:latin typeface="華康黑體 Std W9" pitchFamily="34" charset="-120"/>
                <a:ea typeface="華康黑體 Std W9" pitchFamily="34" charset="-120"/>
              </a:rPr>
              <a:t>)</a:t>
            </a:r>
            <a:endParaRPr lang="zh-TW" altLang="en-US" sz="4800" dirty="0">
              <a:solidFill>
                <a:srgbClr val="0070C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5" name="橢圓 4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45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793852" y="4626790"/>
            <a:ext cx="6357982" cy="857256"/>
          </a:xfrm>
        </p:spPr>
        <p:txBody>
          <a:bodyPr rtlCol="0">
            <a:normAutofit/>
          </a:bodyPr>
          <a:lstStyle/>
          <a:p>
            <a:pPr marL="426684" indent="-426684" defTabSz="1137822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zh-TW" altLang="en-US" sz="3200" dirty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以</a:t>
            </a:r>
            <a:r>
              <a:rPr lang="zh-TW" altLang="en-US" sz="32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清除青苔或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阻斷青苔滋生</a:t>
            </a:r>
            <a:r>
              <a:rPr lang="zh-TW" altLang="en-US" sz="3200" dirty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為目標</a:t>
            </a:r>
          </a:p>
          <a:p>
            <a:pPr marL="426684" indent="-426684" defTabSz="1137822" eaLnBrk="1" fontAlgn="auto" hangingPunct="1">
              <a:spcAft>
                <a:spcPts val="0"/>
              </a:spcAft>
              <a:defRPr/>
            </a:pPr>
            <a:endParaRPr lang="zh-TW" altLang="en-US" sz="3200" dirty="0">
              <a:solidFill>
                <a:schemeClr val="tx1"/>
              </a:solidFill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5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76218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棲地環境管理</a:t>
            </a:r>
            <a:endParaRPr lang="en-US" altLang="zh-TW" sz="5000" dirty="0">
              <a:latin typeface="華康黑體 Std W9"/>
              <a:ea typeface="華康黑體 Std W9"/>
              <a:cs typeface="華康黑體 Std W9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206472" y="1523984"/>
            <a:ext cx="3016800" cy="3016800"/>
            <a:chOff x="5373096" y="3207832"/>
            <a:chExt cx="3326905" cy="33269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橢圓 8"/>
            <p:cNvSpPr/>
            <p:nvPr/>
          </p:nvSpPr>
          <p:spPr>
            <a:xfrm>
              <a:off x="5373096" y="3207832"/>
              <a:ext cx="3326905" cy="3326905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TW" altLang="en-US" sz="2300" dirty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755584" y="3751806"/>
              <a:ext cx="2786082" cy="197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500" dirty="0" smtClean="0">
                  <a:solidFill>
                    <a:srgbClr val="002060"/>
                  </a:solidFill>
                  <a:latin typeface="華康黑體 Std W12" pitchFamily="34" charset="-120"/>
                  <a:ea typeface="華康黑體 Std W12" pitchFamily="34" charset="-120"/>
                </a:rPr>
                <a:t>非土壤表面</a:t>
              </a:r>
              <a:endParaRPr lang="en-US" altLang="zh-TW" sz="35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2200" dirty="0" smtClean="0">
                  <a:solidFill>
                    <a:schemeClr val="bg2">
                      <a:lumMod val="25000"/>
                    </a:schemeClr>
                  </a:solidFill>
                  <a:latin typeface="華康黑體 Std W9" pitchFamily="34" charset="-120"/>
                  <a:ea typeface="華康黑體 Std W9" pitchFamily="34" charset="-120"/>
                </a:rPr>
                <a:t>石、磚、牆、溝壁、邊坡、縫隙等結構</a:t>
              </a: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793852" y="1540387"/>
            <a:ext cx="3014965" cy="3014965"/>
            <a:chOff x="1237033" y="3170200"/>
            <a:chExt cx="3324881" cy="332488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橢圓 7"/>
            <p:cNvSpPr/>
            <p:nvPr/>
          </p:nvSpPr>
          <p:spPr>
            <a:xfrm>
              <a:off x="1237033" y="3170200"/>
              <a:ext cx="3324881" cy="3324881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TW" altLang="en-US" sz="2300" dirty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433631" y="3642889"/>
              <a:ext cx="2954655" cy="2459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500" dirty="0" smtClean="0">
                  <a:solidFill>
                    <a:srgbClr val="C00000"/>
                  </a:solidFill>
                  <a:latin typeface="華康黑體 Std W12" pitchFamily="34" charset="-120"/>
                  <a:ea typeface="華康黑體 Std W12" pitchFamily="34" charset="-120"/>
                </a:rPr>
                <a:t>土壤表面</a:t>
              </a:r>
              <a:r>
                <a:rPr lang="en-US" altLang="zh-TW" dirty="0" smtClean="0">
                  <a:latin typeface="華康黑體 Std W7" pitchFamily="34" charset="-120"/>
                  <a:ea typeface="華康黑體 Std W7" pitchFamily="34" charset="-120"/>
                </a:rPr>
                <a:t/>
              </a:r>
              <a:br>
                <a:rPr lang="en-US" altLang="zh-TW" dirty="0" smtClean="0">
                  <a:latin typeface="華康黑體 Std W7" pitchFamily="34" charset="-120"/>
                  <a:ea typeface="華康黑體 Std W7" pitchFamily="34" charset="-120"/>
                </a:rPr>
              </a:br>
              <a:r>
                <a:rPr lang="zh-TW" altLang="en-US" sz="2200" dirty="0" smtClean="0">
                  <a:solidFill>
                    <a:schemeClr val="bg2">
                      <a:lumMod val="25000"/>
                    </a:schemeClr>
                  </a:solidFill>
                  <a:latin typeface="華康黑體 Std W9" pitchFamily="34" charset="-120"/>
                  <a:ea typeface="華康黑體 Std W9" pitchFamily="34" charset="-120"/>
                </a:rPr>
                <a:t>空地、花圃、花台、花盆、菜園</a:t>
              </a:r>
            </a:p>
            <a:p>
              <a:pPr algn="ctr"/>
              <a:endParaRPr lang="zh-TW" altLang="en-US" dirty="0"/>
            </a:p>
          </p:txBody>
        </p:sp>
      </p:grpSp>
      <p:pic>
        <p:nvPicPr>
          <p:cNvPr id="16" name="Picture 6" descr="D:\小黑蚊共同防治宣導計畫\小黑蚊環境棲地照片\新增資料夾\校園IMG_3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264"/>
          <a:stretch>
            <a:fillRect/>
          </a:stretch>
        </p:blipFill>
        <p:spPr bwMode="auto">
          <a:xfrm rot="10800000" flipH="1" flipV="1">
            <a:off x="3651240" y="5412608"/>
            <a:ext cx="3020565" cy="173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單箭頭接點 16"/>
          <p:cNvCxnSpPr/>
          <p:nvPr/>
        </p:nvCxnSpPr>
        <p:spPr>
          <a:xfrm rot="10800000" flipV="1">
            <a:off x="4437057" y="6341302"/>
            <a:ext cx="612040" cy="32723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5" descr="F:\Midgecontrol\2009 Biting midge\2009記者會\環境管理圖片\P100015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969" y="5412608"/>
            <a:ext cx="2714644" cy="174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單箭頭接點 17"/>
          <p:cNvCxnSpPr/>
          <p:nvPr/>
        </p:nvCxnSpPr>
        <p:spPr>
          <a:xfrm rot="10800000" flipV="1">
            <a:off x="1876120" y="6279772"/>
            <a:ext cx="612040" cy="32723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2" descr="AAY_147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826" y="5412608"/>
            <a:ext cx="2623114" cy="1736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直線單箭頭接點 18"/>
          <p:cNvCxnSpPr/>
          <p:nvPr/>
        </p:nvCxnSpPr>
        <p:spPr>
          <a:xfrm flipV="1">
            <a:off x="8223272" y="6769930"/>
            <a:ext cx="648072" cy="17682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22" name="橢圓 21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46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群組 3"/>
          <p:cNvGrpSpPr>
            <a:grpSpLocks/>
          </p:cNvGrpSpPr>
          <p:nvPr/>
        </p:nvGrpSpPr>
        <p:grpSpPr bwMode="auto">
          <a:xfrm>
            <a:off x="358775" y="1595422"/>
            <a:ext cx="9450388" cy="5812933"/>
            <a:chOff x="358775" y="1214537"/>
            <a:chExt cx="9449792" cy="5813162"/>
          </a:xfrm>
        </p:grpSpPr>
        <p:pic>
          <p:nvPicPr>
            <p:cNvPr id="60420" name="Picture 2" descr="RIMG0357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22304" y="1214537"/>
              <a:ext cx="3041650" cy="2282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1" name="Picture 3" descr="RIMG0378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08192" y="1214537"/>
              <a:ext cx="3000375" cy="225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2" name="Picture 5" descr="RIMG0668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58775" y="1236402"/>
              <a:ext cx="3040063" cy="227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3" name="Picture 6" descr="DSCN9210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59175" y="4249738"/>
              <a:ext cx="3041650" cy="227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4" name="Picture 7" descr="RIMG0295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680200" y="4249738"/>
              <a:ext cx="3040063" cy="227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5" name="Picture 8" descr="DSCN0493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03225" y="4284663"/>
              <a:ext cx="2995613" cy="224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6" name="Text Box 9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302187" y="3597865"/>
              <a:ext cx="8430617" cy="441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1599" tIns="50799" rIns="101599" bIns="50799">
              <a:spAutoFit/>
            </a:bodyPr>
            <a:lstStyle/>
            <a:p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竹林                            </a:t>
              </a: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  </a:t>
              </a: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樹下                          </a:t>
              </a: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裸露</a:t>
              </a: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土表</a:t>
              </a:r>
            </a:p>
          </p:txBody>
        </p:sp>
        <p:sp>
          <p:nvSpPr>
            <p:cNvPr id="60427" name="Rectangle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197337" y="6586538"/>
              <a:ext cx="7939171" cy="441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1599" tIns="50799" rIns="101599" bIns="50799">
              <a:spAutoFit/>
            </a:bodyPr>
            <a:lstStyle/>
            <a:p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庭院盆栽                     </a:t>
              </a: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茶園</a:t>
              </a: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等農地                 </a:t>
              </a: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   花</a:t>
              </a: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台 花圃</a:t>
              </a: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476218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小黑蚊幼蟲生長於地表青苔處</a:t>
            </a:r>
            <a:endParaRPr lang="zh-TW" altLang="en-US" sz="5000" dirty="0">
              <a:latin typeface="華康黑體 Std W9"/>
              <a:ea typeface="華康黑體 Std W9"/>
              <a:cs typeface="華康黑體 Std W9"/>
            </a:endParaRPr>
          </a:p>
        </p:txBody>
      </p:sp>
      <p:pic>
        <p:nvPicPr>
          <p:cNvPr id="13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5" name="群組 14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6" name="橢圓 15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47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內容版面配置區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865158" y="1474804"/>
            <a:ext cx="8428063" cy="262094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華康黑體 Std W9" pitchFamily="34" charset="-120"/>
                <a:ea typeface="華康黑體 Std W9" pitchFamily="34" charset="-120"/>
              </a:rPr>
              <a:t>在不易利用工具去除青苔的地方</a:t>
            </a:r>
            <a:endParaRPr lang="en-US" altLang="zh-TW" sz="2800" dirty="0" smtClean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eaLnBrk="1" hangingPunct="1">
              <a:buFont typeface="Wingdings" pitchFamily="2" charset="2"/>
              <a:buChar char="n"/>
            </a:pP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施用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itchFamily="34" charset="-120"/>
                <a:ea typeface="華康黑體 Std W7" pitchFamily="34" charset="-120"/>
              </a:rPr>
              <a:t>除藻劑</a:t>
            </a: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、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itchFamily="34" charset="-120"/>
                <a:ea typeface="華康黑體 Std W7" pitchFamily="34" charset="-120"/>
              </a:rPr>
              <a:t>殺菌劑</a:t>
            </a: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消除藻類。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zh-TW" altLang="en-US" sz="280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採用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itchFamily="34" charset="-120"/>
                <a:ea typeface="華康黑體 Std W7" pitchFamily="34" charset="-120"/>
              </a:rPr>
              <a:t>清水刷除青苔</a:t>
            </a: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、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itchFamily="34" charset="-120"/>
                <a:ea typeface="華康黑體 Std W7" pitchFamily="34" charset="-120"/>
              </a:rPr>
              <a:t>高壓水柱</a:t>
            </a: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清洗</a:t>
            </a:r>
          </a:p>
          <a:p>
            <a:pPr eaLnBrk="1" hangingPunct="1">
              <a:buFont typeface="Wingdings" pitchFamily="2" charset="2"/>
              <a:buChar char="n"/>
            </a:pP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應用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itchFamily="34" charset="-120"/>
                <a:ea typeface="華康黑體 Std W7" pitchFamily="34" charset="-120"/>
              </a:rPr>
              <a:t>透明漆</a:t>
            </a: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或其他</a:t>
            </a:r>
            <a:r>
              <a:rPr lang="zh-TW" altLang="en-US" sz="2800" dirty="0" smtClean="0">
                <a:solidFill>
                  <a:srgbClr val="C00000"/>
                </a:solidFill>
                <a:latin typeface="華康黑體 Std W7" pitchFamily="34" charset="-120"/>
                <a:ea typeface="華康黑體 Std W7" pitchFamily="34" charset="-120"/>
              </a:rPr>
              <a:t>防水塗料</a:t>
            </a:r>
            <a:r>
              <a:rPr lang="zh-TW" altLang="en-US" sz="2800" dirty="0" smtClean="0">
                <a:solidFill>
                  <a:schemeClr val="tx1"/>
                </a:solidFill>
                <a:latin typeface="華康黑體 Std W7" pitchFamily="34" charset="-120"/>
                <a:ea typeface="華康黑體 Std W7" pitchFamily="34" charset="-120"/>
              </a:rPr>
              <a:t>上漆、彩繪牆面、邊坡等處，如此可以保有較長的防治功效</a:t>
            </a:r>
          </a:p>
          <a:p>
            <a:pPr eaLnBrk="1" hangingPunct="1">
              <a:buFont typeface="Wingdings" pitchFamily="2" charset="2"/>
              <a:buNone/>
            </a:pPr>
            <a:endParaRPr lang="zh-TW" altLang="en-US" sz="2800" dirty="0" smtClean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pic>
        <p:nvPicPr>
          <p:cNvPr id="61444" name="Picture 11" descr="F:\Midgecontrol\2008 Biting midge\影像資料\20080816台南白河林子內\RIMG043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3000" contrast="9000"/>
          </a:blip>
          <a:srcRect/>
          <a:stretch>
            <a:fillRect/>
          </a:stretch>
        </p:blipFill>
        <p:spPr bwMode="auto">
          <a:xfrm>
            <a:off x="5202816" y="4170041"/>
            <a:ext cx="409959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1189" name="標題 1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0" y="2095488"/>
            <a:ext cx="10160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101595" tIns="50795" rIns="101595" bIns="50795" anchor="ctr"/>
          <a:lstStyle/>
          <a:p>
            <a:pPr algn="ctr" eaLnBrk="0" hangingPunct="0">
              <a:defRPr/>
            </a:pPr>
            <a:endParaRPr kumimoji="0" lang="zh-TW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76218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/>
          <a:p>
            <a:pPr lvl="0" algn="ctr"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以除藻劑、殺菌劑消除藻類</a:t>
            </a:r>
          </a:p>
        </p:txBody>
      </p:sp>
      <p:pic>
        <p:nvPicPr>
          <p:cNvPr id="9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10" name="Picture 7" descr="P102085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1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54" y="4170040"/>
            <a:ext cx="4008445" cy="300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3" name="橢圓 12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48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3"/>
          <p:cNvGrpSpPr>
            <a:grpSpLocks/>
          </p:cNvGrpSpPr>
          <p:nvPr/>
        </p:nvGrpSpPr>
        <p:grpSpPr bwMode="auto">
          <a:xfrm>
            <a:off x="1527281" y="1595724"/>
            <a:ext cx="6865087" cy="5638008"/>
            <a:chOff x="1479735" y="2010102"/>
            <a:chExt cx="6865863" cy="5638419"/>
          </a:xfrm>
        </p:grpSpPr>
        <p:pic>
          <p:nvPicPr>
            <p:cNvPr id="215046" name="Picture 4" descr="RIMG0546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573" y="2010102"/>
              <a:ext cx="3112079" cy="2335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47" name="Picture 5" descr="RIMG0296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735" y="4872659"/>
              <a:ext cx="3079751" cy="231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048" name="Picture 6" descr="RIMG0496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573" y="4835520"/>
              <a:ext cx="3121025" cy="234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49" name="Rectangle 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99897" y="4359469"/>
              <a:ext cx="5672062" cy="44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000">
                  <a:solidFill>
                    <a:srgbClr val="2D7E08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600">
                  <a:solidFill>
                    <a:srgbClr val="2D7E08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rgbClr val="2D7E08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種植玉龍草                      花</a:t>
              </a: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台鋪設小木塊</a:t>
              </a:r>
            </a:p>
          </p:txBody>
        </p:sp>
        <p:sp>
          <p:nvSpPr>
            <p:cNvPr id="215050" name="Rectangle 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103153" y="7207345"/>
              <a:ext cx="5952620" cy="44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1599" tIns="50799" rIns="101599" bIns="50799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4000">
                  <a:solidFill>
                    <a:srgbClr val="2D7E08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600">
                  <a:solidFill>
                    <a:srgbClr val="2D7E08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000">
                  <a:solidFill>
                    <a:srgbClr val="2D7E08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600">
                  <a:solidFill>
                    <a:srgbClr val="2D7E08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花台鋪設碎石子            </a:t>
              </a: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       校園</a:t>
              </a:r>
              <a:r>
                <a:rPr kumimoji="0" lang="zh-TW" altLang="en-US" sz="2200" dirty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造景阻</a:t>
              </a:r>
              <a:r>
                <a:rPr kumimoji="0" lang="zh-TW" altLang="en-US" sz="2200" dirty="0" smtClean="0">
                  <a:solidFill>
                    <a:srgbClr val="C00000"/>
                  </a:solidFill>
                  <a:latin typeface="華康黑體 Std W9" pitchFamily="34" charset="-120"/>
                  <a:ea typeface="華康黑體 Std W9" pitchFamily="34" charset="-120"/>
                </a:rPr>
                <a:t>青苔</a:t>
              </a:r>
              <a:endParaRPr kumimoji="0" lang="zh-TW" altLang="en-US" sz="2200" dirty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endParaRPr>
            </a:p>
          </p:txBody>
        </p:sp>
      </p:grpSp>
      <p:sp>
        <p:nvSpPr>
          <p:cNvPr id="12" name="標題 1"/>
          <p:cNvSpPr txBox="1">
            <a:spLocks/>
          </p:cNvSpPr>
          <p:nvPr/>
        </p:nvSpPr>
        <p:spPr>
          <a:xfrm>
            <a:off x="476218" y="2381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 fontScale="92500"/>
          </a:bodyPr>
          <a:lstStyle/>
          <a:p>
            <a:pPr lvl="0" algn="ctr">
              <a:defRPr/>
            </a:pPr>
            <a:r>
              <a:rPr lang="zh-TW" altLang="en-US" sz="5000" dirty="0" smtClean="0">
                <a:latin typeface="華康黑體 Std W9"/>
                <a:ea typeface="華康黑體 Std W9"/>
                <a:cs typeface="華康黑體 Std W9"/>
              </a:rPr>
              <a:t>利用資材覆蓋地表阻斷幼蟲棲地</a:t>
            </a:r>
          </a:p>
        </p:txBody>
      </p:sp>
      <p:pic>
        <p:nvPicPr>
          <p:cNvPr id="13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15" name="群組 14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16" name="橢圓 15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49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  <p:pic>
        <p:nvPicPr>
          <p:cNvPr id="18" name="圖片 17" descr="IMAG073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07592" y="1595754"/>
            <a:ext cx="3124808" cy="23436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什麼是小黑蚊</a:t>
            </a:r>
            <a:r>
              <a:rPr lang="en-US" altLang="zh-TW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?</a:t>
            </a:r>
            <a:endParaRPr lang="zh-TW" altLang="en-US" sz="5000" dirty="0">
              <a:solidFill>
                <a:schemeClr val="tx1"/>
              </a:solidFill>
              <a:latin typeface="華康黑體 Std W9"/>
              <a:ea typeface="華康黑體 Std W9"/>
              <a:cs typeface="華康黑體 Std W9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794381" y="1904987"/>
            <a:ext cx="2619392" cy="3549688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>
              <a:lnSpc>
                <a:spcPct val="140000"/>
              </a:lnSpc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小黑蚊</a:t>
            </a:r>
            <a:r>
              <a:rPr lang="en-US" altLang="zh-TW" sz="40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 </a:t>
            </a:r>
          </a:p>
          <a:p>
            <a:pPr algn="ctr">
              <a:lnSpc>
                <a:spcPct val="140000"/>
              </a:lnSpc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黑微仔</a:t>
            </a:r>
          </a:p>
          <a:p>
            <a:pPr algn="ctr">
              <a:lnSpc>
                <a:spcPct val="140000"/>
              </a:lnSpc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蚊微仔</a:t>
            </a:r>
            <a:r>
              <a:rPr lang="en-US" altLang="zh-TW" sz="40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 </a:t>
            </a:r>
          </a:p>
          <a:p>
            <a:pPr algn="ctr">
              <a:lnSpc>
                <a:spcPct val="140000"/>
              </a:lnSpc>
              <a:buFont typeface="Wingdings" pitchFamily="2" charset="2"/>
              <a:buChar char="u"/>
            </a:pPr>
            <a:r>
              <a:rPr lang="zh-TW" altLang="en-US" sz="4000" dirty="0" smtClean="0">
                <a:solidFill>
                  <a:srgbClr val="002060"/>
                </a:solidFill>
                <a:latin typeface="華康黑體 Std W7"/>
                <a:ea typeface="華康黑體 Std W7"/>
                <a:cs typeface="華康黑體 Std W7"/>
              </a:rPr>
              <a:t>小金剛</a:t>
            </a:r>
            <a:endParaRPr lang="zh-TW" altLang="en-US" sz="4000" dirty="0">
              <a:solidFill>
                <a:srgbClr val="00206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238752" y="5476887"/>
            <a:ext cx="4054472" cy="964365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TW" altLang="en-US" sz="4000" u="sng" dirty="0" smtClean="0">
                <a:latin typeface="華康黑體 Std W7"/>
                <a:ea typeface="華康黑體 Std W7"/>
                <a:cs typeface="華康黑體 Std W7"/>
              </a:rPr>
              <a:t>都</a:t>
            </a:r>
            <a:r>
              <a:rPr lang="zh-TW" altLang="en-US" sz="4000" u="sng" dirty="0">
                <a:latin typeface="華康黑體 Std W7"/>
                <a:ea typeface="華康黑體 Std W7"/>
                <a:cs typeface="華康黑體 Std W7"/>
              </a:rPr>
              <a:t>是</a:t>
            </a:r>
            <a:r>
              <a:rPr lang="zh-TW" altLang="en-US" sz="4000" u="sng" dirty="0" smtClean="0">
                <a:latin typeface="華康黑體 Std W7"/>
                <a:ea typeface="華康黑體 Std W7"/>
                <a:cs typeface="華康黑體 Std W7"/>
              </a:rPr>
              <a:t>我的俗稱！</a:t>
            </a:r>
            <a:endParaRPr lang="zh-TW" altLang="en-US" sz="4000" u="sng" dirty="0"/>
          </a:p>
        </p:txBody>
      </p:sp>
      <p:pic>
        <p:nvPicPr>
          <p:cNvPr id="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9000" contras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00" t="34550" r="36228" b="17450"/>
          <a:stretch/>
        </p:blipFill>
        <p:spPr>
          <a:xfrm rot="19512335" flipH="1">
            <a:off x="1296499" y="2500662"/>
            <a:ext cx="3332434" cy="3084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88900" dir="7860000" algn="tl" rotWithShape="0">
              <a:srgbClr val="000000">
                <a:alpha val="43000"/>
              </a:srgbClr>
            </a:outerShdw>
            <a:reflection blurRad="12700" stA="38000" endPos="28000" dist="5000" dir="5400000" sy="-100000" algn="bl" rotWithShape="0"/>
          </a:effectLst>
        </p:spPr>
      </p:pic>
      <p:grpSp>
        <p:nvGrpSpPr>
          <p:cNvPr id="13" name="群組 12"/>
          <p:cNvGrpSpPr/>
          <p:nvPr/>
        </p:nvGrpSpPr>
        <p:grpSpPr>
          <a:xfrm>
            <a:off x="9544496" y="7122368"/>
            <a:ext cx="360040" cy="461665"/>
            <a:chOff x="9544496" y="7158335"/>
            <a:chExt cx="360040" cy="461665"/>
          </a:xfrm>
        </p:grpSpPr>
        <p:sp>
          <p:nvSpPr>
            <p:cNvPr id="14" name="橢圓 13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544496" y="715833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5</a:t>
              </a:r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4612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3185" y="4903550"/>
            <a:ext cx="8601311" cy="1138698"/>
          </a:xfrm>
          <a:prstGeom prst="rect">
            <a:avLst/>
          </a:prstGeom>
          <a:noFill/>
        </p:spPr>
      </p:pic>
      <p:sp>
        <p:nvSpPr>
          <p:cNvPr id="97587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579538" y="3954016"/>
            <a:ext cx="7572428" cy="714380"/>
          </a:xfrm>
        </p:spPr>
        <p:txBody>
          <a:bodyPr rtlCol="0">
            <a:normAutofit fontScale="85000" lnSpcReduction="10000"/>
          </a:bodyPr>
          <a:lstStyle/>
          <a:p>
            <a:pPr marL="426684" indent="-426684" defTabSz="1137822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4400" dirty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個人</a:t>
            </a:r>
            <a:r>
              <a:rPr lang="zh-TW" altLang="en-US" sz="4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防護做得好，幼蟲</a:t>
            </a:r>
            <a:r>
              <a:rPr lang="zh-TW" altLang="en-US" sz="4400" dirty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棲地</a:t>
            </a:r>
            <a:r>
              <a:rPr lang="zh-TW" altLang="en-US" sz="4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常清掃</a:t>
            </a:r>
            <a:endParaRPr lang="en-US" altLang="zh-TW" sz="4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  <a:p>
            <a:pPr marL="0" indent="0" defTabSz="113782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zh-TW" altLang="en-US" sz="4400" dirty="0">
              <a:solidFill>
                <a:schemeClr val="tx1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975876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29135" y="4968148"/>
            <a:ext cx="5500726" cy="9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595" tIns="50795" rIns="101595" bIns="50795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kumimoji="0" lang="zh-TW" altLang="en-US" sz="4000" dirty="0" smtClean="0">
                <a:solidFill>
                  <a:schemeClr val="bg1"/>
                </a:solidFill>
                <a:latin typeface="華康黑體 Std W7" pitchFamily="34" charset="-120"/>
                <a:ea typeface="華康黑體 Std W7" pitchFamily="34" charset="-120"/>
              </a:rPr>
              <a:t>遠離 </a:t>
            </a:r>
            <a:r>
              <a:rPr lang="zh-TW" altLang="en-US" sz="5500" dirty="0" smtClean="0">
                <a:solidFill>
                  <a:srgbClr val="FFFF00"/>
                </a:solidFill>
                <a:latin typeface="華康黑體 Std W7" pitchFamily="34" charset="-120"/>
                <a:ea typeface="華康黑體 Std W7" pitchFamily="34" charset="-120"/>
              </a:rPr>
              <a:t>小黑蚊 </a:t>
            </a:r>
            <a:r>
              <a:rPr kumimoji="0" lang="zh-TW" altLang="en-US" sz="4000" dirty="0" smtClean="0">
                <a:solidFill>
                  <a:schemeClr val="bg1"/>
                </a:solidFill>
                <a:latin typeface="華康黑體 Std W7" pitchFamily="34" charset="-120"/>
                <a:ea typeface="華康黑體 Std W7" pitchFamily="34" charset="-120"/>
              </a:rPr>
              <a:t>的</a:t>
            </a:r>
            <a:r>
              <a:rPr kumimoji="0" lang="zh-TW" altLang="en-US" sz="4000" dirty="0">
                <a:solidFill>
                  <a:schemeClr val="bg1"/>
                </a:solidFill>
                <a:latin typeface="華康黑體 Std W7" pitchFamily="34" charset="-120"/>
                <a:ea typeface="華康黑體 Std W7" pitchFamily="34" charset="-120"/>
              </a:rPr>
              <a:t>騷擾</a:t>
            </a:r>
          </a:p>
        </p:txBody>
      </p:sp>
      <p:pic>
        <p:nvPicPr>
          <p:cNvPr id="5122" name="Picture 2" descr="D:\shan\105行政院農委會小黑蚊\校園活動\簡報\LOGO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844" y="452414"/>
            <a:ext cx="8779503" cy="3607944"/>
          </a:xfrm>
          <a:prstGeom prst="rect">
            <a:avLst/>
          </a:prstGeom>
          <a:noFill/>
        </p:spPr>
      </p:pic>
      <p:grpSp>
        <p:nvGrpSpPr>
          <p:cNvPr id="7" name="群組 6"/>
          <p:cNvGrpSpPr/>
          <p:nvPr/>
        </p:nvGrpSpPr>
        <p:grpSpPr>
          <a:xfrm>
            <a:off x="9544496" y="7151985"/>
            <a:ext cx="615504" cy="432048"/>
            <a:chOff x="9544496" y="7187952"/>
            <a:chExt cx="512920" cy="432048"/>
          </a:xfrm>
        </p:grpSpPr>
        <p:sp>
          <p:nvSpPr>
            <p:cNvPr id="8" name="橢圓 7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9544496" y="7190273"/>
              <a:ext cx="512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kern="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50</a:t>
              </a:r>
              <a:endParaRPr lang="zh-TW" altLang="en-US" sz="2000" kern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75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1371588" y="2441848"/>
            <a:ext cx="7416824" cy="1633537"/>
          </a:xfrm>
          <a:noFill/>
        </p:spPr>
        <p:txBody>
          <a:bodyPr rtlCol="0">
            <a:noAutofit/>
          </a:bodyPr>
          <a:lstStyle/>
          <a:p>
            <a:pPr defTabSz="1137822" eaLnBrk="1" fontAlgn="auto" hangingPunct="1">
              <a:lnSpc>
                <a:spcPct val="95000"/>
              </a:lnSpc>
              <a:spcAft>
                <a:spcPts val="0"/>
              </a:spcAft>
              <a:defRPr/>
            </a:pPr>
            <a:r>
              <a:rPr lang="zh-TW" altLang="en-US" sz="60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>校園小黑蚊發生防治</a:t>
            </a:r>
            <a:r>
              <a:rPr lang="en-US" altLang="zh-TW" sz="60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/>
            </a:r>
            <a:br>
              <a:rPr lang="en-US" altLang="zh-TW" sz="60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</a:br>
            <a:r>
              <a:rPr lang="en-US" altLang="zh-TW" sz="6000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-</a:t>
            </a:r>
            <a:r>
              <a:rPr lang="en-US" altLang="zh-TW" sz="60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> </a:t>
            </a:r>
            <a:r>
              <a:rPr lang="zh-TW" altLang="en-US" sz="6000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實地演練 </a:t>
            </a:r>
            <a:r>
              <a:rPr lang="en-US" altLang="zh-TW" sz="6000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-</a:t>
            </a:r>
            <a:r>
              <a:rPr lang="zh-TW" altLang="en-US" sz="6000" dirty="0" smtClean="0">
                <a:solidFill>
                  <a:srgbClr val="C00000"/>
                </a:solidFill>
                <a:latin typeface="華康黑體 Std W12" pitchFamily="34" charset="-120"/>
                <a:ea typeface="華康黑體 Std W12" pitchFamily="34" charset="-120"/>
              </a:rPr>
              <a:t> </a:t>
            </a:r>
            <a:endParaRPr lang="zh-TW" altLang="en-US" sz="6000" dirty="0">
              <a:solidFill>
                <a:srgbClr val="C00000"/>
              </a:solidFill>
              <a:latin typeface="華康黑體 Std W12" pitchFamily="34" charset="-120"/>
              <a:ea typeface="華康黑體 Std W12" pitchFamily="34" charset="-12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9600" y="2738430"/>
            <a:ext cx="75367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>各位小戰士們，</a:t>
            </a:r>
            <a:endParaRPr lang="en-US" altLang="zh-TW" sz="5400" dirty="0" smtClean="0">
              <a:solidFill>
                <a:srgbClr val="002060"/>
              </a:solidFill>
              <a:latin typeface="華康黑體 Std W12" pitchFamily="34" charset="-120"/>
              <a:ea typeface="華康黑體 Std W12" pitchFamily="34" charset="-120"/>
            </a:endParaRPr>
          </a:p>
          <a:p>
            <a:pPr algn="ctr"/>
            <a:r>
              <a:rPr lang="zh-TW" altLang="en-US" sz="5400" dirty="0" smtClean="0">
                <a:solidFill>
                  <a:srgbClr val="002060"/>
                </a:solidFill>
                <a:latin typeface="華康黑體 Std W12" pitchFamily="34" charset="-120"/>
                <a:ea typeface="華康黑體 Std W12" pitchFamily="34" charset="-120"/>
              </a:rPr>
              <a:t>你們準備好了嗎？</a:t>
            </a:r>
            <a:endParaRPr lang="zh-TW" altLang="en-US" sz="5400" dirty="0">
              <a:solidFill>
                <a:srgbClr val="002060"/>
              </a:solidFill>
              <a:latin typeface="華康黑體 Std W12" pitchFamily="34" charset="-120"/>
              <a:ea typeface="華康黑體 Std W12" pitchFamily="34" charset="-120"/>
            </a:endParaRPr>
          </a:p>
        </p:txBody>
      </p:sp>
      <p:pic>
        <p:nvPicPr>
          <p:cNvPr id="5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 smtClean="0">
                <a:ea typeface="華康黑體 Std W9"/>
              </a:rPr>
              <a:t>  任務說明 </a:t>
            </a:r>
            <a:endParaRPr lang="zh-TW" altLang="en-US" sz="6000" dirty="0">
              <a:ea typeface="華康黑體 Std W9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8836" y="1505744"/>
            <a:ext cx="92536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3200" dirty="0" smtClean="0">
                <a:latin typeface="華康黑體 Std W7" pitchFamily="34" charset="-120"/>
                <a:ea typeface="華康黑體 Std W7" pitchFamily="34" charset="-120"/>
              </a:rPr>
              <a:t>請根據待會畫面上的題目，回答出正確答案，    能闖關到最後的戰士們，即可</a:t>
            </a:r>
            <a:r>
              <a:rPr lang="zh-TW" altLang="en-US" sz="3200" dirty="0" smtClean="0">
                <a:solidFill>
                  <a:srgbClr val="FF3C15"/>
                </a:solidFill>
                <a:latin typeface="華康黑體 Std W7" pitchFamily="34" charset="-120"/>
                <a:ea typeface="華康黑體 Std W7" pitchFamily="34" charset="-120"/>
              </a:rPr>
              <a:t>獲得神秘小禮物～</a:t>
            </a:r>
            <a:endParaRPr lang="en-US" altLang="zh-TW" sz="3200" dirty="0" smtClean="0">
              <a:latin typeface="華康黑體 Std W7" pitchFamily="34" charset="-120"/>
              <a:ea typeface="華康黑體 Std W7" pitchFamily="34" charset="-120"/>
            </a:endParaRPr>
          </a:p>
        </p:txBody>
      </p:sp>
      <p:pic>
        <p:nvPicPr>
          <p:cNvPr id="8" name="Picture 2" descr="D:\shan\105行政院農委會小黑蚊\校園活動\簡報\唐三藏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00" y="4667256"/>
            <a:ext cx="1787915" cy="2441848"/>
          </a:xfrm>
          <a:prstGeom prst="rect">
            <a:avLst/>
          </a:prstGeom>
          <a:noFill/>
        </p:spPr>
      </p:pic>
      <p:pic>
        <p:nvPicPr>
          <p:cNvPr id="9" name="Picture 2" descr="D:\shan\105行政院農委會小黑蚊\校園活動\簡報\小黑蚊-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678" y="4953008"/>
            <a:ext cx="675483" cy="712835"/>
          </a:xfrm>
          <a:prstGeom prst="rect">
            <a:avLst/>
          </a:prstGeom>
          <a:noFill/>
        </p:spPr>
      </p:pic>
      <p:pic>
        <p:nvPicPr>
          <p:cNvPr id="10" name="Picture 2" descr="D:\shan\105行政院農委會小黑蚊\校園活動\簡報\小黑蚊-01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79472" y="5524512"/>
            <a:ext cx="536588" cy="56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D:\shan\105行政院農委會小黑蚊\校園活動\簡報\孫悟空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5554" y="4595818"/>
            <a:ext cx="2261212" cy="2690185"/>
          </a:xfrm>
          <a:prstGeom prst="rect">
            <a:avLst/>
          </a:prstGeom>
          <a:noFill/>
        </p:spPr>
      </p:pic>
      <p:pic>
        <p:nvPicPr>
          <p:cNvPr id="12" name="Picture 2" descr="D:\shan\105行政院農委會小黑蚊\校園活動\簡報\沙悟淨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8760" y="4524380"/>
            <a:ext cx="3236984" cy="2950799"/>
          </a:xfrm>
          <a:prstGeom prst="rect">
            <a:avLst/>
          </a:prstGeom>
          <a:noFill/>
        </p:spPr>
      </p:pic>
      <p:pic>
        <p:nvPicPr>
          <p:cNvPr id="13" name="Picture 2" descr="D:\shan\105行政院農委會小黑蚊\校園活動\簡報\小黑蚊-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580462" y="4595818"/>
            <a:ext cx="539791" cy="569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1809736"/>
            <a:ext cx="8715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小黑蚊的幼蟲和蚊子的幼蟲一樣適合生活在水裡，○還是Ｘ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3496" y="4738694"/>
            <a:ext cx="9294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小黑蚊的幼蟲在水裡，會縮成一團無法進食且易被水波沖走喔～</a:t>
            </a:r>
          </a:p>
        </p:txBody>
      </p:sp>
      <p:pic>
        <p:nvPicPr>
          <p:cNvPr id="205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2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1809736"/>
            <a:ext cx="92869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Q2.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到戶外遊玩，只要出門時噴過一次防蚊液，就可以避免小黑蚊的叮咬， 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2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4738694"/>
            <a:ext cx="87154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儘量半小時到一小時補充一次</a:t>
            </a:r>
          </a:p>
        </p:txBody>
      </p:sp>
      <p:pic>
        <p:nvPicPr>
          <p:cNvPr id="205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3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1809736"/>
            <a:ext cx="9286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Q3.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有些人的體質很強壯，都不會被小黑蚊叮，○還是Ｘ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3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4738694"/>
            <a:ext cx="87154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都會被叮，只不過叮了不會癢</a:t>
            </a:r>
          </a:p>
        </p:txBody>
      </p:sp>
      <p:pic>
        <p:nvPicPr>
          <p:cNvPr id="205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4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6530" y="1809736"/>
            <a:ext cx="98663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Q4.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到戶外遊玩，穿上外套、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長褲就可以防治小黑蚊的叮咬，○還是Ｘ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20" y="6096016"/>
            <a:ext cx="8601311" cy="1066690"/>
          </a:xfrm>
          <a:prstGeom prst="rect">
            <a:avLst/>
          </a:prstGeom>
          <a:noFill/>
        </p:spPr>
      </p:pic>
      <p:pic>
        <p:nvPicPr>
          <p:cNvPr id="17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88" t="21083" r="36334" b="16250"/>
          <a:stretch/>
        </p:blipFill>
        <p:spPr>
          <a:xfrm>
            <a:off x="7160231" y="2609867"/>
            <a:ext cx="1280142" cy="1682982"/>
          </a:xfrm>
          <a:prstGeom prst="rect">
            <a:avLst/>
          </a:prstGeom>
        </p:spPr>
      </p:pic>
      <p:cxnSp>
        <p:nvCxnSpPr>
          <p:cNvPr id="18" name="直線接點 17"/>
          <p:cNvCxnSpPr/>
          <p:nvPr/>
        </p:nvCxnSpPr>
        <p:spPr>
          <a:xfrm>
            <a:off x="7784028" y="5120191"/>
            <a:ext cx="0" cy="536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7240240" y="5250161"/>
            <a:ext cx="1317666" cy="51808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en-US" altLang="zh-TW" sz="2700" dirty="0">
                <a:latin typeface="華康黑體 Std W7"/>
                <a:ea typeface="華康黑體 Std W7"/>
                <a:cs typeface="華康黑體 Std W7"/>
              </a:rPr>
              <a:t>1-2</a:t>
            </a:r>
            <a:r>
              <a:rPr lang="en-US" altLang="zh-TW" sz="27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 </a:t>
            </a:r>
            <a:r>
              <a:rPr lang="en-US" altLang="zh-TW" sz="2700" dirty="0">
                <a:latin typeface="華康黑體 Std W7"/>
                <a:ea typeface="華康黑體 Std W7"/>
                <a:cs typeface="華康黑體 Std W7"/>
              </a:rPr>
              <a:t>mm</a:t>
            </a:r>
            <a:endParaRPr lang="zh-TW" altLang="en-US" sz="2700" dirty="0">
              <a:latin typeface="華康黑體 Std W7"/>
              <a:ea typeface="華康黑體 Std W7"/>
              <a:cs typeface="華康黑體 Std W7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</a:t>
            </a:r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黑蚊</a:t>
            </a:r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比芝麻還小</a:t>
            </a:r>
          </a:p>
        </p:txBody>
      </p:sp>
      <p:pic>
        <p:nvPicPr>
          <p:cNvPr id="2" name="圖片 1" descr="black-sesame-seeds_13909068757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38" y="2529858"/>
            <a:ext cx="3200356" cy="2400267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4999992" y="5250161"/>
            <a:ext cx="1011493" cy="51808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en-US" altLang="zh-TW" sz="2700" dirty="0" smtClean="0">
                <a:latin typeface="華康黑體 Std W7"/>
                <a:ea typeface="華康黑體 Std W7"/>
                <a:cs typeface="華康黑體 Std W7"/>
              </a:rPr>
              <a:t>3</a:t>
            </a:r>
            <a:r>
              <a:rPr lang="zh-TW" altLang="en-US" sz="2700" dirty="0" smtClean="0">
                <a:latin typeface="華康黑體 Std W7"/>
                <a:ea typeface="華康黑體 Std W7"/>
                <a:cs typeface="華康黑體 Std W7"/>
              </a:rPr>
              <a:t> </a:t>
            </a:r>
            <a:r>
              <a:rPr lang="en-US" altLang="zh-TW" sz="2700" dirty="0" smtClean="0">
                <a:latin typeface="華康黑體 Std W7"/>
                <a:ea typeface="華康黑體 Std W7"/>
                <a:cs typeface="華康黑體 Std W7"/>
              </a:rPr>
              <a:t>mm</a:t>
            </a:r>
            <a:endParaRPr lang="zh-TW" altLang="en-US" sz="2700" dirty="0">
              <a:latin typeface="華康黑體 Std W7"/>
              <a:ea typeface="華康黑體 Std W7"/>
              <a:cs typeface="華康黑體 Std W7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080001" y="4850116"/>
            <a:ext cx="897680" cy="51808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zh-TW" altLang="en-US" sz="2700" dirty="0" smtClean="0">
                <a:latin typeface="華康黑體 Std W7"/>
                <a:ea typeface="華康黑體 Std W7"/>
                <a:cs typeface="華康黑體 Std W7"/>
              </a:rPr>
              <a:t>芝麻</a:t>
            </a:r>
            <a:endParaRPr lang="zh-TW" altLang="en-US" sz="2700" dirty="0">
              <a:latin typeface="華康黑體 Std W7"/>
              <a:ea typeface="華康黑體 Std W7"/>
              <a:cs typeface="華康黑體 Std W7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320249" y="4850116"/>
            <a:ext cx="1243928" cy="51808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zh-TW" altLang="en-US" sz="2700" dirty="0" smtClean="0">
                <a:latin typeface="華康黑體 Std W7"/>
                <a:ea typeface="華康黑體 Std W7"/>
                <a:cs typeface="華康黑體 Std W7"/>
              </a:rPr>
              <a:t>小黑蚊</a:t>
            </a:r>
            <a:endParaRPr lang="zh-TW" altLang="en-US" sz="2700" dirty="0">
              <a:latin typeface="華康黑體 Std W7"/>
              <a:ea typeface="華康黑體 Std W7"/>
              <a:cs typeface="華康黑體 Std W7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4248" y="2595554"/>
            <a:ext cx="1435948" cy="2095708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453971" y="6236091"/>
            <a:ext cx="7280809" cy="78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小黑蚊只有芝麻的一半大</a:t>
            </a:r>
          </a:p>
        </p:txBody>
      </p:sp>
      <p:pic>
        <p:nvPicPr>
          <p:cNvPr id="21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grpSp>
        <p:nvGrpSpPr>
          <p:cNvPr id="22" name="群組 21"/>
          <p:cNvGrpSpPr/>
          <p:nvPr/>
        </p:nvGrpSpPr>
        <p:grpSpPr>
          <a:xfrm>
            <a:off x="9544496" y="7122368"/>
            <a:ext cx="360040" cy="461665"/>
            <a:chOff x="9544496" y="7158335"/>
            <a:chExt cx="360040" cy="461665"/>
          </a:xfrm>
        </p:grpSpPr>
        <p:sp>
          <p:nvSpPr>
            <p:cNvPr id="23" name="橢圓 22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9544496" y="715833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6</a:t>
              </a:r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4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4738694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小黑蚊的口器很短，穿上長褲長袖可以避免被叮咬</a:t>
            </a:r>
          </a:p>
        </p:txBody>
      </p:sp>
      <p:pic>
        <p:nvPicPr>
          <p:cNvPr id="8" name="Picture 2" descr="D:\shan\105行政院農委會小黑蚊\環境管理人員\PIC\圈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678" y="1738298"/>
            <a:ext cx="2854392" cy="2900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5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1528" y="1793776"/>
            <a:ext cx="86061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Q5.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防蚊液都可以直接拿來噴身體，用來防止小黑蚊靠近，○還是Ｘ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5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7472" y="4602088"/>
            <a:ext cx="92542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使用前，要仔細看政府標示字樣，是「藥」用還是「環境」用</a:t>
            </a:r>
          </a:p>
        </p:txBody>
      </p:sp>
      <p:pic>
        <p:nvPicPr>
          <p:cNvPr id="205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6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1528" y="1865784"/>
            <a:ext cx="89004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Q6.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小腿被小黑蚊叮咬時，為了避免用力抓癢，我可以用冰的飲料敷小腿來止癢，○還是Ｘ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6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3654" y="4738694"/>
            <a:ext cx="9572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冰敷或冷水沖洗，</a:t>
            </a:r>
            <a:r>
              <a:rPr lang="en-US" altLang="zh-TW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或是塗抹藥膏都可以止癢，</a:t>
            </a:r>
            <a:r>
              <a:rPr lang="en-US" altLang="zh-TW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反應嚴重則需要立即就醫</a:t>
            </a:r>
          </a:p>
        </p:txBody>
      </p:sp>
      <p:pic>
        <p:nvPicPr>
          <p:cNvPr id="8" name="Picture 2" descr="D:\shan\105行政院農委會小黑蚊\環境管理人員\PIC\圈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678" y="1738298"/>
            <a:ext cx="2854392" cy="2900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7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1809736"/>
            <a:ext cx="92869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Q7.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為了防治小黑蚊，可以幫忙師長或家長清除有積水的容器，○還是Ｘ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7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4738694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那是用來防治蚊子，</a:t>
            </a:r>
            <a: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不是用來防治小黑蚊</a:t>
            </a:r>
          </a:p>
        </p:txBody>
      </p:sp>
      <p:pic>
        <p:nvPicPr>
          <p:cNvPr id="205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8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9406" y="1809736"/>
            <a:ext cx="94298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Q8. </a:t>
            </a:r>
            <a:r>
              <a:rPr lang="zh-TW" altLang="en-US" sz="5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定期翻動地表潮濕的土壤，或是擺放小石頭在花臺上，是為了美化環境，對小黑蚊防治沒有幫助，○還是Ｘ</a:t>
            </a:r>
            <a:r>
              <a:rPr lang="en-US" altLang="zh-TW" sz="5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0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8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1528" y="4602088"/>
            <a:ext cx="87154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翻動土壤或是放小石頭</a:t>
            </a:r>
            <a: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是為了讓青苔無法生長，</a:t>
            </a:r>
            <a: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幼蟲沒有食物吃就不會長大</a:t>
            </a:r>
          </a:p>
        </p:txBody>
      </p:sp>
      <p:pic>
        <p:nvPicPr>
          <p:cNvPr id="205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9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75544" y="1865784"/>
            <a:ext cx="83901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Q9.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雌的小黑蚊媽媽，如果沒有吸人血，就不會繁殖下一代，○還是Ｘ？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8676" name="Picture 4" descr="DSC002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0000" cy="761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293786" y="5738826"/>
            <a:ext cx="1840245" cy="57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0" hangingPunct="0"/>
            <a:r>
              <a:rPr lang="zh-TW" altLang="en-US" sz="3100" dirty="0" smtClean="0">
                <a:latin typeface="華康黑體 Std W9" pitchFamily="34" charset="-120"/>
                <a:ea typeface="華康黑體 Std W9" pitchFamily="34" charset="-120"/>
              </a:rPr>
              <a:t>臺灣</a:t>
            </a:r>
            <a:r>
              <a:rPr lang="zh-TW" altLang="en-US" sz="3100" dirty="0">
                <a:latin typeface="華康黑體 Std W9" pitchFamily="34" charset="-120"/>
                <a:ea typeface="華康黑體 Std W9" pitchFamily="34" charset="-120"/>
              </a:rPr>
              <a:t>鋏蠓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080000" y="4381504"/>
            <a:ext cx="1840245" cy="57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0" hangingPunct="0"/>
            <a:r>
              <a:rPr lang="zh-TW" altLang="en-US" sz="3100" dirty="0">
                <a:latin typeface="華康黑體 Std W9" pitchFamily="34" charset="-120"/>
                <a:ea typeface="華康黑體 Std W9" pitchFamily="34" charset="-120"/>
              </a:rPr>
              <a:t>埃及斑蚊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294578" y="2524116"/>
            <a:ext cx="1840245" cy="57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599" tIns="50799" rIns="101599" bIns="50799">
            <a:spAutoFit/>
          </a:bodyPr>
          <a:lstStyle/>
          <a:p>
            <a:pPr eaLnBrk="0" hangingPunct="0"/>
            <a:r>
              <a:rPr lang="zh-TW" altLang="en-US" sz="3100" dirty="0">
                <a:latin typeface="華康黑體 Std W9" pitchFamily="34" charset="-120"/>
                <a:ea typeface="華康黑體 Std W9" pitchFamily="34" charset="-120"/>
              </a:rPr>
              <a:t>白腹叢蚊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3865554" y="6453206"/>
            <a:ext cx="5953934" cy="47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599" tIns="50799" rIns="101599" bIns="50799">
            <a:spAutoFit/>
          </a:bodyPr>
          <a:lstStyle/>
          <a:p>
            <a:pPr eaLnBrk="0" hangingPunct="0"/>
            <a:r>
              <a:rPr lang="en-US" altLang="zh-TW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1913</a:t>
            </a:r>
            <a:r>
              <a:rPr lang="zh-TW" altLang="en-US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年日本昆蟲學家素木得一</a:t>
            </a:r>
            <a:r>
              <a:rPr lang="zh-TW" altLang="en-US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於臺中</a:t>
            </a:r>
            <a:r>
              <a:rPr lang="zh-TW" altLang="en-US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發現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865554" y="5595950"/>
            <a:ext cx="61828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u="sng" dirty="0" smtClean="0">
                <a:solidFill>
                  <a:srgbClr val="FF0000"/>
                </a:solidFill>
                <a:latin typeface="華康黑體 Std W12" pitchFamily="34" charset="-120"/>
                <a:ea typeface="華康黑體 Std W12" pitchFamily="34" charset="-120"/>
                <a:cs typeface="華康黑體 Std W7"/>
              </a:rPr>
              <a:t>新興環境有害生物 </a:t>
            </a:r>
            <a:r>
              <a:rPr lang="en-US" altLang="zh-TW" sz="5000" u="sng" dirty="0" smtClean="0">
                <a:solidFill>
                  <a:srgbClr val="FF0000"/>
                </a:solidFill>
                <a:latin typeface="華康黑體 Std W12" pitchFamily="34" charset="-120"/>
                <a:ea typeface="華康黑體 Std W12" pitchFamily="34" charset="-120"/>
                <a:cs typeface="華康黑體 Std W7"/>
              </a:rPr>
              <a:t>!</a:t>
            </a:r>
          </a:p>
        </p:txBody>
      </p:sp>
      <p:sp>
        <p:nvSpPr>
          <p:cNvPr id="16" name="向右箭號 15"/>
          <p:cNvSpPr/>
          <p:nvPr/>
        </p:nvSpPr>
        <p:spPr>
          <a:xfrm>
            <a:off x="3151174" y="5810264"/>
            <a:ext cx="632409" cy="4517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9544496" y="7122368"/>
            <a:ext cx="360040" cy="461665"/>
            <a:chOff x="9544496" y="7158335"/>
            <a:chExt cx="360040" cy="461665"/>
          </a:xfrm>
        </p:grpSpPr>
        <p:sp>
          <p:nvSpPr>
            <p:cNvPr id="14" name="橢圓 13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9544496" y="715833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7</a:t>
              </a:r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9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7512" y="4962128"/>
            <a:ext cx="8784976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48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雌蟲沒有吸血，就無法補充養分，沒有養分也就無法繁殖下一代</a:t>
            </a:r>
          </a:p>
        </p:txBody>
      </p:sp>
      <p:pic>
        <p:nvPicPr>
          <p:cNvPr id="5" name="Picture 2" descr="D:\shan\105行政院農委會小黑蚊\環境管理人員\PIC\圈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848" y="1937792"/>
            <a:ext cx="2854392" cy="290072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10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536" y="1865784"/>
            <a:ext cx="86061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Q10.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小黑蚊最常活動跟飛行的高度是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2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公尺，所以小腿跟手肘就容易被叮咬到，○還是Ｘ？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10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5584" y="4890120"/>
            <a:ext cx="8064896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最常飛行高度為</a:t>
            </a:r>
            <a:r>
              <a:rPr lang="en-US" altLang="zh-TW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1</a:t>
            </a:r>
            <a:r>
              <a:rPr lang="zh-TW" altLang="en-US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公尺，且不超過</a:t>
            </a:r>
            <a:r>
              <a:rPr lang="en-US" altLang="zh-TW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2</a:t>
            </a:r>
            <a:r>
              <a:rPr lang="zh-TW" altLang="en-US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公尺</a:t>
            </a:r>
          </a:p>
        </p:txBody>
      </p:sp>
      <p:pic>
        <p:nvPicPr>
          <p:cNvPr id="10" name="Picture 2" descr="D:\shan\105行政院農委會小黑蚊\環境管理人員\PIC\叉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6529" y="1881174"/>
            <a:ext cx="2766943" cy="26409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07792" y="2729880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搶答題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87712" y="4602088"/>
            <a:ext cx="583264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zh-TW" altLang="en-US" sz="3600" dirty="0" smtClean="0">
                <a:latin typeface="華康黑體 Std W7" pitchFamily="34" charset="-120"/>
                <a:ea typeface="華康黑體 Std W7" pitchFamily="34" charset="-120"/>
              </a:rPr>
              <a:t>請睜大你的雙眼、豎起你的耳朵、活動你的手臂</a:t>
            </a:r>
            <a:endParaRPr lang="en-US" altLang="zh-TW" sz="3600" dirty="0" smtClean="0">
              <a:latin typeface="華康黑體 Std W7" pitchFamily="34" charset="-120"/>
              <a:ea typeface="華康黑體 Std W7" pitchFamily="34" charset="-120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zh-TW" altLang="en-US" sz="3600" dirty="0" smtClean="0">
                <a:latin typeface="華康黑體 Std W7" pitchFamily="34" charset="-120"/>
                <a:ea typeface="華康黑體 Std W7" pitchFamily="34" charset="-120"/>
              </a:rPr>
              <a:t>準備開始囉～～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11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1528" y="1950566"/>
            <a:ext cx="8679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Q11.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小黑蚊的學名是什麼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11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2666992"/>
            <a:ext cx="8715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台灣鋏蠓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12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1809736"/>
            <a:ext cx="92869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Q12.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請問要安裝紗窗防治小黑蚊，紗窗網子至少要設多少網目？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12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2666992"/>
            <a:ext cx="8715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至少</a:t>
            </a:r>
            <a:r>
              <a:rPr lang="en-US" altLang="zh-TW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55</a:t>
            </a:r>
            <a:r>
              <a:rPr lang="zh-TW" altLang="en-US" sz="54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網目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13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6596" y="1809736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Q13.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請問小黑蚊雌蟲最常出來的時間是什麼時候？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13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3244073"/>
            <a:ext cx="8715436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10</a:t>
            </a: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點～</a:t>
            </a:r>
            <a: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17</a:t>
            </a: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點之間，中午太熱的時間不會出來喔～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ut 2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9" y="2208742"/>
            <a:ext cx="3834013" cy="2882269"/>
          </a:xfrm>
          <a:prstGeom prst="rect">
            <a:avLst/>
          </a:prstGeom>
        </p:spPr>
      </p:pic>
      <p:pic>
        <p:nvPicPr>
          <p:cNvPr id="5" name="圖片 4" descr="Cut 2-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84" r="4277"/>
          <a:stretch/>
        </p:blipFill>
        <p:spPr>
          <a:xfrm>
            <a:off x="5400036" y="2209822"/>
            <a:ext cx="3890789" cy="2901878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小黑蚊不是</a:t>
            </a:r>
            <a:r>
              <a:rPr lang="zh-TW" altLang="en-US" sz="5000" dirty="0" smtClean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蚊子！</a:t>
            </a:r>
            <a:endParaRPr lang="zh-TW" altLang="en-US" sz="5000" dirty="0">
              <a:solidFill>
                <a:schemeClr val="tx1"/>
              </a:solidFill>
              <a:latin typeface="華康黑體 Std W9"/>
              <a:ea typeface="華康黑體 Std W9"/>
              <a:cs typeface="華康黑體 Std W9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2439707" y="5650204"/>
            <a:ext cx="7120791" cy="1440160"/>
            <a:chOff x="2195736" y="4941168"/>
            <a:chExt cx="6408712" cy="1296144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5736" y="4941168"/>
              <a:ext cx="6192688" cy="1296144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2627784" y="4941168"/>
              <a:ext cx="5976664" cy="1191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dirty="0">
                  <a:latin typeface="華康黑體 Std W7"/>
                  <a:ea typeface="華康黑體 Std W7"/>
                  <a:cs typeface="華康黑體 Std W7"/>
                </a:rPr>
                <a:t>我不是蚊子</a:t>
              </a:r>
              <a:r>
                <a:rPr lang="en-US" altLang="zh-TW" sz="4000" dirty="0" smtClean="0">
                  <a:latin typeface="華康黑體 Std W7"/>
                  <a:ea typeface="華康黑體 Std W7"/>
                  <a:cs typeface="華康黑體 Std W7"/>
                </a:rPr>
                <a:t>!</a:t>
              </a:r>
              <a:endParaRPr lang="en-US" altLang="zh-TW" sz="4000" dirty="0">
                <a:latin typeface="華康黑體 Std W7"/>
                <a:ea typeface="華康黑體 Std W7"/>
                <a:cs typeface="華康黑體 Std W7"/>
              </a:endParaRPr>
            </a:p>
            <a:p>
              <a:r>
                <a:rPr lang="zh-TW" altLang="en-US" sz="4000" dirty="0">
                  <a:latin typeface="華康黑體 Std W7"/>
                  <a:ea typeface="華康黑體 Std W7"/>
                  <a:cs typeface="華康黑體 Std W7"/>
                </a:rPr>
                <a:t>我和蚊子有很大的不同喔</a:t>
              </a:r>
              <a:r>
                <a:rPr lang="en-US" altLang="zh-TW" sz="4000" dirty="0">
                  <a:latin typeface="華康黑體 Std W7"/>
                  <a:ea typeface="華康黑體 Std W7"/>
                  <a:cs typeface="華康黑體 Std W7"/>
                </a:rPr>
                <a:t>!</a:t>
              </a:r>
              <a:endParaRPr lang="zh-TW" altLang="en-US" sz="4000" dirty="0">
                <a:latin typeface="華康黑體 Std W7"/>
                <a:ea typeface="華康黑體 Std W7"/>
                <a:cs typeface="華康黑體 Std W7"/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6840196" y="1649761"/>
            <a:ext cx="897680" cy="51808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zh-TW" altLang="en-US" sz="2700" dirty="0" smtClean="0">
                <a:latin typeface="華康黑體 Std W7"/>
                <a:ea typeface="華康黑體 Std W7"/>
                <a:cs typeface="華康黑體 Std W7"/>
              </a:rPr>
              <a:t>蚊子</a:t>
            </a:r>
            <a:endParaRPr lang="zh-TW" altLang="en-US" sz="2700" dirty="0">
              <a:latin typeface="華康黑體 Std W7"/>
              <a:ea typeface="華康黑體 Std W7"/>
              <a:cs typeface="華康黑體 Std W7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119671" y="1649761"/>
            <a:ext cx="1243928" cy="518089"/>
          </a:xfrm>
          <a:prstGeom prst="rect">
            <a:avLst/>
          </a:prstGeom>
          <a:noFill/>
        </p:spPr>
        <p:txBody>
          <a:bodyPr wrap="none" lIns="101599" tIns="50799" rIns="101599" bIns="50799" rtlCol="0">
            <a:spAutoFit/>
          </a:bodyPr>
          <a:lstStyle/>
          <a:p>
            <a:r>
              <a:rPr lang="zh-TW" altLang="en-US" sz="2700" dirty="0" smtClean="0">
                <a:latin typeface="華康黑體 Std W7"/>
                <a:ea typeface="華康黑體 Std W7"/>
                <a:cs typeface="華康黑體 Std W7"/>
              </a:rPr>
              <a:t>小黑蚊</a:t>
            </a:r>
            <a:endParaRPr lang="zh-TW" altLang="en-US" sz="2700" dirty="0">
              <a:latin typeface="華康黑體 Std W7"/>
              <a:ea typeface="華康黑體 Std W7"/>
              <a:cs typeface="華康黑體 Std W7"/>
            </a:endParaRPr>
          </a:p>
        </p:txBody>
      </p:sp>
      <p:pic>
        <p:nvPicPr>
          <p:cNvPr id="9218" name="Picture 2" descr="D:\shan\105行政院農委會小黑蚊\環境管理人員\PIC\小黑蚊-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8715" y="5080009"/>
            <a:ext cx="2392256" cy="2301891"/>
          </a:xfrm>
          <a:prstGeom prst="rect">
            <a:avLst/>
          </a:prstGeom>
          <a:noFill/>
        </p:spPr>
      </p:pic>
      <p:pic>
        <p:nvPicPr>
          <p:cNvPr id="17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sp>
        <p:nvSpPr>
          <p:cNvPr id="18" name="不等於 17"/>
          <p:cNvSpPr/>
          <p:nvPr/>
        </p:nvSpPr>
        <p:spPr>
          <a:xfrm>
            <a:off x="4206870" y="3174996"/>
            <a:ext cx="1662214" cy="1108142"/>
          </a:xfrm>
          <a:prstGeom prst="mathNotEqual">
            <a:avLst/>
          </a:prstGeom>
          <a:solidFill>
            <a:srgbClr val="E642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1599" tIns="50799" rIns="101599" bIns="50799"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9544496" y="7122368"/>
            <a:ext cx="360040" cy="461665"/>
            <a:chOff x="9544496" y="7158335"/>
            <a:chExt cx="360040" cy="461665"/>
          </a:xfrm>
        </p:grpSpPr>
        <p:sp>
          <p:nvSpPr>
            <p:cNvPr id="19" name="橢圓 18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9544496" y="715833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8</a:t>
              </a:r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321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14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6530" y="1809736"/>
            <a:ext cx="95012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Q14.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在校園或是戶外，哪裡最容易發現小黑蚊幼蟲的棲息地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14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2282272"/>
            <a:ext cx="8715436" cy="24006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TW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大樹下、花圃、花台、菜園、竹林</a:t>
            </a:r>
            <a:r>
              <a:rPr lang="en-US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…</a:t>
            </a:r>
            <a:r>
              <a:rPr lang="zh-TW" altLang="zh-TW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等等，光影交錯且滋長青苔的地方</a:t>
            </a:r>
            <a:endParaRPr lang="zh-TW" altLang="en-US" sz="5000" dirty="0" smtClean="0">
              <a:solidFill>
                <a:srgbClr val="C0000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15</a:t>
            </a:r>
            <a:endParaRPr lang="zh-TW" altLang="en-US" sz="6000" dirty="0" smtClean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6596" y="1809736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Q15.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請問小黑蚊的一生，可分為哪四個階段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15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7512" y="3089920"/>
            <a:ext cx="8715436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卵期、幼蟲期、蛹期、成蟲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16</a:t>
            </a:r>
            <a:endParaRPr lang="zh-TW" altLang="en-US" sz="6000" dirty="0" smtClean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91568" y="2009800"/>
            <a:ext cx="80318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Q16.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小黑蚊在哪些狀況下不常出沒，或較少有吸血活動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16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536" y="2873896"/>
            <a:ext cx="8352928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太冷、太熱、刮大風、下大雨時，都較少出沒及吸血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17</a:t>
            </a:r>
            <a:endParaRPr lang="zh-TW" altLang="en-US" sz="6000" dirty="0" smtClean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6596" y="1809736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Q17. </a:t>
            </a:r>
            <a:r>
              <a:rPr lang="zh-TW" altLang="en-US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防治跟清除小黑蚊的實際方法有哪些</a:t>
            </a:r>
            <a:r>
              <a:rPr lang="en-US" altLang="zh-TW" sz="54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4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17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2282" y="2001146"/>
            <a:ext cx="8715436" cy="24006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5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做好個人防護（人事時地物）、環境管理（清除藻類）、嚴重才需要請專業人員噴灑藥物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題目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18</a:t>
            </a:r>
            <a:endParaRPr lang="zh-TW" altLang="en-US" sz="6000" dirty="0" smtClean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0844" y="1809736"/>
            <a:ext cx="91440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TW" sz="5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Q18. </a:t>
            </a:r>
            <a:r>
              <a:rPr lang="zh-TW" altLang="en-US" sz="5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請問在今天宣導活動，不論是海報或是剛剛的簡報裡面，有兩句與防治小黑蚊相關很重要的口號是什麼</a:t>
            </a:r>
            <a:r>
              <a:rPr lang="en-US" altLang="zh-TW" sz="5000" dirty="0" smtClean="0">
                <a:solidFill>
                  <a:srgbClr val="002060"/>
                </a:solidFill>
                <a:latin typeface="華康黑體 Std W9" pitchFamily="34" charset="-120"/>
                <a:ea typeface="華康黑體 Std W9" pitchFamily="34" charset="-120"/>
              </a:rPr>
              <a:t>?</a:t>
            </a:r>
            <a:endParaRPr lang="zh-TW" altLang="en-US" sz="5000" dirty="0" smtClean="0">
              <a:solidFill>
                <a:srgbClr val="002060"/>
              </a:solidFill>
              <a:latin typeface="華康黑體 Std W9" pitchFamily="34" charset="-120"/>
              <a:ea typeface="華康黑體 Std W9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759520" y="1400577"/>
            <a:ext cx="8493184" cy="105167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3135784" y="274057"/>
            <a:ext cx="3888432" cy="1015663"/>
          </a:xfrm>
          <a:prstGeom prst="rect">
            <a:avLst/>
          </a:prstGeom>
          <a:solidFill>
            <a:srgbClr val="FF3C15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ea typeface="華康黑體 Std W9"/>
              </a:rPr>
              <a:t>  解答</a:t>
            </a:r>
            <a:r>
              <a:rPr lang="en-US" altLang="zh-TW" sz="6000" dirty="0" smtClean="0">
                <a:latin typeface="華康黑體 Std W9" pitchFamily="34" charset="-120"/>
                <a:ea typeface="華康黑體 Std W9" pitchFamily="34" charset="-120"/>
              </a:rPr>
              <a:t>18</a:t>
            </a:r>
            <a:endParaRPr lang="zh-TW" altLang="en-US" sz="6000" dirty="0">
              <a:latin typeface="華康黑體 Std W9" pitchFamily="34" charset="-120"/>
              <a:ea typeface="華康黑體 Std W9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08034" y="2574659"/>
            <a:ext cx="8715436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TW" altLang="en-US" sz="6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淨藻消滅小黑蚊、</a:t>
            </a:r>
            <a:r>
              <a:rPr lang="en-US" altLang="zh-TW" sz="6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/>
            </a:r>
            <a:br>
              <a:rPr lang="en-US" altLang="zh-TW" sz="6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</a:br>
            <a:r>
              <a:rPr lang="zh-TW" altLang="en-US" sz="6000" dirty="0" smtClean="0">
                <a:solidFill>
                  <a:srgbClr val="C00000"/>
                </a:solidFill>
                <a:latin typeface="華康黑體 Std W9" pitchFamily="34" charset="-120"/>
                <a:ea typeface="華康黑體 Std W9" pitchFamily="34" charset="-120"/>
              </a:rPr>
              <a:t>安居舒適好家園。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D:\shan\105行政院農委會小黑蚊\校園活動\簡報\橫條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20" y="1595422"/>
            <a:ext cx="8601311" cy="1066690"/>
          </a:xfrm>
          <a:prstGeom prst="rect">
            <a:avLst/>
          </a:prstGeom>
          <a:noFill/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550334" y="254000"/>
            <a:ext cx="9059333" cy="1100667"/>
          </a:xfrm>
          <a:prstGeom prst="rect">
            <a:avLst/>
          </a:prstGeom>
        </p:spPr>
        <p:txBody>
          <a:bodyPr vert="horz" lIns="101599" tIns="50799" rIns="101599" bIns="50799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dirty="0">
                <a:solidFill>
                  <a:schemeClr val="tx1"/>
                </a:solidFill>
                <a:latin typeface="華康黑體 Std W9"/>
                <a:ea typeface="華康黑體 Std W9"/>
                <a:cs typeface="華康黑體 Std W9"/>
              </a:rPr>
              <a:t>小黑蚊和蚊子的不同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453971" y="1746236"/>
            <a:ext cx="7280809" cy="786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bg1"/>
                </a:solidFill>
                <a:latin typeface="華康黑體 Std W7"/>
                <a:ea typeface="華康黑體 Std W7"/>
                <a:cs typeface="華康黑體 Std W7"/>
              </a:rPr>
              <a:t>蚊子幼蟲生活在水裡</a:t>
            </a:r>
            <a:endParaRPr lang="zh-TW" altLang="en-US" sz="4400" dirty="0">
              <a:solidFill>
                <a:schemeClr val="bg1"/>
              </a:solidFill>
              <a:latin typeface="華康黑體 Std W7"/>
              <a:ea typeface="華康黑體 Std W7"/>
              <a:cs typeface="華康黑體 Std W7"/>
            </a:endParaRPr>
          </a:p>
        </p:txBody>
      </p:sp>
      <p:pic>
        <p:nvPicPr>
          <p:cNvPr id="11" name="Picture 2" descr="D:\shan\105行政院農委會小黑蚊\環境管理人員\PIC\小黑蚊簡報圖000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14345" y="1269982"/>
            <a:ext cx="8493184" cy="105167"/>
          </a:xfrm>
          <a:prstGeom prst="rect">
            <a:avLst/>
          </a:prstGeom>
          <a:noFill/>
        </p:spPr>
      </p:pic>
      <p:pic>
        <p:nvPicPr>
          <p:cNvPr id="48130" name="Picture 2" descr="http://attach.mobile01.com/attach/200908/mobile01-b7b047b1495ad58f31b47bac7f8d20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236" y="2857494"/>
            <a:ext cx="5529831" cy="414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00" t="2711" r="49300" b="20311"/>
          <a:stretch/>
        </p:blipFill>
        <p:spPr>
          <a:xfrm>
            <a:off x="1111223" y="4256310"/>
            <a:ext cx="2334670" cy="280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群組 11"/>
          <p:cNvGrpSpPr/>
          <p:nvPr/>
        </p:nvGrpSpPr>
        <p:grpSpPr>
          <a:xfrm>
            <a:off x="9544496" y="7122368"/>
            <a:ext cx="360040" cy="461665"/>
            <a:chOff x="9544496" y="7158335"/>
            <a:chExt cx="360040" cy="461665"/>
          </a:xfrm>
        </p:grpSpPr>
        <p:sp>
          <p:nvSpPr>
            <p:cNvPr id="13" name="橢圓 12"/>
            <p:cNvSpPr/>
            <p:nvPr/>
          </p:nvSpPr>
          <p:spPr>
            <a:xfrm>
              <a:off x="9544496" y="7187952"/>
              <a:ext cx="360040" cy="43204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9544496" y="7158335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華康黑體 Std W7" pitchFamily="34" charset="-120"/>
                  <a:ea typeface="華康黑體 Std W7" pitchFamily="34" charset="-120"/>
                </a:rPr>
                <a:t>9</a:t>
              </a:r>
              <a:endParaRPr lang="zh-TW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黑體 Std W7" pitchFamily="34" charset="-120"/>
                <a:ea typeface="華康黑體 Std W7" pitchFamily="34" charset="-12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8603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483523" y="6238892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latin typeface="華康黑體 Std W9" pitchFamily="34" charset="-120"/>
                <a:ea typeface="華康黑體 Std W9" pitchFamily="34" charset="-120"/>
              </a:rPr>
              <a:t>- END -</a:t>
            </a:r>
            <a:endParaRPr lang="zh-TW" altLang="en-US" dirty="0">
              <a:latin typeface="華康黑體 Std W9" pitchFamily="34" charset="-120"/>
              <a:ea typeface="華康黑體 Std W9" pitchFamily="34" charset="-12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LdSNrAJweovi2UyNmQu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7yk7GrVjxpeR6fGq0dco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ctQjbWPzE2ypiUtVu1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ML55GDPCFXXgzQmYmoBaP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so2E3y74LNdPP3H8XOL6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ctQjbWPzE2ypiUtVu1L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cKMiahTrrF1ITb8HgKy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LzyXCRXN3uN5HsrHnVKEk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IdXSoxrZ1iCrbdkxpWE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GGLpHer2Au865rBH2BZUb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WRyvQtpKP8VyxYLmxE1k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g1effPWIRbucXDfF4s05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n0i5EqI1ti6ZScSJyH3W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FEJS22IdRselLBAkNIc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WoEoUEM0mrHAzRlgm4w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D2p4ZbhjvyAUiL6Bz1kz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AJZ1Xa5LLVIPsdCpJYBM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lKpDLYVLpM3h4UJQ5RDs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Ma8HFSTJ8bZNfTkmZZHE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RAxueLswB71yJ8fhfbQS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z0JZ26QiRLzjy9bE8hB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Gac7IKvOiuD4XuvLpqLP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6KdaPOfWkc04ucDxcLMNm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9PG73xIA6DDNjyMVo6M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5FucG8mRbO2BS1nqBGX6H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gXydneGscxJdBd5gIZT7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ooI1FpE0iCJPau85zoeP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0BceaXtPFeHjkrknhvZdh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8zVgJj29iyFWMr9JHibH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evzpokuYMzJfmyvSNBGI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Rbiwf8XK1CXMvKan8VU8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6GTtyn1mPBDsIXnyxz2FP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ANyKOzzvb8shgPJwyt0N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9bpl6fdHsznY3KtnFZRB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UpuYqPNgohTy66VOzrNk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IJDAKUyZJspp3hT0MfQC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odMzJj3DuLP4YObqgD6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gXo7BUkF5TjQ12ocdQMCz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6HkiUc9EMROegNuTuWZa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xg9lAx70bpflEiEM5BqQ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ML55GDPCFXXgzQmYmoBaP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O43aLXbTZqvdNa6I5zRDv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Hddz5tMqjNAyaIaahZ2m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DavRCJAQpo3vSt0y8PFou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79Dqr5BNdEHLv0TuuwDQ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WEp3ooxVL7wWKmyTa1jp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8cj1leK5sjbxuKrziMb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aotxRUBPaVvfvcKm3jaG"/>
</p:tagLst>
</file>

<file path=ppt/theme/theme1.xml><?xml version="1.0" encoding="utf-8"?>
<a:theme xmlns:a="http://schemas.openxmlformats.org/drawingml/2006/main" name="17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178</Template>
  <TotalTime>6583</TotalTime>
  <Words>2260</Words>
  <Application>Microsoft Office PowerPoint</Application>
  <PresentationFormat>自訂</PresentationFormat>
  <Paragraphs>388</Paragraphs>
  <Slides>90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90</vt:i4>
      </vt:variant>
    </vt:vector>
  </HeadingPairs>
  <TitlesOfParts>
    <vt:vector size="102" baseType="lpstr">
      <vt:lpstr>Arial</vt:lpstr>
      <vt:lpstr>新細明體</vt:lpstr>
      <vt:lpstr>華康黑體 Std W9</vt:lpstr>
      <vt:lpstr>華康黑體 Std W7</vt:lpstr>
      <vt:lpstr>Times New Roman</vt:lpstr>
      <vt:lpstr>Calibri</vt:lpstr>
      <vt:lpstr>Wingdings</vt:lpstr>
      <vt:lpstr>Adobe 繁黑體 Std B</vt:lpstr>
      <vt:lpstr>華康黑體 Std W12</vt:lpstr>
      <vt:lpstr>微軟正黑體</vt:lpstr>
      <vt:lpstr>177</vt:lpstr>
      <vt:lpstr>Default Design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二、幼蟲棲地環境管理  (才是有效清除小黑蚊秘訣)</vt:lpstr>
      <vt:lpstr>投影片 46</vt:lpstr>
      <vt:lpstr>投影片 47</vt:lpstr>
      <vt:lpstr>投影片 48</vt:lpstr>
      <vt:lpstr>投影片 49</vt:lpstr>
      <vt:lpstr>投影片 50</vt:lpstr>
      <vt:lpstr>校園小黑蚊發生防治 - 實地演練 - 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則越-PC10</cp:lastModifiedBy>
  <cp:revision>1517</cp:revision>
  <dcterms:created xsi:type="dcterms:W3CDTF">2004-05-06T09:28:21Z</dcterms:created>
  <dcterms:modified xsi:type="dcterms:W3CDTF">2016-05-04T10:34:28Z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1srfis1O9tMHMhQtbi1JBZcRUVRhjE7dJNYwEiWWo1BU</vt:lpwstr>
  </property>
  <property fmtid="{D5CDD505-2E9C-101B-9397-08002B2CF9AE}" pid="4" name="Google.Documents.RevisionId">
    <vt:lpwstr>17372577479902317545</vt:lpwstr>
  </property>
  <property fmtid="{D5CDD505-2E9C-101B-9397-08002B2CF9AE}" pid="5" name="Google.Documents.PreviousRevisionId">
    <vt:lpwstr>01130832047835581139</vt:lpwstr>
  </property>
  <property fmtid="{D5CDD505-2E9C-101B-9397-08002B2CF9AE}" pid="6" name="Google.Documents.PluginVersion">
    <vt:lpwstr>2.0.2424.7283</vt:lpwstr>
  </property>
  <property fmtid="{D5CDD505-2E9C-101B-9397-08002B2CF9AE}" pid="7" name="Google.Documents.MergeIncapabilityFlags">
    <vt:i4>0</vt:i4>
  </property>
</Properties>
</file>